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charts/colors1.xml" ContentType="application/vnd.ms-office.chartcolorstyle+xml"/>
  <Override PartName="/ppt/theme/theme1.xml" ContentType="application/vnd.openxmlformats-officedocument.theme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olors5.xml" ContentType="application/vnd.ms-office.chartcolorstyle+xml"/>
  <Override PartName="/ppt/charts/style5.xml" ContentType="application/vnd.ms-office.chartstyle+xml"/>
  <Override PartName="/ppt/charts/chart5.xml" ContentType="application/vnd.openxmlformats-officedocument.drawingml.chart+xml"/>
  <Override PartName="/ppt/charts/style1.xml" ContentType="application/vnd.ms-office.chartstyle+xml"/>
  <Override PartName="/ppt/charts/chart2.xml" ContentType="application/vnd.openxmlformats-officedocument.drawingml.chart+xml"/>
  <Override PartName="/ppt/theme/themeOverride8.xml" ContentType="application/vnd.openxmlformats-officedocument.themeOverride+xml"/>
  <Override PartName="/ppt/theme/themeOverride4.xml" ContentType="application/vnd.openxmlformats-officedocument.themeOverride+xml"/>
  <Override PartName="/ppt/theme/themeOverride3.xml" ContentType="application/vnd.openxmlformats-officedocument.themeOverride+xml"/>
  <Override PartName="/ppt/theme/themeOverride2.xml" ContentType="application/vnd.openxmlformats-officedocument.themeOverrid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charts/chart1.xml" ContentType="application/vnd.openxmlformats-officedocument.drawingml.chart+xml"/>
  <Override PartName="/ppt/theme/themeOverride7.xml" ContentType="application/vnd.openxmlformats-officedocument.themeOverride+xml"/>
  <Override PartName="/ppt/diagrams/drawing1.xml" ContentType="application/vnd.ms-office.drawingml.diagramDrawing+xml"/>
  <Override PartName="/ppt/theme/themeOverride6.xml" ContentType="application/vnd.openxmlformats-officedocument.themeOverrid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11\Modelo4_Tuberculosis_250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Tuberculosis\Graf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Tuberculosis\Graf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11\DescriptivasTuberculo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11\DescriptivasTuberculo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43618778013676E-2"/>
          <c:y val="4.3897687280040218E-2"/>
          <c:w val="0.90051285680585047"/>
          <c:h val="0.77798611111111116"/>
        </c:manualLayout>
      </c:layout>
      <c:lineChart>
        <c:grouping val="standard"/>
        <c:varyColors val="0"/>
        <c:ser>
          <c:idx val="0"/>
          <c:order val="0"/>
          <c:spPr>
            <a:ln w="31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43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31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3-4620-B07E-50873A85F5C6}"/>
              </c:ext>
            </c:extLst>
          </c:dPt>
          <c:dPt>
            <c:idx val="144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31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3-4620-B07E-50873A85F5C6}"/>
              </c:ext>
            </c:extLst>
          </c:dPt>
          <c:dPt>
            <c:idx val="145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31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3-4620-B07E-50873A85F5C6}"/>
              </c:ext>
            </c:extLst>
          </c:dPt>
          <c:dPt>
            <c:idx val="146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31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93-4620-B07E-50873A85F5C6}"/>
              </c:ext>
            </c:extLst>
          </c:dPt>
          <c:cat>
            <c:strRef>
              <c:f>BBDD_6!$D$2:$D$148</c:f>
              <c:strCache>
                <c:ptCount val="147"/>
                <c:pt idx="0">
                  <c:v>2009-1</c:v>
                </c:pt>
                <c:pt idx="1">
                  <c:v>2009-2</c:v>
                </c:pt>
                <c:pt idx="2">
                  <c:v>2009-3</c:v>
                </c:pt>
                <c:pt idx="3">
                  <c:v>2009-4</c:v>
                </c:pt>
                <c:pt idx="4">
                  <c:v>2009-5</c:v>
                </c:pt>
                <c:pt idx="5">
                  <c:v>2009-6</c:v>
                </c:pt>
                <c:pt idx="6">
                  <c:v>2009-7</c:v>
                </c:pt>
                <c:pt idx="7">
                  <c:v>2009-8</c:v>
                </c:pt>
                <c:pt idx="8">
                  <c:v>2009-9</c:v>
                </c:pt>
                <c:pt idx="9">
                  <c:v>2009-10</c:v>
                </c:pt>
                <c:pt idx="10">
                  <c:v>2009-11</c:v>
                </c:pt>
                <c:pt idx="11">
                  <c:v>2009-12</c:v>
                </c:pt>
                <c:pt idx="12">
                  <c:v>2009-13</c:v>
                </c:pt>
                <c:pt idx="13">
                  <c:v>2010-1</c:v>
                </c:pt>
                <c:pt idx="14">
                  <c:v>2010-2</c:v>
                </c:pt>
                <c:pt idx="15">
                  <c:v>2010-3</c:v>
                </c:pt>
                <c:pt idx="16">
                  <c:v>2010-4</c:v>
                </c:pt>
                <c:pt idx="17">
                  <c:v>2010-5</c:v>
                </c:pt>
                <c:pt idx="18">
                  <c:v>2010-6</c:v>
                </c:pt>
                <c:pt idx="19">
                  <c:v>2010-7</c:v>
                </c:pt>
                <c:pt idx="20">
                  <c:v>2010-8</c:v>
                </c:pt>
                <c:pt idx="21">
                  <c:v>2010-9</c:v>
                </c:pt>
                <c:pt idx="22">
                  <c:v>2010-10</c:v>
                </c:pt>
                <c:pt idx="23">
                  <c:v>2010-11</c:v>
                </c:pt>
                <c:pt idx="24">
                  <c:v>2010-12</c:v>
                </c:pt>
                <c:pt idx="25">
                  <c:v>2010-13</c:v>
                </c:pt>
                <c:pt idx="26">
                  <c:v>2011-1</c:v>
                </c:pt>
                <c:pt idx="27">
                  <c:v>2011-2</c:v>
                </c:pt>
                <c:pt idx="28">
                  <c:v>2011-3</c:v>
                </c:pt>
                <c:pt idx="29">
                  <c:v>2011-4</c:v>
                </c:pt>
                <c:pt idx="30">
                  <c:v>2011-5</c:v>
                </c:pt>
                <c:pt idx="31">
                  <c:v>2011-6</c:v>
                </c:pt>
                <c:pt idx="32">
                  <c:v>2011-7</c:v>
                </c:pt>
                <c:pt idx="33">
                  <c:v>2011-8</c:v>
                </c:pt>
                <c:pt idx="34">
                  <c:v>2011-9</c:v>
                </c:pt>
                <c:pt idx="35">
                  <c:v>2011-10</c:v>
                </c:pt>
                <c:pt idx="36">
                  <c:v>2011-11</c:v>
                </c:pt>
                <c:pt idx="37">
                  <c:v>2011-12</c:v>
                </c:pt>
                <c:pt idx="38">
                  <c:v>2011-13</c:v>
                </c:pt>
                <c:pt idx="39">
                  <c:v>2012-1</c:v>
                </c:pt>
                <c:pt idx="40">
                  <c:v>2012-2</c:v>
                </c:pt>
                <c:pt idx="41">
                  <c:v>2012-3</c:v>
                </c:pt>
                <c:pt idx="42">
                  <c:v>2012-4</c:v>
                </c:pt>
                <c:pt idx="43">
                  <c:v>2012-5</c:v>
                </c:pt>
                <c:pt idx="44">
                  <c:v>2012-6</c:v>
                </c:pt>
                <c:pt idx="45">
                  <c:v>2012-7</c:v>
                </c:pt>
                <c:pt idx="46">
                  <c:v>2012-8</c:v>
                </c:pt>
                <c:pt idx="47">
                  <c:v>2012-9</c:v>
                </c:pt>
                <c:pt idx="48">
                  <c:v>2012-10</c:v>
                </c:pt>
                <c:pt idx="49">
                  <c:v>2012-11</c:v>
                </c:pt>
                <c:pt idx="50">
                  <c:v>2012-12</c:v>
                </c:pt>
                <c:pt idx="51">
                  <c:v>2012-13</c:v>
                </c:pt>
                <c:pt idx="52">
                  <c:v>2013-1</c:v>
                </c:pt>
                <c:pt idx="53">
                  <c:v>2013-2</c:v>
                </c:pt>
                <c:pt idx="54">
                  <c:v>2013-3</c:v>
                </c:pt>
                <c:pt idx="55">
                  <c:v>2013-4</c:v>
                </c:pt>
                <c:pt idx="56">
                  <c:v>2013-5</c:v>
                </c:pt>
                <c:pt idx="57">
                  <c:v>2013-6</c:v>
                </c:pt>
                <c:pt idx="58">
                  <c:v>2013-7</c:v>
                </c:pt>
                <c:pt idx="59">
                  <c:v>2013-8</c:v>
                </c:pt>
                <c:pt idx="60">
                  <c:v>2013-9</c:v>
                </c:pt>
                <c:pt idx="61">
                  <c:v>2013-10</c:v>
                </c:pt>
                <c:pt idx="62">
                  <c:v>2013-11</c:v>
                </c:pt>
                <c:pt idx="63">
                  <c:v>2013-12</c:v>
                </c:pt>
                <c:pt idx="64">
                  <c:v>2013-13</c:v>
                </c:pt>
                <c:pt idx="65">
                  <c:v>2014-1</c:v>
                </c:pt>
                <c:pt idx="66">
                  <c:v>2014-2</c:v>
                </c:pt>
                <c:pt idx="67">
                  <c:v>2014-3</c:v>
                </c:pt>
                <c:pt idx="68">
                  <c:v>2014-4</c:v>
                </c:pt>
                <c:pt idx="69">
                  <c:v>2014-5</c:v>
                </c:pt>
                <c:pt idx="70">
                  <c:v>2014-6</c:v>
                </c:pt>
                <c:pt idx="71">
                  <c:v>2014-7</c:v>
                </c:pt>
                <c:pt idx="72">
                  <c:v>2014-8</c:v>
                </c:pt>
                <c:pt idx="73">
                  <c:v>2014-9</c:v>
                </c:pt>
                <c:pt idx="74">
                  <c:v>2014-10</c:v>
                </c:pt>
                <c:pt idx="75">
                  <c:v>2014-11</c:v>
                </c:pt>
                <c:pt idx="76">
                  <c:v>2014-12</c:v>
                </c:pt>
                <c:pt idx="77">
                  <c:v>2014-13</c:v>
                </c:pt>
                <c:pt idx="78">
                  <c:v>2015-1</c:v>
                </c:pt>
                <c:pt idx="79">
                  <c:v>2015-2</c:v>
                </c:pt>
                <c:pt idx="80">
                  <c:v>2015-3</c:v>
                </c:pt>
                <c:pt idx="81">
                  <c:v>2015-4</c:v>
                </c:pt>
                <c:pt idx="82">
                  <c:v>2015-5</c:v>
                </c:pt>
                <c:pt idx="83">
                  <c:v>2015-6</c:v>
                </c:pt>
                <c:pt idx="84">
                  <c:v>2015-7</c:v>
                </c:pt>
                <c:pt idx="85">
                  <c:v>2015-8</c:v>
                </c:pt>
                <c:pt idx="86">
                  <c:v>2015-9</c:v>
                </c:pt>
                <c:pt idx="87">
                  <c:v>2015-10</c:v>
                </c:pt>
                <c:pt idx="88">
                  <c:v>2015-11</c:v>
                </c:pt>
                <c:pt idx="89">
                  <c:v>2015-12</c:v>
                </c:pt>
                <c:pt idx="90">
                  <c:v>2015-13</c:v>
                </c:pt>
                <c:pt idx="91">
                  <c:v>2016-1</c:v>
                </c:pt>
                <c:pt idx="92">
                  <c:v>2016-2</c:v>
                </c:pt>
                <c:pt idx="93">
                  <c:v>2016-3</c:v>
                </c:pt>
                <c:pt idx="94">
                  <c:v>2016-4</c:v>
                </c:pt>
                <c:pt idx="95">
                  <c:v>2016-5</c:v>
                </c:pt>
                <c:pt idx="96">
                  <c:v>2016-6</c:v>
                </c:pt>
                <c:pt idx="97">
                  <c:v>2016-7</c:v>
                </c:pt>
                <c:pt idx="98">
                  <c:v>2016-8</c:v>
                </c:pt>
                <c:pt idx="99">
                  <c:v>2016-9</c:v>
                </c:pt>
                <c:pt idx="100">
                  <c:v>2016-10</c:v>
                </c:pt>
                <c:pt idx="101">
                  <c:v>2016-11</c:v>
                </c:pt>
                <c:pt idx="102">
                  <c:v>2016-12</c:v>
                </c:pt>
                <c:pt idx="103">
                  <c:v>2016-13</c:v>
                </c:pt>
                <c:pt idx="104">
                  <c:v>2017-1</c:v>
                </c:pt>
                <c:pt idx="105">
                  <c:v>2017-2</c:v>
                </c:pt>
                <c:pt idx="106">
                  <c:v>2017-3</c:v>
                </c:pt>
                <c:pt idx="107">
                  <c:v>2017-4</c:v>
                </c:pt>
                <c:pt idx="108">
                  <c:v>2017-5</c:v>
                </c:pt>
                <c:pt idx="109">
                  <c:v>2017-6</c:v>
                </c:pt>
                <c:pt idx="110">
                  <c:v>2017-7</c:v>
                </c:pt>
                <c:pt idx="111">
                  <c:v>2017-8</c:v>
                </c:pt>
                <c:pt idx="112">
                  <c:v>2017-9</c:v>
                </c:pt>
                <c:pt idx="113">
                  <c:v>2017-10</c:v>
                </c:pt>
                <c:pt idx="114">
                  <c:v>2017-11</c:v>
                </c:pt>
                <c:pt idx="115">
                  <c:v>2017-12</c:v>
                </c:pt>
                <c:pt idx="116">
                  <c:v>2017-13</c:v>
                </c:pt>
                <c:pt idx="117">
                  <c:v>2018-1</c:v>
                </c:pt>
                <c:pt idx="118">
                  <c:v>2018-2</c:v>
                </c:pt>
                <c:pt idx="119">
                  <c:v>2018-3</c:v>
                </c:pt>
                <c:pt idx="120">
                  <c:v>2018-4</c:v>
                </c:pt>
                <c:pt idx="121">
                  <c:v>2018-5</c:v>
                </c:pt>
                <c:pt idx="122">
                  <c:v>2018-6</c:v>
                </c:pt>
                <c:pt idx="123">
                  <c:v>2018-7</c:v>
                </c:pt>
                <c:pt idx="124">
                  <c:v>2018-8</c:v>
                </c:pt>
                <c:pt idx="125">
                  <c:v>2018-9</c:v>
                </c:pt>
                <c:pt idx="126">
                  <c:v>2018-10</c:v>
                </c:pt>
                <c:pt idx="127">
                  <c:v>2018-11</c:v>
                </c:pt>
                <c:pt idx="128">
                  <c:v>2018-12</c:v>
                </c:pt>
                <c:pt idx="129">
                  <c:v>2018-13</c:v>
                </c:pt>
                <c:pt idx="130">
                  <c:v>2019-1</c:v>
                </c:pt>
                <c:pt idx="131">
                  <c:v>2019-2</c:v>
                </c:pt>
                <c:pt idx="132">
                  <c:v>2019-3</c:v>
                </c:pt>
                <c:pt idx="133">
                  <c:v>2019-4</c:v>
                </c:pt>
                <c:pt idx="134">
                  <c:v>2019-5</c:v>
                </c:pt>
                <c:pt idx="135">
                  <c:v>2019-6</c:v>
                </c:pt>
                <c:pt idx="136">
                  <c:v>2019-7</c:v>
                </c:pt>
                <c:pt idx="137">
                  <c:v>2019-8</c:v>
                </c:pt>
                <c:pt idx="138">
                  <c:v>2019-9</c:v>
                </c:pt>
                <c:pt idx="139">
                  <c:v>2019-10</c:v>
                </c:pt>
                <c:pt idx="140">
                  <c:v>2019-11</c:v>
                </c:pt>
                <c:pt idx="141">
                  <c:v>2019-12</c:v>
                </c:pt>
                <c:pt idx="142">
                  <c:v>2019-13</c:v>
                </c:pt>
                <c:pt idx="143">
                  <c:v>2020-1</c:v>
                </c:pt>
                <c:pt idx="144">
                  <c:v>2020-2</c:v>
                </c:pt>
                <c:pt idx="145">
                  <c:v>2020-3</c:v>
                </c:pt>
                <c:pt idx="146">
                  <c:v>2020-4</c:v>
                </c:pt>
              </c:strCache>
            </c:strRef>
          </c:cat>
          <c:val>
            <c:numRef>
              <c:f>BBDD_6!$F$2:$F$148</c:f>
              <c:numCache>
                <c:formatCode>General</c:formatCode>
                <c:ptCount val="147"/>
                <c:pt idx="0">
                  <c:v>2.3903593003981172</c:v>
                </c:pt>
                <c:pt idx="1">
                  <c:v>2.0758983056841611</c:v>
                </c:pt>
                <c:pt idx="2">
                  <c:v>2.0850131171251451</c:v>
                </c:pt>
                <c:pt idx="3">
                  <c:v>2.1738825286747412</c:v>
                </c:pt>
                <c:pt idx="4">
                  <c:v>2.0189307341780092</c:v>
                </c:pt>
                <c:pt idx="5">
                  <c:v>2.0280455456189932</c:v>
                </c:pt>
                <c:pt idx="6">
                  <c:v>1.7933391510136489</c:v>
                </c:pt>
                <c:pt idx="7">
                  <c:v>1.7842243395726649</c:v>
                </c:pt>
                <c:pt idx="8">
                  <c:v>1.6839614137218379</c:v>
                </c:pt>
                <c:pt idx="9">
                  <c:v>1.6247151393554411</c:v>
                </c:pt>
                <c:pt idx="10">
                  <c:v>1.2373356531136099</c:v>
                </c:pt>
                <c:pt idx="11">
                  <c:v>1.0937773729181091</c:v>
                </c:pt>
                <c:pt idx="12">
                  <c:v>0.6198071779869283</c:v>
                </c:pt>
                <c:pt idx="13">
                  <c:v>2.7102730509906761</c:v>
                </c:pt>
                <c:pt idx="14">
                  <c:v>2.4509707208210192</c:v>
                </c:pt>
                <c:pt idx="15">
                  <c:v>2.2728412940088201</c:v>
                </c:pt>
                <c:pt idx="16">
                  <c:v>2.358523803108358</c:v>
                </c:pt>
                <c:pt idx="17">
                  <c:v>2.155591544714714</c:v>
                </c:pt>
                <c:pt idx="18">
                  <c:v>2.144317530359511</c:v>
                </c:pt>
                <c:pt idx="19">
                  <c:v>2.1330435160043089</c:v>
                </c:pt>
                <c:pt idx="20">
                  <c:v>2.0045197523550011</c:v>
                </c:pt>
                <c:pt idx="21">
                  <c:v>2.0270677810654059</c:v>
                </c:pt>
                <c:pt idx="22">
                  <c:v>1.9030536231581781</c:v>
                </c:pt>
                <c:pt idx="23">
                  <c:v>1.650515701601643</c:v>
                </c:pt>
                <c:pt idx="24">
                  <c:v>1.5039535149840111</c:v>
                </c:pt>
                <c:pt idx="25">
                  <c:v>1.3325884967849331</c:v>
                </c:pt>
                <c:pt idx="26">
                  <c:v>2.6229966082086671</c:v>
                </c:pt>
                <c:pt idx="27">
                  <c:v>2.493521030952409</c:v>
                </c:pt>
                <c:pt idx="28">
                  <c:v>2.4444096050965869</c:v>
                </c:pt>
                <c:pt idx="29">
                  <c:v>2.357348441079449</c:v>
                </c:pt>
                <c:pt idx="30">
                  <c:v>2.1943878007396762</c:v>
                </c:pt>
                <c:pt idx="31">
                  <c:v>2.0850032613335281</c:v>
                </c:pt>
                <c:pt idx="32">
                  <c:v>2.078306248716824</c:v>
                </c:pt>
                <c:pt idx="33">
                  <c:v>1.957760021616171</c:v>
                </c:pt>
                <c:pt idx="34">
                  <c:v>1.794799381276398</c:v>
                </c:pt>
                <c:pt idx="35">
                  <c:v>1.6385357535533289</c:v>
                </c:pt>
                <c:pt idx="36">
                  <c:v>1.48450446336916</c:v>
                </c:pt>
                <c:pt idx="37">
                  <c:v>1.131795132222803</c:v>
                </c:pt>
                <c:pt idx="38">
                  <c:v>0.71658034998721876</c:v>
                </c:pt>
                <c:pt idx="39">
                  <c:v>1.7382568256325379</c:v>
                </c:pt>
                <c:pt idx="40">
                  <c:v>2.169503748022291</c:v>
                </c:pt>
                <c:pt idx="41">
                  <c:v>2.0943119769389491</c:v>
                </c:pt>
                <c:pt idx="42">
                  <c:v>2.0589276140761998</c:v>
                </c:pt>
                <c:pt idx="43">
                  <c:v>2.1672922253433691</c:v>
                </c:pt>
                <c:pt idx="44">
                  <c:v>2.149600043911994</c:v>
                </c:pt>
                <c:pt idx="45">
                  <c:v>2.0677737047918869</c:v>
                </c:pt>
                <c:pt idx="46">
                  <c:v>2.2048881108850389</c:v>
                </c:pt>
                <c:pt idx="47">
                  <c:v>2.189407452132587</c:v>
                </c:pt>
                <c:pt idx="48">
                  <c:v>2.180561361416899</c:v>
                </c:pt>
                <c:pt idx="49">
                  <c:v>2.0191202058556081</c:v>
                </c:pt>
                <c:pt idx="50">
                  <c:v>2.0036395471031549</c:v>
                </c:pt>
                <c:pt idx="51">
                  <c:v>1.9660436615614849</c:v>
                </c:pt>
                <c:pt idx="52">
                  <c:v>2.1151644578723898</c:v>
                </c:pt>
                <c:pt idx="53">
                  <c:v>2.3584631675343961</c:v>
                </c:pt>
                <c:pt idx="54">
                  <c:v>2.277363597647061</c:v>
                </c:pt>
                <c:pt idx="55">
                  <c:v>2.198455908026951</c:v>
                </c:pt>
                <c:pt idx="56">
                  <c:v>2.1787289856219232</c:v>
                </c:pt>
                <c:pt idx="57">
                  <c:v>2.2379097528370049</c:v>
                </c:pt>
                <c:pt idx="58">
                  <c:v>2.2817473581815109</c:v>
                </c:pt>
                <c:pt idx="59">
                  <c:v>2.1348913802774181</c:v>
                </c:pt>
                <c:pt idx="60">
                  <c:v>2.270787956845385</c:v>
                </c:pt>
                <c:pt idx="61">
                  <c:v>2.2422935133714561</c:v>
                </c:pt>
                <c:pt idx="62">
                  <c:v>1.9946110431749999</c:v>
                </c:pt>
                <c:pt idx="63">
                  <c:v>1.4532166171703571</c:v>
                </c:pt>
                <c:pt idx="64">
                  <c:v>1.255947393120082</c:v>
                </c:pt>
                <c:pt idx="65">
                  <c:v>2.1859457594281948</c:v>
                </c:pt>
                <c:pt idx="66">
                  <c:v>2.3293577078598662</c:v>
                </c:pt>
                <c:pt idx="67">
                  <c:v>2.3749887823608522</c:v>
                </c:pt>
                <c:pt idx="68">
                  <c:v>2.1859457594281948</c:v>
                </c:pt>
                <c:pt idx="69">
                  <c:v>2.401063682075701</c:v>
                </c:pt>
                <c:pt idx="70">
                  <c:v>2.2359226505483218</c:v>
                </c:pt>
                <c:pt idx="71">
                  <c:v>2.03166926944867</c:v>
                </c:pt>
                <c:pt idx="72">
                  <c:v>2.205501934214332</c:v>
                </c:pt>
                <c:pt idx="73">
                  <c:v>2.2467871920961771</c:v>
                </c:pt>
                <c:pt idx="74">
                  <c:v>2.1468334098559212</c:v>
                </c:pt>
                <c:pt idx="75">
                  <c:v>2.0512254442348068</c:v>
                </c:pt>
                <c:pt idx="76">
                  <c:v>1.933888395517986</c:v>
                </c:pt>
                <c:pt idx="77">
                  <c:v>1.825242980039447</c:v>
                </c:pt>
                <c:pt idx="78">
                  <c:v>2.2484929282312929</c:v>
                </c:pt>
                <c:pt idx="79">
                  <c:v>2.4014076771818891</c:v>
                </c:pt>
                <c:pt idx="80">
                  <c:v>2.3174122517019842</c:v>
                </c:pt>
                <c:pt idx="81">
                  <c:v>2.287260047683557</c:v>
                </c:pt>
                <c:pt idx="82">
                  <c:v>2.2528003859482122</c:v>
                </c:pt>
                <c:pt idx="83">
                  <c:v>2.343256998003493</c:v>
                </c:pt>
                <c:pt idx="84">
                  <c:v>2.306643607409689</c:v>
                </c:pt>
                <c:pt idx="85">
                  <c:v>2.2097258087790301</c:v>
                </c:pt>
                <c:pt idx="86">
                  <c:v>2.338949540286575</c:v>
                </c:pt>
                <c:pt idx="87">
                  <c:v>2.2700302168158841</c:v>
                </c:pt>
                <c:pt idx="88">
                  <c:v>2.1580363161760121</c:v>
                </c:pt>
                <c:pt idx="89">
                  <c:v>2.0848095349884019</c:v>
                </c:pt>
                <c:pt idx="90">
                  <c:v>1.318082061376965</c:v>
                </c:pt>
                <c:pt idx="91">
                  <c:v>2.3454128777410039</c:v>
                </c:pt>
                <c:pt idx="92">
                  <c:v>2.3944533288210428</c:v>
                </c:pt>
                <c:pt idx="93">
                  <c:v>2.2771826849339929</c:v>
                </c:pt>
                <c:pt idx="94">
                  <c:v>2.481873263355026</c:v>
                </c:pt>
                <c:pt idx="95">
                  <c:v>2.405114296447139</c:v>
                </c:pt>
                <c:pt idx="96">
                  <c:v>2.2451997820557059</c:v>
                </c:pt>
                <c:pt idx="97">
                  <c:v>2.4179074575984529</c:v>
                </c:pt>
                <c:pt idx="98">
                  <c:v>2.375263587094071</c:v>
                </c:pt>
                <c:pt idx="99">
                  <c:v>2.3837923611949479</c:v>
                </c:pt>
                <c:pt idx="100">
                  <c:v>2.5245171338594079</c:v>
                </c:pt>
                <c:pt idx="101">
                  <c:v>2.2985046201861841</c:v>
                </c:pt>
                <c:pt idx="102">
                  <c:v>2.1791017827739152</c:v>
                </c:pt>
                <c:pt idx="103">
                  <c:v>2.0767564935633982</c:v>
                </c:pt>
                <c:pt idx="104">
                  <c:v>2.5059289054469569</c:v>
                </c:pt>
                <c:pt idx="105">
                  <c:v>2.5017101699159019</c:v>
                </c:pt>
                <c:pt idx="106">
                  <c:v>2.53124131863329</c:v>
                </c:pt>
                <c:pt idx="107">
                  <c:v>2.4763977567295692</c:v>
                </c:pt>
                <c:pt idx="108">
                  <c:v>2.4152260915292638</c:v>
                </c:pt>
                <c:pt idx="109">
                  <c:v>2.4953820666193178</c:v>
                </c:pt>
                <c:pt idx="110">
                  <c:v>2.322413909846043</c:v>
                </c:pt>
                <c:pt idx="111">
                  <c:v>2.3118670710184048</c:v>
                </c:pt>
                <c:pt idx="112">
                  <c:v>2.4088979882326811</c:v>
                </c:pt>
                <c:pt idx="113">
                  <c:v>2.4489759757777079</c:v>
                </c:pt>
                <c:pt idx="114">
                  <c:v>2.4194448270603202</c:v>
                </c:pt>
                <c:pt idx="115">
                  <c:v>2.3435075875013212</c:v>
                </c:pt>
                <c:pt idx="116">
                  <c:v>2.0566335713895478</c:v>
                </c:pt>
                <c:pt idx="117">
                  <c:v>2.3498453971646942</c:v>
                </c:pt>
                <c:pt idx="118">
                  <c:v>2.4285880118844991</c:v>
                </c:pt>
                <c:pt idx="119">
                  <c:v>2.6337332449703048</c:v>
                </c:pt>
                <c:pt idx="120">
                  <c:v>2.2711027824448888</c:v>
                </c:pt>
                <c:pt idx="121">
                  <c:v>2.3975054008108909</c:v>
                </c:pt>
                <c:pt idx="122">
                  <c:v>2.2959688713037751</c:v>
                </c:pt>
                <c:pt idx="123">
                  <c:v>2.196504515868233</c:v>
                </c:pt>
                <c:pt idx="124">
                  <c:v>2.300113219446922</c:v>
                </c:pt>
                <c:pt idx="125">
                  <c:v>2.3415567008783991</c:v>
                </c:pt>
                <c:pt idx="126">
                  <c:v>2.4057940970971869</c:v>
                </c:pt>
                <c:pt idx="127">
                  <c:v>2.2752471305880371</c:v>
                </c:pt>
                <c:pt idx="128">
                  <c:v>2.2897523490890541</c:v>
                </c:pt>
                <c:pt idx="129">
                  <c:v>2.024514067927607</c:v>
                </c:pt>
                <c:pt idx="130">
                  <c:v>2.283600601655877</c:v>
                </c:pt>
                <c:pt idx="131">
                  <c:v>2.459729371464443</c:v>
                </c:pt>
                <c:pt idx="132">
                  <c:v>2.4759251204123571</c:v>
                </c:pt>
                <c:pt idx="133">
                  <c:v>2.1337899238876732</c:v>
                </c:pt>
                <c:pt idx="134">
                  <c:v>2.378750626724873</c:v>
                </c:pt>
                <c:pt idx="135">
                  <c:v>2.3949463756727871</c:v>
                </c:pt>
                <c:pt idx="136">
                  <c:v>2.2248910117196892</c:v>
                </c:pt>
                <c:pt idx="137">
                  <c:v>2.4678272459384001</c:v>
                </c:pt>
                <c:pt idx="138">
                  <c:v>2.4475825597535068</c:v>
                </c:pt>
                <c:pt idx="139">
                  <c:v>2.4455580911350179</c:v>
                </c:pt>
                <c:pt idx="140">
                  <c:v>2.344334660210555</c:v>
                </c:pt>
                <c:pt idx="141">
                  <c:v>2.2593069782340058</c:v>
                </c:pt>
                <c:pt idx="142">
                  <c:v>1.6135014889359349</c:v>
                </c:pt>
                <c:pt idx="143">
                  <c:v>2.185719710451099</c:v>
                </c:pt>
                <c:pt idx="144">
                  <c:v>2.382255815205558</c:v>
                </c:pt>
                <c:pt idx="145">
                  <c:v>2.2194683344998452</c:v>
                </c:pt>
                <c:pt idx="146">
                  <c:v>1.191127907602779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093-4620-B07E-50873A85F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007696"/>
        <c:axId val="425003432"/>
      </c:lineChart>
      <c:catAx>
        <c:axId val="42500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Año y periodo</a:t>
                </a:r>
              </a:p>
            </c:rich>
          </c:tx>
          <c:layout>
            <c:manualLayout>
              <c:xMode val="edge"/>
              <c:yMode val="edge"/>
              <c:x val="0.45708966746982904"/>
              <c:y val="0.93569448352683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03432"/>
        <c:crosses val="autoZero"/>
        <c:auto val="1"/>
        <c:lblAlgn val="ctr"/>
        <c:lblOffset val="100"/>
        <c:noMultiLvlLbl val="0"/>
      </c:catAx>
      <c:valAx>
        <c:axId val="42500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Tasa por 100.00 habiitantes</a:t>
                </a:r>
              </a:p>
            </c:rich>
          </c:tx>
          <c:layout>
            <c:manualLayout>
              <c:xMode val="edge"/>
              <c:yMode val="edge"/>
              <c:x val="6.6474628849988917E-3"/>
              <c:y val="0.159233611340980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0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Capitales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B8-4BC7-B016-41C808182D3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B8-4BC7-B016-41C808182D3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B8-4BC7-B016-41C808182D3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B8-4BC7-B016-41C808182D3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E023E2AE-88A9-4B7A-9F4B-F7FD0089AA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0B8-4BC7-B016-41C808182D3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B8-4BC7-B016-41C808182D3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B8-4BC7-B016-41C808182D3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B8-4BC7-B016-41C808182D3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B8-4BC7-B016-41C808182D3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B8-4BC7-B016-41C808182D3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0B8-4BC7-B016-41C808182D3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0B8-4BC7-B016-41C808182D36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CDECFB36-4986-4B3F-9340-968596B781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70B8-4BC7-B016-41C808182D3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0B8-4BC7-B016-41C808182D3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0B8-4BC7-B016-41C808182D3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0B8-4BC7-B016-41C808182D3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0B8-4BC7-B016-41C808182D3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0B8-4BC7-B016-41C808182D3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0B8-4BC7-B016-41C808182D36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0B8-4BC7-B016-41C808182D3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0B8-4BC7-B016-41C808182D3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0B8-4BC7-B016-41C808182D3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0B8-4BC7-B016-41C808182D3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0B8-4BC7-B016-41C808182D36}"/>
                </c:ext>
              </c:extLst>
            </c:dLbl>
            <c:dLbl>
              <c:idx val="24"/>
              <c:layout/>
              <c:tx>
                <c:rich>
                  <a:bodyPr/>
                  <a:lstStyle/>
                  <a:p>
                    <a:fld id="{C226F9AF-0184-4D6F-8B61-EA9F9B6978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70B8-4BC7-B016-41C808182D36}"/>
                </c:ext>
              </c:extLst>
            </c:dLbl>
            <c:dLbl>
              <c:idx val="25"/>
              <c:layout/>
              <c:tx>
                <c:rich>
                  <a:bodyPr/>
                  <a:lstStyle/>
                  <a:p>
                    <a:fld id="{FA8C1ECA-2533-43C7-9FF4-7A8FDD94F6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70B8-4BC7-B016-41C808182D36}"/>
                </c:ext>
              </c:extLst>
            </c:dLbl>
            <c:dLbl>
              <c:idx val="26"/>
              <c:layout/>
              <c:tx>
                <c:rich>
                  <a:bodyPr/>
                  <a:lstStyle/>
                  <a:p>
                    <a:fld id="{18CC14C5-2CCE-45FA-89C4-94F892F83F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70B8-4BC7-B016-41C808182D36}"/>
                </c:ext>
              </c:extLst>
            </c:dLbl>
            <c:dLbl>
              <c:idx val="27"/>
              <c:layout/>
              <c:tx>
                <c:rich>
                  <a:bodyPr/>
                  <a:lstStyle/>
                  <a:p>
                    <a:fld id="{8CEEC7E2-98DE-4F7E-99EC-0FEAD9B0D3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70B8-4BC7-B016-41C808182D3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0B8-4BC7-B016-41C808182D36}"/>
                </c:ext>
              </c:extLst>
            </c:dLbl>
            <c:dLbl>
              <c:idx val="29"/>
              <c:layout/>
              <c:tx>
                <c:rich>
                  <a:bodyPr/>
                  <a:lstStyle/>
                  <a:p>
                    <a:fld id="{145D3F65-3495-42B0-9273-8618371F8F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70B8-4BC7-B016-41C808182D36}"/>
                </c:ext>
              </c:extLst>
            </c:dLbl>
            <c:dLbl>
              <c:idx val="30"/>
              <c:layout/>
              <c:tx>
                <c:rich>
                  <a:bodyPr/>
                  <a:lstStyle/>
                  <a:p>
                    <a:fld id="{D39B25EB-9441-4E89-9692-B669461CE0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70B8-4BC7-B016-41C808182D36}"/>
                </c:ext>
              </c:extLst>
            </c:dLbl>
            <c:dLbl>
              <c:idx val="31"/>
              <c:layout/>
              <c:tx>
                <c:rich>
                  <a:bodyPr/>
                  <a:lstStyle/>
                  <a:p>
                    <a:fld id="{9A6706A1-8D39-4B32-B8E6-AA81F02CAE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70B8-4BC7-B016-41C808182D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ClasificacionCapitales!$E$3:$E$34</c:f>
              <c:numCache>
                <c:formatCode>0%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0.46153846153846156</c:v>
                </c:pt>
                <c:pt idx="5">
                  <c:v>0</c:v>
                </c:pt>
                <c:pt idx="6">
                  <c:v>0.2</c:v>
                </c:pt>
                <c:pt idx="7">
                  <c:v>7.6923076923076927E-3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3.8461538461538464E-2</c:v>
                </c:pt>
                <c:pt idx="13">
                  <c:v>7.6923076923076927E-3</c:v>
                </c:pt>
                <c:pt idx="14">
                  <c:v>0</c:v>
                </c:pt>
                <c:pt idx="15">
                  <c:v>5.3846153846153849E-2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0.12307692307692308</c:v>
                </c:pt>
                <c:pt idx="21">
                  <c:v>0</c:v>
                </c:pt>
                <c:pt idx="22">
                  <c:v>0</c:v>
                </c:pt>
                <c:pt idx="23">
                  <c:v>1.5384615384615385E-2</c:v>
                </c:pt>
                <c:pt idx="24">
                  <c:v>0.16153846153846155</c:v>
                </c:pt>
                <c:pt idx="25">
                  <c:v>0.47692307692307695</c:v>
                </c:pt>
                <c:pt idx="26">
                  <c:v>6.9230769230769235E-2</c:v>
                </c:pt>
                <c:pt idx="27">
                  <c:v>0.52307692307692311</c:v>
                </c:pt>
                <c:pt idx="28">
                  <c:v>0.16153846153846155</c:v>
                </c:pt>
                <c:pt idx="29">
                  <c:v>0.56153846153846154</c:v>
                </c:pt>
                <c:pt idx="30">
                  <c:v>0.69230769230769229</c:v>
                </c:pt>
                <c:pt idx="31">
                  <c:v>0.1076923076923077</c:v>
                </c:pt>
              </c:numCache>
            </c:numRef>
          </c:xVal>
          <c:yVal>
            <c:numRef>
              <c:f>ClasificacionCapitales!$F$3:$F$34</c:f>
              <c:numCache>
                <c:formatCode>0%</c:formatCode>
                <c:ptCount val="32"/>
                <c:pt idx="0">
                  <c:v>0.13351694410313195</c:v>
                </c:pt>
                <c:pt idx="1">
                  <c:v>0.24142626559097449</c:v>
                </c:pt>
                <c:pt idx="2">
                  <c:v>0.15697050928616157</c:v>
                </c:pt>
                <c:pt idx="3">
                  <c:v>0.36272722778202449</c:v>
                </c:pt>
                <c:pt idx="4">
                  <c:v>0.46018219558424389</c:v>
                </c:pt>
                <c:pt idx="5">
                  <c:v>0.39788982439629211</c:v>
                </c:pt>
                <c:pt idx="6">
                  <c:v>0.38140555515623642</c:v>
                </c:pt>
                <c:pt idx="7">
                  <c:v>0.4505155600184067</c:v>
                </c:pt>
                <c:pt idx="8">
                  <c:v>0.38330709417239933</c:v>
                </c:pt>
                <c:pt idx="9">
                  <c:v>0.40657340878313902</c:v>
                </c:pt>
                <c:pt idx="10">
                  <c:v>0.39998385165663258</c:v>
                </c:pt>
                <c:pt idx="11">
                  <c:v>0.28323104524911175</c:v>
                </c:pt>
                <c:pt idx="12">
                  <c:v>0.52486758401069922</c:v>
                </c:pt>
                <c:pt idx="13">
                  <c:v>0.49349726726827536</c:v>
                </c:pt>
                <c:pt idx="14">
                  <c:v>0.24570121257340746</c:v>
                </c:pt>
                <c:pt idx="15">
                  <c:v>0.46695717891112387</c:v>
                </c:pt>
                <c:pt idx="16">
                  <c:v>0.2410892784224315</c:v>
                </c:pt>
                <c:pt idx="17">
                  <c:v>0.33809096450564724</c:v>
                </c:pt>
                <c:pt idx="18">
                  <c:v>0.26359950343846972</c:v>
                </c:pt>
                <c:pt idx="19">
                  <c:v>0.25320157013037375</c:v>
                </c:pt>
                <c:pt idx="20">
                  <c:v>0.48913017977618201</c:v>
                </c:pt>
                <c:pt idx="21">
                  <c:v>0.28538713826425549</c:v>
                </c:pt>
                <c:pt idx="22">
                  <c:v>0.18301728513972909</c:v>
                </c:pt>
                <c:pt idx="23">
                  <c:v>0.50757135167710765</c:v>
                </c:pt>
                <c:pt idx="24">
                  <c:v>0.53305877724592676</c:v>
                </c:pt>
                <c:pt idx="25">
                  <c:v>0.3779448286761507</c:v>
                </c:pt>
                <c:pt idx="26">
                  <c:v>0.61757824039444398</c:v>
                </c:pt>
                <c:pt idx="27">
                  <c:v>0.43765210486783757</c:v>
                </c:pt>
                <c:pt idx="28">
                  <c:v>0.44660835735270571</c:v>
                </c:pt>
                <c:pt idx="29">
                  <c:v>0.53297070393398982</c:v>
                </c:pt>
                <c:pt idx="30">
                  <c:v>0.34918628784627181</c:v>
                </c:pt>
                <c:pt idx="31">
                  <c:v>0.57520264022715828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ClasificacionCapitales!$D$3:$D$34</c15:f>
                <c15:dlblRangeCache>
                  <c:ptCount val="32"/>
                  <c:pt idx="0">
                    <c:v>Me</c:v>
                  </c:pt>
                  <c:pt idx="1">
                    <c:v>Bq</c:v>
                  </c:pt>
                  <c:pt idx="2">
                    <c:v>Bo</c:v>
                  </c:pt>
                  <c:pt idx="3">
                    <c:v>CI</c:v>
                  </c:pt>
                  <c:pt idx="4">
                    <c:v>Tu</c:v>
                  </c:pt>
                  <c:pt idx="5">
                    <c:v>Ma</c:v>
                  </c:pt>
                  <c:pt idx="6">
                    <c:v>Fl</c:v>
                  </c:pt>
                  <c:pt idx="7">
                    <c:v>Po</c:v>
                  </c:pt>
                  <c:pt idx="8">
                    <c:v>Va</c:v>
                  </c:pt>
                  <c:pt idx="9">
                    <c:v>Mo</c:v>
                  </c:pt>
                  <c:pt idx="10">
                    <c:v>Qu</c:v>
                  </c:pt>
                  <c:pt idx="11">
                    <c:v>Ne</c:v>
                  </c:pt>
                  <c:pt idx="12">
                    <c:v>Ri</c:v>
                  </c:pt>
                  <c:pt idx="13">
                    <c:v>SM</c:v>
                  </c:pt>
                  <c:pt idx="14">
                    <c:v>Vi</c:v>
                  </c:pt>
                  <c:pt idx="15">
                    <c:v>Pa</c:v>
                  </c:pt>
                  <c:pt idx="16">
                    <c:v>SC</c:v>
                  </c:pt>
                  <c:pt idx="17">
                    <c:v>Am</c:v>
                  </c:pt>
                  <c:pt idx="18">
                    <c:v>Pe</c:v>
                  </c:pt>
                  <c:pt idx="19">
                    <c:v>Bu</c:v>
                  </c:pt>
                  <c:pt idx="20">
                    <c:v>Si</c:v>
                  </c:pt>
                  <c:pt idx="21">
                    <c:v>Ib</c:v>
                  </c:pt>
                  <c:pt idx="22">
                    <c:v>Ca</c:v>
                  </c:pt>
                  <c:pt idx="23">
                    <c:v>Yo</c:v>
                  </c:pt>
                  <c:pt idx="24">
                    <c:v>Mc</c:v>
                  </c:pt>
                  <c:pt idx="25">
                    <c:v>SA</c:v>
                  </c:pt>
                  <c:pt idx="26">
                    <c:v>Le</c:v>
                  </c:pt>
                  <c:pt idx="27">
                    <c:v>In</c:v>
                  </c:pt>
                  <c:pt idx="28">
                    <c:v>SG</c:v>
                  </c:pt>
                  <c:pt idx="29">
                    <c:v>Mi</c:v>
                  </c:pt>
                  <c:pt idx="30">
                    <c:v>PC</c:v>
                  </c:pt>
                  <c:pt idx="31">
                    <c:v>Ar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70B8-4BC7-B016-41C808182D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58041592"/>
        <c:axId val="558042904"/>
      </c:scatterChart>
      <c:valAx>
        <c:axId val="55804159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layout>
            <c:manualLayout>
              <c:xMode val="edge"/>
              <c:yMode val="edge"/>
              <c:x val="0.21910135841170325"/>
              <c:y val="0.940090467414977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042904"/>
        <c:crosses val="autoZero"/>
        <c:crossBetween val="midCat"/>
      </c:valAx>
      <c:valAx>
        <c:axId val="5580429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 de variación</a:t>
                </a:r>
              </a:p>
            </c:rich>
          </c:tx>
          <c:layout>
            <c:manualLayout>
              <c:xMode val="edge"/>
              <c:yMode val="edge"/>
              <c:x val="2.2408963585434172E-3"/>
              <c:y val="0.35902721215641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041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Departamentos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03-4A52-9E5E-60BD6E009D9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03-4A52-9E5E-60BD6E009D9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C03-4A52-9E5E-60BD6E009D9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03-4A52-9E5E-60BD6E009D9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C03-4A52-9E5E-60BD6E009D97}"/>
                </c:ext>
              </c:extLst>
            </c:dLbl>
            <c:dLbl>
              <c:idx val="5"/>
              <c:layout>
                <c:manualLayout>
                  <c:x val="3.3613445378151259E-2"/>
                  <c:y val="-2.4577567019227406E-2"/>
                </c:manualLayout>
              </c:layout>
              <c:tx>
                <c:rich>
                  <a:bodyPr/>
                  <a:lstStyle/>
                  <a:p>
                    <a:fld id="{2B55F305-09F7-4A2A-A460-1DEF01E125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C03-4A52-9E5E-60BD6E009D9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C03-4A52-9E5E-60BD6E009D9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C03-4A52-9E5E-60BD6E009D9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C03-4A52-9E5E-60BD6E009D9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C03-4A52-9E5E-60BD6E009D9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C03-4A52-9E5E-60BD6E009D9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C03-4A52-9E5E-60BD6E009D9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C03-4A52-9E5E-60BD6E009D9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C03-4A52-9E5E-60BD6E009D9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C03-4A52-9E5E-60BD6E009D9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C03-4A52-9E5E-60BD6E009D9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C03-4A52-9E5E-60BD6E009D9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C03-4A52-9E5E-60BD6E009D97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C03-4A52-9E5E-60BD6E009D9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C03-4A52-9E5E-60BD6E009D97}"/>
                </c:ext>
              </c:extLst>
            </c:dLbl>
            <c:dLbl>
              <c:idx val="20"/>
              <c:layout/>
              <c:tx>
                <c:rich>
                  <a:bodyPr/>
                  <a:lstStyle/>
                  <a:p>
                    <a:fld id="{C59BFB6D-77A4-49F8-B507-F474BDBDBE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8C03-4A52-9E5E-60BD6E009D9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C03-4A52-9E5E-60BD6E009D97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C03-4A52-9E5E-60BD6E009D97}"/>
                </c:ext>
              </c:extLst>
            </c:dLbl>
            <c:dLbl>
              <c:idx val="23"/>
              <c:layout>
                <c:manualLayout>
                  <c:x val="1.5686274509803901E-2"/>
                  <c:y val="2.7649762896630768E-2"/>
                </c:manualLayout>
              </c:layout>
              <c:tx>
                <c:rich>
                  <a:bodyPr/>
                  <a:lstStyle/>
                  <a:p>
                    <a:fld id="{E14F91BD-CF7C-4DC5-B1C6-C5055C34A2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C03-4A52-9E5E-60BD6E009D97}"/>
                </c:ext>
              </c:extLst>
            </c:dLbl>
            <c:dLbl>
              <c:idx val="24"/>
              <c:layout>
                <c:manualLayout>
                  <c:x val="4.4817927170868344E-3"/>
                  <c:y val="1.8433175264420513E-2"/>
                </c:manualLayout>
              </c:layout>
              <c:tx>
                <c:rich>
                  <a:bodyPr/>
                  <a:lstStyle/>
                  <a:p>
                    <a:fld id="{1C1AE8E6-C5D8-4DDB-81B6-3E7572B877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C03-4A52-9E5E-60BD6E009D97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C03-4A52-9E5E-60BD6E009D97}"/>
                </c:ext>
              </c:extLst>
            </c:dLbl>
            <c:dLbl>
              <c:idx val="26"/>
              <c:layout>
                <c:manualLayout>
                  <c:x val="0"/>
                  <c:y val="-3.3794154651437716E-2"/>
                </c:manualLayout>
              </c:layout>
              <c:tx>
                <c:rich>
                  <a:bodyPr/>
                  <a:lstStyle/>
                  <a:p>
                    <a:fld id="{33DFDA0D-C032-4BCC-A784-4CFC1ADA21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C03-4A52-9E5E-60BD6E009D97}"/>
                </c:ext>
              </c:extLst>
            </c:dLbl>
            <c:dLbl>
              <c:idx val="27"/>
              <c:layout/>
              <c:tx>
                <c:rich>
                  <a:bodyPr/>
                  <a:lstStyle/>
                  <a:p>
                    <a:fld id="{276DA503-4186-4A74-AC1D-81709D12BB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8C03-4A52-9E5E-60BD6E009D97}"/>
                </c:ext>
              </c:extLst>
            </c:dLbl>
            <c:dLbl>
              <c:idx val="28"/>
              <c:layout>
                <c:manualLayout>
                  <c:x val="0"/>
                  <c:y val="2.457756701922735E-2"/>
                </c:manualLayout>
              </c:layout>
              <c:tx>
                <c:rich>
                  <a:bodyPr/>
                  <a:lstStyle/>
                  <a:p>
                    <a:fld id="{62AFEB8D-33B1-4CD7-A5B3-FEBD98B09F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C03-4A52-9E5E-60BD6E009D97}"/>
                </c:ext>
              </c:extLst>
            </c:dLbl>
            <c:dLbl>
              <c:idx val="29"/>
              <c:layout/>
              <c:tx>
                <c:rich>
                  <a:bodyPr/>
                  <a:lstStyle/>
                  <a:p>
                    <a:fld id="{7BFAD8FA-CE5B-4488-91FA-B97F6A9860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8C03-4A52-9E5E-60BD6E009D97}"/>
                </c:ext>
              </c:extLst>
            </c:dLbl>
            <c:dLbl>
              <c:idx val="30"/>
              <c:layout/>
              <c:tx>
                <c:rich>
                  <a:bodyPr/>
                  <a:lstStyle/>
                  <a:p>
                    <a:fld id="{0A79E3F0-81CA-4168-9327-E09F8B1C77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8C03-4A52-9E5E-60BD6E009D97}"/>
                </c:ext>
              </c:extLst>
            </c:dLbl>
            <c:dLbl>
              <c:idx val="31"/>
              <c:layout/>
              <c:tx>
                <c:rich>
                  <a:bodyPr/>
                  <a:lstStyle/>
                  <a:p>
                    <a:fld id="{B6A08A88-75D0-4580-94F2-6B92F0EF1D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8C03-4A52-9E5E-60BD6E009D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ClasificacionDepartamentos!$E$3:$E$34</c:f>
              <c:numCache>
                <c:formatCode>0%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3.0769230769230771E-2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7.6923076923076927E-3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3.0769230769230771E-2</c:v>
                </c:pt>
                <c:pt idx="21">
                  <c:v>7.6923076923076927E-3</c:v>
                </c:pt>
                <c:pt idx="22">
                  <c:v>0</c:v>
                </c:pt>
                <c:pt idx="23">
                  <c:v>4.6153846153846156E-2</c:v>
                </c:pt>
                <c:pt idx="24">
                  <c:v>2.3076923076923078E-2</c:v>
                </c:pt>
                <c:pt idx="25">
                  <c:v>0</c:v>
                </c:pt>
                <c:pt idx="26">
                  <c:v>0.81538461538461537</c:v>
                </c:pt>
                <c:pt idx="27">
                  <c:v>0.33076923076923076</c:v>
                </c:pt>
                <c:pt idx="28">
                  <c:v>0.82307692307692304</c:v>
                </c:pt>
                <c:pt idx="29">
                  <c:v>0.6</c:v>
                </c:pt>
                <c:pt idx="30">
                  <c:v>0.77692307692307694</c:v>
                </c:pt>
                <c:pt idx="31">
                  <c:v>0.33846153846153848</c:v>
                </c:pt>
              </c:numCache>
            </c:numRef>
          </c:xVal>
          <c:yVal>
            <c:numRef>
              <c:f>ClasificacionDepartamentos!$F$3:$F$34</c:f>
              <c:numCache>
                <c:formatCode>0%</c:formatCode>
                <c:ptCount val="32"/>
                <c:pt idx="0">
                  <c:v>0.17695746827456563</c:v>
                </c:pt>
                <c:pt idx="1">
                  <c:v>0.23676545773576535</c:v>
                </c:pt>
                <c:pt idx="2">
                  <c:v>0.37986119645395688</c:v>
                </c:pt>
                <c:pt idx="3">
                  <c:v>0.39605487419900148</c:v>
                </c:pt>
                <c:pt idx="4">
                  <c:v>0.32961203459770744</c:v>
                </c:pt>
                <c:pt idx="5">
                  <c:v>0.50917841308450718</c:v>
                </c:pt>
                <c:pt idx="6">
                  <c:v>0.31284178488851122</c:v>
                </c:pt>
                <c:pt idx="7">
                  <c:v>0.36138491741138462</c:v>
                </c:pt>
                <c:pt idx="8">
                  <c:v>0.36128153886393299</c:v>
                </c:pt>
                <c:pt idx="9">
                  <c:v>0.22875786414347113</c:v>
                </c:pt>
                <c:pt idx="10">
                  <c:v>0.40166397663502929</c:v>
                </c:pt>
                <c:pt idx="11">
                  <c:v>0.31698333976253118</c:v>
                </c:pt>
                <c:pt idx="12">
                  <c:v>0.39572209578417866</c:v>
                </c:pt>
                <c:pt idx="13">
                  <c:v>0.42300311767209897</c:v>
                </c:pt>
                <c:pt idx="14">
                  <c:v>0.35943581386313467</c:v>
                </c:pt>
                <c:pt idx="15">
                  <c:v>0.34259264237858272</c:v>
                </c:pt>
                <c:pt idx="16">
                  <c:v>0.37966983118730363</c:v>
                </c:pt>
                <c:pt idx="17">
                  <c:v>0.40649880863150822</c:v>
                </c:pt>
                <c:pt idx="18">
                  <c:v>0.29800917284189266</c:v>
                </c:pt>
                <c:pt idx="19">
                  <c:v>0.24031523780947137</c:v>
                </c:pt>
                <c:pt idx="20">
                  <c:v>0.57203346325603688</c:v>
                </c:pt>
                <c:pt idx="21">
                  <c:v>0.28870350385310728</c:v>
                </c:pt>
                <c:pt idx="22">
                  <c:v>0.19029720814106643</c:v>
                </c:pt>
                <c:pt idx="23">
                  <c:v>0.50526928534773652</c:v>
                </c:pt>
                <c:pt idx="24">
                  <c:v>0.48125795155809098</c:v>
                </c:pt>
                <c:pt idx="25">
                  <c:v>0.42717746018691866</c:v>
                </c:pt>
                <c:pt idx="26">
                  <c:v>0.22024379966265528</c:v>
                </c:pt>
                <c:pt idx="27">
                  <c:v>0.90720657253162706</c:v>
                </c:pt>
                <c:pt idx="28">
                  <c:v>0.21086338352816977</c:v>
                </c:pt>
                <c:pt idx="29">
                  <c:v>0.46666462902270062</c:v>
                </c:pt>
                <c:pt idx="30">
                  <c:v>8.4176351914268421E-2</c:v>
                </c:pt>
                <c:pt idx="31">
                  <c:v>0.63080129526621165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ClasificacionDepartamentos!$D$3:$D$34</c15:f>
                <c15:dlblRangeCache>
                  <c:ptCount val="32"/>
                  <c:pt idx="0">
                    <c:v>An</c:v>
                  </c:pt>
                  <c:pt idx="1">
                    <c:v>At</c:v>
                  </c:pt>
                  <c:pt idx="2">
                    <c:v>Bo</c:v>
                  </c:pt>
                  <c:pt idx="3">
                    <c:v>By</c:v>
                  </c:pt>
                  <c:pt idx="4">
                    <c:v>Cl</c:v>
                  </c:pt>
                  <c:pt idx="5">
                    <c:v>Cq</c:v>
                  </c:pt>
                  <c:pt idx="6">
                    <c:v>Cu</c:v>
                  </c:pt>
                  <c:pt idx="7">
                    <c:v>Ce</c:v>
                  </c:pt>
                  <c:pt idx="8">
                    <c:v>Co</c:v>
                  </c:pt>
                  <c:pt idx="9">
                    <c:v>Cu</c:v>
                  </c:pt>
                  <c:pt idx="10">
                    <c:v>Ch</c:v>
                  </c:pt>
                  <c:pt idx="11">
                    <c:v>Hu</c:v>
                  </c:pt>
                  <c:pt idx="12">
                    <c:v>LG</c:v>
                  </c:pt>
                  <c:pt idx="13">
                    <c:v>Ma</c:v>
                  </c:pt>
                  <c:pt idx="14">
                    <c:v>Me</c:v>
                  </c:pt>
                  <c:pt idx="15">
                    <c:v>Na</c:v>
                  </c:pt>
                  <c:pt idx="16">
                    <c:v>NS</c:v>
                  </c:pt>
                  <c:pt idx="17">
                    <c:v>Qu</c:v>
                  </c:pt>
                  <c:pt idx="18">
                    <c:v>Ri</c:v>
                  </c:pt>
                  <c:pt idx="19">
                    <c:v>Sa</c:v>
                  </c:pt>
                  <c:pt idx="20">
                    <c:v>Su</c:v>
                  </c:pt>
                  <c:pt idx="21">
                    <c:v>To</c:v>
                  </c:pt>
                  <c:pt idx="22">
                    <c:v>VC</c:v>
                  </c:pt>
                  <c:pt idx="23">
                    <c:v>Ar</c:v>
                  </c:pt>
                  <c:pt idx="24">
                    <c:v>Cs</c:v>
                  </c:pt>
                  <c:pt idx="25">
                    <c:v>Pu</c:v>
                  </c:pt>
                  <c:pt idx="26">
                    <c:v>SA</c:v>
                  </c:pt>
                  <c:pt idx="27">
                    <c:v>Am</c:v>
                  </c:pt>
                  <c:pt idx="28">
                    <c:v>Gu</c:v>
                  </c:pt>
                  <c:pt idx="29">
                    <c:v>Gv</c:v>
                  </c:pt>
                  <c:pt idx="30">
                    <c:v>Va</c:v>
                  </c:pt>
                  <c:pt idx="31">
                    <c:v>Vi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8C03-4A52-9E5E-60BD6E009D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58041592"/>
        <c:axId val="558042904"/>
      </c:scatterChart>
      <c:valAx>
        <c:axId val="55804159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layout>
            <c:manualLayout>
              <c:xMode val="edge"/>
              <c:yMode val="edge"/>
              <c:x val="0.23292155845788737"/>
              <c:y val="0.91453024173083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042904"/>
        <c:crosses val="autoZero"/>
        <c:crossBetween val="midCat"/>
      </c:valAx>
      <c:valAx>
        <c:axId val="55804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 de variación</a:t>
                </a:r>
              </a:p>
            </c:rich>
          </c:tx>
          <c:layout>
            <c:manualLayout>
              <c:xMode val="edge"/>
              <c:yMode val="edge"/>
              <c:x val="2.2408963585434172E-3"/>
              <c:y val="0.35902721215641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041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ComparaciónDe!$P$2</c:f>
              <c:strCache>
                <c:ptCount val="1"/>
                <c:pt idx="0">
                  <c:v>19-20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18"/>
            <c:marker>
              <c:symbol val="circle"/>
              <c:size val="4"/>
              <c:spPr>
                <a:solidFill>
                  <a:schemeClr val="accent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A05-4360-B672-2AFE3456E2C9}"/>
              </c:ext>
            </c:extLst>
          </c:dPt>
          <c:cat>
            <c:strRef>
              <c:f>ComparaciónDe!$C$3:$C$34</c:f>
              <c:strCache>
                <c:ptCount val="32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Ar</c:v>
                </c:pt>
                <c:pt idx="24">
                  <c:v>Cs</c:v>
                </c:pt>
                <c:pt idx="25">
                  <c:v>Pu</c:v>
                </c:pt>
                <c:pt idx="26">
                  <c:v>SA</c:v>
                </c:pt>
                <c:pt idx="27">
                  <c:v>Am</c:v>
                </c:pt>
                <c:pt idx="28">
                  <c:v>Gu</c:v>
                </c:pt>
                <c:pt idx="29">
                  <c:v>Gv</c:v>
                </c:pt>
                <c:pt idx="30">
                  <c:v>Va</c:v>
                </c:pt>
                <c:pt idx="31">
                  <c:v>Vi</c:v>
                </c:pt>
              </c:strCache>
            </c:strRef>
          </c:cat>
          <c:val>
            <c:numRef>
              <c:f>ComparaciónDe!$P$3:$P$28</c:f>
              <c:numCache>
                <c:formatCode>0%</c:formatCode>
                <c:ptCount val="26"/>
                <c:pt idx="0">
                  <c:v>-0.58134728401084879</c:v>
                </c:pt>
                <c:pt idx="1">
                  <c:v>-0.64211201298925524</c:v>
                </c:pt>
                <c:pt idx="2">
                  <c:v>0.10018778639866692</c:v>
                </c:pt>
                <c:pt idx="3">
                  <c:v>-0.56616342710829093</c:v>
                </c:pt>
                <c:pt idx="4">
                  <c:v>-0.63925916524323279</c:v>
                </c:pt>
                <c:pt idx="5">
                  <c:v>-0.50448823207443894</c:v>
                </c:pt>
                <c:pt idx="6">
                  <c:v>-0.66953688939183509</c:v>
                </c:pt>
                <c:pt idx="7">
                  <c:v>9.0003062572219072E-2</c:v>
                </c:pt>
                <c:pt idx="8">
                  <c:v>0.23674839246819121</c:v>
                </c:pt>
                <c:pt idx="9">
                  <c:v>-0.48768565051147938</c:v>
                </c:pt>
                <c:pt idx="10">
                  <c:v>-0.50488960933857396</c:v>
                </c:pt>
                <c:pt idx="11">
                  <c:v>0.17025428417067176</c:v>
                </c:pt>
                <c:pt idx="12">
                  <c:v>-0.70270472065647149</c:v>
                </c:pt>
                <c:pt idx="13">
                  <c:v>-0.72098175593167801</c:v>
                </c:pt>
                <c:pt idx="14">
                  <c:v>-0.23797085975365712</c:v>
                </c:pt>
                <c:pt idx="15">
                  <c:v>-0.49950080971659916</c:v>
                </c:pt>
                <c:pt idx="16">
                  <c:v>-0.46226453133968676</c:v>
                </c:pt>
                <c:pt idx="17">
                  <c:v>-0.40712424741757997</c:v>
                </c:pt>
                <c:pt idx="18">
                  <c:v>-0.55364720635996267</c:v>
                </c:pt>
                <c:pt idx="19">
                  <c:v>-0.18236648580602491</c:v>
                </c:pt>
                <c:pt idx="20">
                  <c:v>-1.9764962971214939E-2</c:v>
                </c:pt>
                <c:pt idx="21">
                  <c:v>-0.368160957182874</c:v>
                </c:pt>
                <c:pt idx="22">
                  <c:v>-0.52026114086375486</c:v>
                </c:pt>
                <c:pt idx="23">
                  <c:v>0.5893416822025882</c:v>
                </c:pt>
                <c:pt idx="24">
                  <c:v>-9.9181769815961975E-3</c:v>
                </c:pt>
                <c:pt idx="25">
                  <c:v>0.23273587639786905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05-4360-B672-2AFE3456E2C9}"/>
            </c:ext>
          </c:extLst>
        </c:ser>
        <c:ser>
          <c:idx val="1"/>
          <c:order val="1"/>
          <c:tx>
            <c:strRef>
              <c:f>ComparaciónDe!$Q$2</c:f>
              <c:strCache>
                <c:ptCount val="1"/>
                <c:pt idx="0">
                  <c:v>Max</c:v>
                </c:pt>
              </c:strCache>
            </c:strRef>
          </c:tx>
          <c:spPr>
            <a:ln w="15875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ComparaciónDe!$C$3:$C$34</c:f>
              <c:strCache>
                <c:ptCount val="32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Ar</c:v>
                </c:pt>
                <c:pt idx="24">
                  <c:v>Cs</c:v>
                </c:pt>
                <c:pt idx="25">
                  <c:v>Pu</c:v>
                </c:pt>
                <c:pt idx="26">
                  <c:v>SA</c:v>
                </c:pt>
                <c:pt idx="27">
                  <c:v>Am</c:v>
                </c:pt>
                <c:pt idx="28">
                  <c:v>Gu</c:v>
                </c:pt>
                <c:pt idx="29">
                  <c:v>Gv</c:v>
                </c:pt>
                <c:pt idx="30">
                  <c:v>Va</c:v>
                </c:pt>
                <c:pt idx="31">
                  <c:v>Vi</c:v>
                </c:pt>
              </c:strCache>
            </c:strRef>
          </c:cat>
          <c:val>
            <c:numRef>
              <c:f>ComparaciónDe!$Q$3:$Q$28</c:f>
              <c:numCache>
                <c:formatCode>0%</c:formatCode>
                <c:ptCount val="26"/>
                <c:pt idx="0">
                  <c:v>0.17125859899049548</c:v>
                </c:pt>
                <c:pt idx="1">
                  <c:v>0.24579375430640052</c:v>
                </c:pt>
                <c:pt idx="2">
                  <c:v>0.65804419007702186</c:v>
                </c:pt>
                <c:pt idx="3">
                  <c:v>0.76136655657367058</c:v>
                </c:pt>
                <c:pt idx="4">
                  <c:v>0.4800745585721074</c:v>
                </c:pt>
                <c:pt idx="5">
                  <c:v>3.8788008699185914</c:v>
                </c:pt>
                <c:pt idx="6">
                  <c:v>0.70680126219457817</c:v>
                </c:pt>
                <c:pt idx="7">
                  <c:v>0.33700655741687113</c:v>
                </c:pt>
                <c:pt idx="8">
                  <c:v>0.22785104875446538</c:v>
                </c:pt>
                <c:pt idx="9">
                  <c:v>1.1687557532170472</c:v>
                </c:pt>
                <c:pt idx="10">
                  <c:v>0.47484399231734625</c:v>
                </c:pt>
                <c:pt idx="11">
                  <c:v>0.3329257311927008</c:v>
                </c:pt>
                <c:pt idx="12">
                  <c:v>0.52477599258164997</c:v>
                </c:pt>
                <c:pt idx="13">
                  <c:v>1.2659926178903396</c:v>
                </c:pt>
                <c:pt idx="14">
                  <c:v>0.52677635894397368</c:v>
                </c:pt>
                <c:pt idx="15">
                  <c:v>0.2514449137015432</c:v>
                </c:pt>
                <c:pt idx="16">
                  <c:v>0.83195758277730325</c:v>
                </c:pt>
                <c:pt idx="17">
                  <c:v>0.21219236518758874</c:v>
                </c:pt>
                <c:pt idx="18">
                  <c:v>0.22546583720480873</c:v>
                </c:pt>
                <c:pt idx="19">
                  <c:v>0.18270980921078436</c:v>
                </c:pt>
                <c:pt idx="20">
                  <c:v>0.32225760901719724</c:v>
                </c:pt>
                <c:pt idx="21">
                  <c:v>0.18947018740631597</c:v>
                </c:pt>
                <c:pt idx="22">
                  <c:v>5.3951740353306604E-2</c:v>
                </c:pt>
                <c:pt idx="23">
                  <c:v>0.39216003887583994</c:v>
                </c:pt>
                <c:pt idx="24">
                  <c:v>1.4619053683747789</c:v>
                </c:pt>
                <c:pt idx="25">
                  <c:v>0.95295465517614175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05-4360-B672-2AFE3456E2C9}"/>
            </c:ext>
          </c:extLst>
        </c:ser>
        <c:ser>
          <c:idx val="2"/>
          <c:order val="2"/>
          <c:tx>
            <c:strRef>
              <c:f>ComparaciónDe!$R$2</c:f>
              <c:strCache>
                <c:ptCount val="1"/>
                <c:pt idx="0">
                  <c:v>Min</c:v>
                </c:pt>
              </c:strCache>
            </c:strRef>
          </c:tx>
          <c:spPr>
            <a:ln w="15875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ComparaciónDe!$C$3:$C$34</c:f>
              <c:strCache>
                <c:ptCount val="32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Ar</c:v>
                </c:pt>
                <c:pt idx="24">
                  <c:v>Cs</c:v>
                </c:pt>
                <c:pt idx="25">
                  <c:v>Pu</c:v>
                </c:pt>
                <c:pt idx="26">
                  <c:v>SA</c:v>
                </c:pt>
                <c:pt idx="27">
                  <c:v>Am</c:v>
                </c:pt>
                <c:pt idx="28">
                  <c:v>Gu</c:v>
                </c:pt>
                <c:pt idx="29">
                  <c:v>Gv</c:v>
                </c:pt>
                <c:pt idx="30">
                  <c:v>Va</c:v>
                </c:pt>
                <c:pt idx="31">
                  <c:v>Vi</c:v>
                </c:pt>
              </c:strCache>
            </c:strRef>
          </c:cat>
          <c:val>
            <c:numRef>
              <c:f>ComparaciónDe!$R$3:$R$28</c:f>
              <c:numCache>
                <c:formatCode>0%</c:formatCode>
                <c:ptCount val="26"/>
                <c:pt idx="0">
                  <c:v>-0.23540371173058186</c:v>
                </c:pt>
                <c:pt idx="1">
                  <c:v>-0.25575515206546118</c:v>
                </c:pt>
                <c:pt idx="2">
                  <c:v>-0.35094147844641072</c:v>
                </c:pt>
                <c:pt idx="3">
                  <c:v>-0.2676946455365441</c:v>
                </c:pt>
                <c:pt idx="4">
                  <c:v>-0.33934261026693652</c:v>
                </c:pt>
                <c:pt idx="5">
                  <c:v>-0.66932197005101013</c:v>
                </c:pt>
                <c:pt idx="6">
                  <c:v>-0.17386347127677243</c:v>
                </c:pt>
                <c:pt idx="7">
                  <c:v>-0.572530423407557</c:v>
                </c:pt>
                <c:pt idx="8">
                  <c:v>-0.53460557417963805</c:v>
                </c:pt>
                <c:pt idx="9">
                  <c:v>-0.39343039373349942</c:v>
                </c:pt>
                <c:pt idx="10">
                  <c:v>-0.56022021030523306</c:v>
                </c:pt>
                <c:pt idx="11">
                  <c:v>-0.10199713959816373</c:v>
                </c:pt>
                <c:pt idx="12">
                  <c:v>-0.21996359677322383</c:v>
                </c:pt>
                <c:pt idx="13">
                  <c:v>-0.73260586265093985</c:v>
                </c:pt>
                <c:pt idx="14">
                  <c:v>-0.20322507914921673</c:v>
                </c:pt>
                <c:pt idx="15">
                  <c:v>-0.23200046652097045</c:v>
                </c:pt>
                <c:pt idx="16">
                  <c:v>-0.47025137566796715</c:v>
                </c:pt>
                <c:pt idx="17">
                  <c:v>-0.27922028442980812</c:v>
                </c:pt>
                <c:pt idx="18">
                  <c:v>-0.26538909119802878</c:v>
                </c:pt>
                <c:pt idx="19">
                  <c:v>-0.34886159887743362</c:v>
                </c:pt>
                <c:pt idx="20">
                  <c:v>-0.50464708798301172</c:v>
                </c:pt>
                <c:pt idx="21">
                  <c:v>-0.15897899006630781</c:v>
                </c:pt>
                <c:pt idx="22">
                  <c:v>-0.18291410441240397</c:v>
                </c:pt>
                <c:pt idx="23">
                  <c:v>-0.8153984164263065</c:v>
                </c:pt>
                <c:pt idx="24">
                  <c:v>-0.17608670356235639</c:v>
                </c:pt>
                <c:pt idx="25">
                  <c:v>-0.41597140350396178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05-4360-B672-2AFE3456E2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226872"/>
        <c:axId val="363227856"/>
      </c:lineChart>
      <c:catAx>
        <c:axId val="363226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Departamento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227856"/>
        <c:crosses val="autoZero"/>
        <c:auto val="1"/>
        <c:lblAlgn val="ctr"/>
        <c:lblOffset val="100"/>
        <c:noMultiLvlLbl val="0"/>
      </c:catAx>
      <c:valAx>
        <c:axId val="363227856"/>
        <c:scaling>
          <c:orientation val="minMax"/>
          <c:max val="1.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Variación porcentual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22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3846944347999"/>
          <c:y val="0.11842038745677354"/>
          <c:w val="0.86155276280956616"/>
          <c:h val="0.74216149073680704"/>
        </c:manualLayout>
      </c:layout>
      <c:lineChart>
        <c:grouping val="standard"/>
        <c:varyColors val="0"/>
        <c:ser>
          <c:idx val="1"/>
          <c:order val="1"/>
          <c:tx>
            <c:strRef>
              <c:f>ComparaciónCap!$Q$2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ComparaciónCap!$C$3:$C$25</c:f>
              <c:strCache>
                <c:ptCount val="23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Ma</c:v>
                </c:pt>
                <c:pt idx="5">
                  <c:v>Fl</c:v>
                </c:pt>
                <c:pt idx="6">
                  <c:v>Po</c:v>
                </c:pt>
                <c:pt idx="7">
                  <c:v>Va</c:v>
                </c:pt>
                <c:pt idx="8">
                  <c:v>Mo</c:v>
                </c:pt>
                <c:pt idx="9">
                  <c:v>Qu</c:v>
                </c:pt>
                <c:pt idx="10">
                  <c:v>Ne</c:v>
                </c:pt>
                <c:pt idx="11">
                  <c:v>Ri</c:v>
                </c:pt>
                <c:pt idx="12">
                  <c:v>SM</c:v>
                </c:pt>
                <c:pt idx="13">
                  <c:v>Vi</c:v>
                </c:pt>
                <c:pt idx="14">
                  <c:v>Pa</c:v>
                </c:pt>
                <c:pt idx="15">
                  <c:v>SC</c:v>
                </c:pt>
                <c:pt idx="16">
                  <c:v>Am</c:v>
                </c:pt>
                <c:pt idx="17">
                  <c:v>Pe</c:v>
                </c:pt>
                <c:pt idx="18">
                  <c:v>Bu</c:v>
                </c:pt>
                <c:pt idx="19">
                  <c:v>Ib</c:v>
                </c:pt>
                <c:pt idx="20">
                  <c:v>Ca</c:v>
                </c:pt>
                <c:pt idx="21">
                  <c:v>Yo</c:v>
                </c:pt>
                <c:pt idx="22">
                  <c:v>Mc</c:v>
                </c:pt>
              </c:strCache>
            </c:strRef>
          </c:cat>
          <c:val>
            <c:numRef>
              <c:f>ComparaciónCap!$Q$3:$Q$25</c:f>
              <c:numCache>
                <c:formatCode>0%</c:formatCode>
                <c:ptCount val="23"/>
                <c:pt idx="0">
                  <c:v>0.25336614963405263</c:v>
                </c:pt>
                <c:pt idx="1">
                  <c:v>0.12367457383467162</c:v>
                </c:pt>
                <c:pt idx="2">
                  <c:v>0.46438007441453993</c:v>
                </c:pt>
                <c:pt idx="3">
                  <c:v>0.89292825094250972</c:v>
                </c:pt>
                <c:pt idx="4">
                  <c:v>0.73945745949110764</c:v>
                </c:pt>
                <c:pt idx="5">
                  <c:v>0.26538700673342763</c:v>
                </c:pt>
                <c:pt idx="6">
                  <c:v>0.36941395249275871</c:v>
                </c:pt>
                <c:pt idx="7">
                  <c:v>-3.1729719587910009E-2</c:v>
                </c:pt>
                <c:pt idx="8">
                  <c:v>0.60864018328128711</c:v>
                </c:pt>
                <c:pt idx="9">
                  <c:v>0.15944464096215089</c:v>
                </c:pt>
                <c:pt idx="10">
                  <c:v>0.29769324537078629</c:v>
                </c:pt>
                <c:pt idx="11">
                  <c:v>4.8132078093517672</c:v>
                </c:pt>
                <c:pt idx="12">
                  <c:v>0.47079108009947845</c:v>
                </c:pt>
                <c:pt idx="13">
                  <c:v>0.35890249508620392</c:v>
                </c:pt>
                <c:pt idx="14">
                  <c:v>4.0219321748449826</c:v>
                </c:pt>
                <c:pt idx="15">
                  <c:v>0.40341018878763363</c:v>
                </c:pt>
                <c:pt idx="16">
                  <c:v>0.44503929542039788</c:v>
                </c:pt>
                <c:pt idx="17">
                  <c:v>0.61946863189699419</c:v>
                </c:pt>
                <c:pt idx="18">
                  <c:v>4.6653140308547184E-2</c:v>
                </c:pt>
                <c:pt idx="19">
                  <c:v>0.9797891647681195</c:v>
                </c:pt>
                <c:pt idx="20">
                  <c:v>0.2382721743752502</c:v>
                </c:pt>
                <c:pt idx="21">
                  <c:v>4.6714365595770646</c:v>
                </c:pt>
                <c:pt idx="22">
                  <c:v>0.94036057830770126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B6-4FF3-95B0-E2D5538A56B6}"/>
            </c:ext>
          </c:extLst>
        </c:ser>
        <c:ser>
          <c:idx val="2"/>
          <c:order val="2"/>
          <c:tx>
            <c:strRef>
              <c:f>ComparaciónCap!$R$2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ComparaciónCap!$C$3:$C$25</c:f>
              <c:strCache>
                <c:ptCount val="23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Ma</c:v>
                </c:pt>
                <c:pt idx="5">
                  <c:v>Fl</c:v>
                </c:pt>
                <c:pt idx="6">
                  <c:v>Po</c:v>
                </c:pt>
                <c:pt idx="7">
                  <c:v>Va</c:v>
                </c:pt>
                <c:pt idx="8">
                  <c:v>Mo</c:v>
                </c:pt>
                <c:pt idx="9">
                  <c:v>Qu</c:v>
                </c:pt>
                <c:pt idx="10">
                  <c:v>Ne</c:v>
                </c:pt>
                <c:pt idx="11">
                  <c:v>Ri</c:v>
                </c:pt>
                <c:pt idx="12">
                  <c:v>SM</c:v>
                </c:pt>
                <c:pt idx="13">
                  <c:v>Vi</c:v>
                </c:pt>
                <c:pt idx="14">
                  <c:v>Pa</c:v>
                </c:pt>
                <c:pt idx="15">
                  <c:v>SC</c:v>
                </c:pt>
                <c:pt idx="16">
                  <c:v>Am</c:v>
                </c:pt>
                <c:pt idx="17">
                  <c:v>Pe</c:v>
                </c:pt>
                <c:pt idx="18">
                  <c:v>Bu</c:v>
                </c:pt>
                <c:pt idx="19">
                  <c:v>Ib</c:v>
                </c:pt>
                <c:pt idx="20">
                  <c:v>Ca</c:v>
                </c:pt>
                <c:pt idx="21">
                  <c:v>Yo</c:v>
                </c:pt>
                <c:pt idx="22">
                  <c:v>Mc</c:v>
                </c:pt>
              </c:strCache>
            </c:strRef>
          </c:cat>
          <c:val>
            <c:numRef>
              <c:f>ComparaciónCap!$R$3:$R$25</c:f>
              <c:numCache>
                <c:formatCode>0%</c:formatCode>
                <c:ptCount val="23"/>
                <c:pt idx="0">
                  <c:v>-0.16295839865636064</c:v>
                </c:pt>
                <c:pt idx="1">
                  <c:v>-0.12392130763668353</c:v>
                </c:pt>
                <c:pt idx="2">
                  <c:v>-0.33372188386530655</c:v>
                </c:pt>
                <c:pt idx="3">
                  <c:v>-0.43247588754888</c:v>
                </c:pt>
                <c:pt idx="4">
                  <c:v>-0.10371164803676222</c:v>
                </c:pt>
                <c:pt idx="5">
                  <c:v>-1.9283162801961816E-2</c:v>
                </c:pt>
                <c:pt idx="6">
                  <c:v>-0.25915864108002989</c:v>
                </c:pt>
                <c:pt idx="7">
                  <c:v>-0.40184665612406256</c:v>
                </c:pt>
                <c:pt idx="8">
                  <c:v>-0.398570932496218</c:v>
                </c:pt>
                <c:pt idx="9">
                  <c:v>-0.40150421318972118</c:v>
                </c:pt>
                <c:pt idx="10">
                  <c:v>-0.12451051152250721</c:v>
                </c:pt>
                <c:pt idx="11">
                  <c:v>-0.35689551171778988</c:v>
                </c:pt>
                <c:pt idx="12">
                  <c:v>-0.49594594499078665</c:v>
                </c:pt>
                <c:pt idx="13">
                  <c:v>-0.22093887585553729</c:v>
                </c:pt>
                <c:pt idx="14">
                  <c:v>-0.79858743067358717</c:v>
                </c:pt>
                <c:pt idx="15">
                  <c:v>-0.25929029665242692</c:v>
                </c:pt>
                <c:pt idx="16">
                  <c:v>-0.50830462967281165</c:v>
                </c:pt>
                <c:pt idx="17">
                  <c:v>-0.29235293221925057</c:v>
                </c:pt>
                <c:pt idx="18">
                  <c:v>-0.33478556498526779</c:v>
                </c:pt>
                <c:pt idx="19">
                  <c:v>-0.38252209995765613</c:v>
                </c:pt>
                <c:pt idx="20">
                  <c:v>-0.22333333068064987</c:v>
                </c:pt>
                <c:pt idx="21">
                  <c:v>-0.69352885046055579</c:v>
                </c:pt>
                <c:pt idx="22">
                  <c:v>-0.72658836425702222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B6-4FF3-95B0-E2D5538A5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226872"/>
        <c:axId val="363227856"/>
      </c:lineChart>
      <c:scatterChart>
        <c:scatterStyle val="lineMarker"/>
        <c:varyColors val="0"/>
        <c:ser>
          <c:idx val="0"/>
          <c:order val="0"/>
          <c:tx>
            <c:strRef>
              <c:f>ComparaciónCap!$P$2</c:f>
              <c:strCache>
                <c:ptCount val="1"/>
                <c:pt idx="0">
                  <c:v>19-20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strRef>
              <c:f>ComparaciónCap!$C$3:$C$25</c:f>
              <c:strCache>
                <c:ptCount val="23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Ma</c:v>
                </c:pt>
                <c:pt idx="5">
                  <c:v>Fl</c:v>
                </c:pt>
                <c:pt idx="6">
                  <c:v>Po</c:v>
                </c:pt>
                <c:pt idx="7">
                  <c:v>Va</c:v>
                </c:pt>
                <c:pt idx="8">
                  <c:v>Mo</c:v>
                </c:pt>
                <c:pt idx="9">
                  <c:v>Qu</c:v>
                </c:pt>
                <c:pt idx="10">
                  <c:v>Ne</c:v>
                </c:pt>
                <c:pt idx="11">
                  <c:v>Ri</c:v>
                </c:pt>
                <c:pt idx="12">
                  <c:v>SM</c:v>
                </c:pt>
                <c:pt idx="13">
                  <c:v>Vi</c:v>
                </c:pt>
                <c:pt idx="14">
                  <c:v>Pa</c:v>
                </c:pt>
                <c:pt idx="15">
                  <c:v>SC</c:v>
                </c:pt>
                <c:pt idx="16">
                  <c:v>Am</c:v>
                </c:pt>
                <c:pt idx="17">
                  <c:v>Pe</c:v>
                </c:pt>
                <c:pt idx="18">
                  <c:v>Bu</c:v>
                </c:pt>
                <c:pt idx="19">
                  <c:v>Ib</c:v>
                </c:pt>
                <c:pt idx="20">
                  <c:v>Ca</c:v>
                </c:pt>
                <c:pt idx="21">
                  <c:v>Yo</c:v>
                </c:pt>
                <c:pt idx="22">
                  <c:v>Mc</c:v>
                </c:pt>
              </c:strCache>
            </c:strRef>
          </c:xVal>
          <c:yVal>
            <c:numRef>
              <c:f>ComparaciónCap!$P$3:$P$25</c:f>
              <c:numCache>
                <c:formatCode>0%</c:formatCode>
                <c:ptCount val="23"/>
                <c:pt idx="0">
                  <c:v>-0.59408971748807149</c:v>
                </c:pt>
                <c:pt idx="1">
                  <c:v>-0.51224014125956463</c:v>
                </c:pt>
                <c:pt idx="2">
                  <c:v>-0.28691631085149655</c:v>
                </c:pt>
                <c:pt idx="3">
                  <c:v>-0.70730537280701755</c:v>
                </c:pt>
                <c:pt idx="4">
                  <c:v>-0.9012443966290119</c:v>
                </c:pt>
                <c:pt idx="5">
                  <c:v>7.674078526798872E-2</c:v>
                </c:pt>
                <c:pt idx="6">
                  <c:v>-1</c:v>
                </c:pt>
                <c:pt idx="7">
                  <c:v>-0.35743913819026957</c:v>
                </c:pt>
                <c:pt idx="8">
                  <c:v>-0.58867303605140353</c:v>
                </c:pt>
                <c:pt idx="9">
                  <c:v>-0.57399361196800525</c:v>
                </c:pt>
                <c:pt idx="10">
                  <c:v>-0.47853562634825747</c:v>
                </c:pt>
                <c:pt idx="11">
                  <c:v>-0.19181872680700923</c:v>
                </c:pt>
                <c:pt idx="12">
                  <c:v>0.45161730522156945</c:v>
                </c:pt>
                <c:pt idx="13">
                  <c:v>-0.55085438894410799</c:v>
                </c:pt>
                <c:pt idx="14">
                  <c:v>-0.4997974981469171</c:v>
                </c:pt>
                <c:pt idx="15">
                  <c:v>-0.22131516955710817</c:v>
                </c:pt>
                <c:pt idx="16">
                  <c:v>-1.4995209407934898E-2</c:v>
                </c:pt>
                <c:pt idx="17">
                  <c:v>-0.61094849677571417</c:v>
                </c:pt>
                <c:pt idx="18">
                  <c:v>-1.9414646674173794E-2</c:v>
                </c:pt>
                <c:pt idx="19">
                  <c:v>-0.45509646073468746</c:v>
                </c:pt>
                <c:pt idx="20">
                  <c:v>-0.37808668898738157</c:v>
                </c:pt>
                <c:pt idx="21">
                  <c:v>-0.36734356601317997</c:v>
                </c:pt>
                <c:pt idx="22">
                  <c:v>-0.5114751699608302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B6-4FF3-95B0-E2D5538A5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9764728"/>
        <c:axId val="949763416"/>
      </c:scatterChart>
      <c:catAx>
        <c:axId val="363226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Capital</a:t>
                </a:r>
              </a:p>
            </c:rich>
          </c:tx>
          <c:layout>
            <c:manualLayout>
              <c:xMode val="edge"/>
              <c:yMode val="edge"/>
              <c:x val="0.44984319245428606"/>
              <c:y val="0.93537825872245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227856"/>
        <c:crosses val="autoZero"/>
        <c:auto val="1"/>
        <c:lblAlgn val="ctr"/>
        <c:lblOffset val="100"/>
        <c:noMultiLvlLbl val="0"/>
      </c:catAx>
      <c:valAx>
        <c:axId val="363227856"/>
        <c:scaling>
          <c:orientation val="minMax"/>
          <c:max val="1.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Variacion Porcential</a:t>
                </a:r>
              </a:p>
            </c:rich>
          </c:tx>
          <c:layout>
            <c:manualLayout>
              <c:xMode val="edge"/>
              <c:yMode val="edge"/>
              <c:x val="3.7628827307289005E-3"/>
              <c:y val="0.3659975871053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226872"/>
        <c:crosses val="autoZero"/>
        <c:crossBetween val="between"/>
      </c:valAx>
      <c:valAx>
        <c:axId val="949763416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949764728"/>
        <c:crosses val="max"/>
        <c:crossBetween val="midCat"/>
      </c:valAx>
      <c:valAx>
        <c:axId val="949764728"/>
        <c:scaling>
          <c:orientation val="minMax"/>
        </c:scaling>
        <c:delete val="1"/>
        <c:axPos val="t"/>
        <c:majorTickMark val="out"/>
        <c:minorTickMark val="none"/>
        <c:tickLblPos val="nextTo"/>
        <c:crossAx val="949763416"/>
        <c:crosses val="max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8DFDB-ED61-493E-8515-0D034C9BD789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C352FA-29A2-4CE2-AF8A-EC42E69327FB}">
      <dgm:prSet phldrT="[Text]"/>
      <dgm:spPr/>
      <dgm:t>
        <a:bodyPr/>
        <a:lstStyle/>
        <a:p>
          <a:r>
            <a:rPr lang="es-CO" noProof="0"/>
            <a:t>Fase 1</a:t>
          </a:r>
        </a:p>
      </dgm:t>
    </dgm:pt>
    <dgm:pt modelId="{CFC46509-D0B5-4C2C-9C7C-21D9E90C3A2A}" type="parTrans" cxnId="{658C25EA-4378-42AD-A789-373808241719}">
      <dgm:prSet/>
      <dgm:spPr/>
      <dgm:t>
        <a:bodyPr/>
        <a:lstStyle/>
        <a:p>
          <a:endParaRPr lang="es-CO" noProof="0"/>
        </a:p>
      </dgm:t>
    </dgm:pt>
    <dgm:pt modelId="{4FCB7531-ECA9-46B0-8207-56AB55F0F91D}" type="sibTrans" cxnId="{658C25EA-4378-42AD-A789-373808241719}">
      <dgm:prSet/>
      <dgm:spPr/>
      <dgm:t>
        <a:bodyPr/>
        <a:lstStyle/>
        <a:p>
          <a:endParaRPr lang="es-CO" noProof="0"/>
        </a:p>
      </dgm:t>
    </dgm:pt>
    <dgm:pt modelId="{BC10AD63-7788-47F5-BB8F-D3C7AC492F26}">
      <dgm:prSet phldrT="[Text]"/>
      <dgm:spPr/>
      <dgm:t>
        <a:bodyPr/>
        <a:lstStyle/>
        <a:p>
          <a:r>
            <a:rPr lang="es-CO" noProof="0"/>
            <a:t>Estadísticas descriptivas.</a:t>
          </a:r>
        </a:p>
      </dgm:t>
    </dgm:pt>
    <dgm:pt modelId="{EA9AC324-E495-4A46-88DC-351C31C30D5D}" type="parTrans" cxnId="{A85EDE1A-FF7F-4C9D-A938-98EB7AFA70B7}">
      <dgm:prSet/>
      <dgm:spPr/>
      <dgm:t>
        <a:bodyPr/>
        <a:lstStyle/>
        <a:p>
          <a:endParaRPr lang="es-CO" noProof="0"/>
        </a:p>
      </dgm:t>
    </dgm:pt>
    <dgm:pt modelId="{62B2D985-1DB3-48B0-A2F8-FC64F7A97CDC}" type="sibTrans" cxnId="{A85EDE1A-FF7F-4C9D-A938-98EB7AFA70B7}">
      <dgm:prSet/>
      <dgm:spPr/>
      <dgm:t>
        <a:bodyPr/>
        <a:lstStyle/>
        <a:p>
          <a:endParaRPr lang="es-CO" noProof="0"/>
        </a:p>
      </dgm:t>
    </dgm:pt>
    <dgm:pt modelId="{5A850FB3-65DA-4454-8927-A9FD88CC2DDC}">
      <dgm:prSet phldrT="[Text]"/>
      <dgm:spPr/>
      <dgm:t>
        <a:bodyPr/>
        <a:lstStyle/>
        <a:p>
          <a:r>
            <a:rPr lang="es-CO" noProof="0"/>
            <a:t>Fase 2</a:t>
          </a:r>
        </a:p>
      </dgm:t>
    </dgm:pt>
    <dgm:pt modelId="{9EC27CF7-1C33-460C-8E13-1278D0570834}" type="parTrans" cxnId="{DF821B08-959B-432E-BB68-9F1837733B11}">
      <dgm:prSet/>
      <dgm:spPr/>
      <dgm:t>
        <a:bodyPr/>
        <a:lstStyle/>
        <a:p>
          <a:endParaRPr lang="es-CO" noProof="0"/>
        </a:p>
      </dgm:t>
    </dgm:pt>
    <dgm:pt modelId="{287FB1AC-3BEB-4796-B3B8-8533A9E6C44F}" type="sibTrans" cxnId="{DF821B08-959B-432E-BB68-9F1837733B11}">
      <dgm:prSet/>
      <dgm:spPr/>
      <dgm:t>
        <a:bodyPr/>
        <a:lstStyle/>
        <a:p>
          <a:endParaRPr lang="es-CO" noProof="0"/>
        </a:p>
      </dgm:t>
    </dgm:pt>
    <dgm:pt modelId="{8A234C9C-D29C-4412-BC72-C7542E622EEA}">
      <dgm:prSet phldrT="[Text]"/>
      <dgm:spPr/>
      <dgm:t>
        <a:bodyPr/>
        <a:lstStyle/>
        <a:p>
          <a:r>
            <a:rPr lang="es-CO" noProof="0"/>
            <a:t>Clasificación de los municipios.</a:t>
          </a:r>
        </a:p>
      </dgm:t>
    </dgm:pt>
    <dgm:pt modelId="{963B2285-23FA-472B-820D-AC0103370F48}" type="parTrans" cxnId="{9850F23F-962B-47B1-B54A-333C03E776B4}">
      <dgm:prSet/>
      <dgm:spPr/>
      <dgm:t>
        <a:bodyPr/>
        <a:lstStyle/>
        <a:p>
          <a:endParaRPr lang="es-CO" noProof="0"/>
        </a:p>
      </dgm:t>
    </dgm:pt>
    <dgm:pt modelId="{77B751CF-532B-4A25-8792-4E642269B400}" type="sibTrans" cxnId="{9850F23F-962B-47B1-B54A-333C03E776B4}">
      <dgm:prSet/>
      <dgm:spPr/>
      <dgm:t>
        <a:bodyPr/>
        <a:lstStyle/>
        <a:p>
          <a:endParaRPr lang="es-CO" noProof="0"/>
        </a:p>
      </dgm:t>
    </dgm:pt>
    <dgm:pt modelId="{EB82006A-9C27-4560-A1F9-505DEBBF5AB6}">
      <dgm:prSet phldrT="[Text]"/>
      <dgm:spPr/>
      <dgm:t>
        <a:bodyPr/>
        <a:lstStyle/>
        <a:p>
          <a:r>
            <a:rPr lang="es-CO" noProof="0"/>
            <a:t>Fase 3</a:t>
          </a:r>
        </a:p>
      </dgm:t>
    </dgm:pt>
    <dgm:pt modelId="{E7CD165D-7FB7-449B-9C15-A2638E6F9422}" type="parTrans" cxnId="{5739E95F-5B71-4E2D-8AC1-4CCEEAF3B9B2}">
      <dgm:prSet/>
      <dgm:spPr/>
      <dgm:t>
        <a:bodyPr/>
        <a:lstStyle/>
        <a:p>
          <a:endParaRPr lang="es-CO" noProof="0"/>
        </a:p>
      </dgm:t>
    </dgm:pt>
    <dgm:pt modelId="{B6BBCB52-BC3A-4682-B9B3-67E88CC39F0E}" type="sibTrans" cxnId="{5739E95F-5B71-4E2D-8AC1-4CCEEAF3B9B2}">
      <dgm:prSet/>
      <dgm:spPr/>
      <dgm:t>
        <a:bodyPr/>
        <a:lstStyle/>
        <a:p>
          <a:endParaRPr lang="es-CO" noProof="0"/>
        </a:p>
      </dgm:t>
    </dgm:pt>
    <dgm:pt modelId="{B0AAB3EC-6467-4F5D-A151-4674FBA61C0A}">
      <dgm:prSet phldrT="[Text]"/>
      <dgm:spPr/>
      <dgm:t>
        <a:bodyPr/>
        <a:lstStyle/>
        <a:p>
          <a:r>
            <a:rPr lang="es-CO" noProof="0"/>
            <a:t>Ajustes y cálculo de la variación.</a:t>
          </a:r>
        </a:p>
      </dgm:t>
    </dgm:pt>
    <dgm:pt modelId="{1DAC30A6-8297-480D-A8E8-5F91BF3C6554}" type="parTrans" cxnId="{6ABBBE68-E230-466C-A420-3FF00E2787C2}">
      <dgm:prSet/>
      <dgm:spPr/>
      <dgm:t>
        <a:bodyPr/>
        <a:lstStyle/>
        <a:p>
          <a:endParaRPr lang="es-CO" noProof="0"/>
        </a:p>
      </dgm:t>
    </dgm:pt>
    <dgm:pt modelId="{BBE414E7-0E45-488B-8512-C2C3A4D2E142}" type="sibTrans" cxnId="{6ABBBE68-E230-466C-A420-3FF00E2787C2}">
      <dgm:prSet/>
      <dgm:spPr/>
      <dgm:t>
        <a:bodyPr/>
        <a:lstStyle/>
        <a:p>
          <a:endParaRPr lang="es-CO" noProof="0"/>
        </a:p>
      </dgm:t>
    </dgm:pt>
    <dgm:pt modelId="{B7E0DCE7-6425-4B62-BBBA-612C06092F0F}">
      <dgm:prSet phldrT="[Text]"/>
      <dgm:spPr/>
      <dgm:t>
        <a:bodyPr/>
        <a:lstStyle/>
        <a:p>
          <a:r>
            <a:rPr lang="es-CO" noProof="0"/>
            <a:t>Fase 4</a:t>
          </a:r>
        </a:p>
      </dgm:t>
    </dgm:pt>
    <dgm:pt modelId="{71F87BB0-75AB-4330-A075-5943F553F134}" type="parTrans" cxnId="{19B930E4-F11F-4016-BC03-033FB5606062}">
      <dgm:prSet/>
      <dgm:spPr/>
      <dgm:t>
        <a:bodyPr/>
        <a:lstStyle/>
        <a:p>
          <a:endParaRPr lang="en-US"/>
        </a:p>
      </dgm:t>
    </dgm:pt>
    <dgm:pt modelId="{C2D3FE94-800B-4055-A24A-756B7B3F2CA2}" type="sibTrans" cxnId="{19B930E4-F11F-4016-BC03-033FB5606062}">
      <dgm:prSet/>
      <dgm:spPr/>
      <dgm:t>
        <a:bodyPr/>
        <a:lstStyle/>
        <a:p>
          <a:endParaRPr lang="en-US"/>
        </a:p>
      </dgm:t>
    </dgm:pt>
    <dgm:pt modelId="{92C61D8B-73E2-47DE-89F8-D97A798FC7CA}">
      <dgm:prSet phldrT="[Text]"/>
      <dgm:spPr/>
      <dgm:t>
        <a:bodyPr/>
        <a:lstStyle/>
        <a:p>
          <a:r>
            <a:rPr lang="es-CO" noProof="0"/>
            <a:t>Informes por departamento</a:t>
          </a:r>
        </a:p>
      </dgm:t>
    </dgm:pt>
    <dgm:pt modelId="{1E2637CF-64EC-40E8-BC6E-4C6C6B796028}" type="parTrans" cxnId="{B664C24C-E349-4E65-BAD8-F8DC6D919193}">
      <dgm:prSet/>
      <dgm:spPr/>
      <dgm:t>
        <a:bodyPr/>
        <a:lstStyle/>
        <a:p>
          <a:endParaRPr lang="en-US"/>
        </a:p>
      </dgm:t>
    </dgm:pt>
    <dgm:pt modelId="{C807A0AC-8DB8-4E11-83E2-402398674AE7}" type="sibTrans" cxnId="{B664C24C-E349-4E65-BAD8-F8DC6D919193}">
      <dgm:prSet/>
      <dgm:spPr/>
      <dgm:t>
        <a:bodyPr/>
        <a:lstStyle/>
        <a:p>
          <a:endParaRPr lang="en-US"/>
        </a:p>
      </dgm:t>
    </dgm:pt>
    <dgm:pt modelId="{BF9FC84B-7778-41F9-9B94-0A58E022B2F5}" type="pres">
      <dgm:prSet presAssocID="{A0F8DFDB-ED61-493E-8515-0D034C9BD78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8C29287-4704-47EB-874C-19D089D2FCE1}" type="pres">
      <dgm:prSet presAssocID="{9EC352FA-29A2-4CE2-AF8A-EC42E69327FB}" presName="composite" presStyleCnt="0"/>
      <dgm:spPr/>
    </dgm:pt>
    <dgm:pt modelId="{81C7A5A8-A7C3-4E6E-B4FB-F9D7AAB15999}" type="pres">
      <dgm:prSet presAssocID="{9EC352FA-29A2-4CE2-AF8A-EC42E69327FB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E063CF-ED76-46C7-9D54-B9DD0394BF5C}" type="pres">
      <dgm:prSet presAssocID="{9EC352FA-29A2-4CE2-AF8A-EC42E69327FB}" presName="parSh" presStyleLbl="node1" presStyleIdx="0" presStyleCnt="4"/>
      <dgm:spPr/>
      <dgm:t>
        <a:bodyPr/>
        <a:lstStyle/>
        <a:p>
          <a:endParaRPr lang="es-ES"/>
        </a:p>
      </dgm:t>
    </dgm:pt>
    <dgm:pt modelId="{F384D2FE-E807-4F31-BBEC-A83E1A012D87}" type="pres">
      <dgm:prSet presAssocID="{9EC352FA-29A2-4CE2-AF8A-EC42E69327FB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60A0E4-C4DF-4920-B799-FB5DDDD074FD}" type="pres">
      <dgm:prSet presAssocID="{4FCB7531-ECA9-46B0-8207-56AB55F0F91D}" presName="sibTrans" presStyleLbl="sibTrans2D1" presStyleIdx="0" presStyleCnt="3"/>
      <dgm:spPr/>
      <dgm:t>
        <a:bodyPr/>
        <a:lstStyle/>
        <a:p>
          <a:endParaRPr lang="es-ES"/>
        </a:p>
      </dgm:t>
    </dgm:pt>
    <dgm:pt modelId="{FE7634E7-2323-4778-8678-93B76C3210B2}" type="pres">
      <dgm:prSet presAssocID="{4FCB7531-ECA9-46B0-8207-56AB55F0F91D}" presName="connTx" presStyleLbl="sibTrans2D1" presStyleIdx="0" presStyleCnt="3"/>
      <dgm:spPr/>
      <dgm:t>
        <a:bodyPr/>
        <a:lstStyle/>
        <a:p>
          <a:endParaRPr lang="es-ES"/>
        </a:p>
      </dgm:t>
    </dgm:pt>
    <dgm:pt modelId="{6B4BA3E7-CFE5-48D6-981B-5F6329A301BA}" type="pres">
      <dgm:prSet presAssocID="{5A850FB3-65DA-4454-8927-A9FD88CC2DDC}" presName="composite" presStyleCnt="0"/>
      <dgm:spPr/>
    </dgm:pt>
    <dgm:pt modelId="{DB3593A3-86F3-4F07-8B6B-EC2AAAB24F67}" type="pres">
      <dgm:prSet presAssocID="{5A850FB3-65DA-4454-8927-A9FD88CC2DD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E85413-AA65-4642-8D55-53286CDB4B05}" type="pres">
      <dgm:prSet presAssocID="{5A850FB3-65DA-4454-8927-A9FD88CC2DDC}" presName="parSh" presStyleLbl="node1" presStyleIdx="1" presStyleCnt="4"/>
      <dgm:spPr/>
      <dgm:t>
        <a:bodyPr/>
        <a:lstStyle/>
        <a:p>
          <a:endParaRPr lang="es-ES"/>
        </a:p>
      </dgm:t>
    </dgm:pt>
    <dgm:pt modelId="{0EFE58E0-1B98-45CB-B0C4-4FF1CB03568E}" type="pres">
      <dgm:prSet presAssocID="{5A850FB3-65DA-4454-8927-A9FD88CC2DDC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4A7E08-8C8E-48C2-8149-8A02BBD17532}" type="pres">
      <dgm:prSet presAssocID="{287FB1AC-3BEB-4796-B3B8-8533A9E6C44F}" presName="sibTrans" presStyleLbl="sibTrans2D1" presStyleIdx="1" presStyleCnt="3"/>
      <dgm:spPr/>
      <dgm:t>
        <a:bodyPr/>
        <a:lstStyle/>
        <a:p>
          <a:endParaRPr lang="es-ES"/>
        </a:p>
      </dgm:t>
    </dgm:pt>
    <dgm:pt modelId="{AC7DFDD2-A569-4449-9E51-31859F28CEA2}" type="pres">
      <dgm:prSet presAssocID="{287FB1AC-3BEB-4796-B3B8-8533A9E6C44F}" presName="connTx" presStyleLbl="sibTrans2D1" presStyleIdx="1" presStyleCnt="3"/>
      <dgm:spPr/>
      <dgm:t>
        <a:bodyPr/>
        <a:lstStyle/>
        <a:p>
          <a:endParaRPr lang="es-ES"/>
        </a:p>
      </dgm:t>
    </dgm:pt>
    <dgm:pt modelId="{9F0E79C0-8C09-4507-8301-49DC7DDF9EC7}" type="pres">
      <dgm:prSet presAssocID="{EB82006A-9C27-4560-A1F9-505DEBBF5AB6}" presName="composite" presStyleCnt="0"/>
      <dgm:spPr/>
    </dgm:pt>
    <dgm:pt modelId="{974D8EA7-254A-4CE7-B76C-B1933FD7174A}" type="pres">
      <dgm:prSet presAssocID="{EB82006A-9C27-4560-A1F9-505DEBBF5AB6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B44DEE-EE69-44AA-B30C-0ACA248C74FE}" type="pres">
      <dgm:prSet presAssocID="{EB82006A-9C27-4560-A1F9-505DEBBF5AB6}" presName="parSh" presStyleLbl="node1" presStyleIdx="2" presStyleCnt="4"/>
      <dgm:spPr/>
      <dgm:t>
        <a:bodyPr/>
        <a:lstStyle/>
        <a:p>
          <a:endParaRPr lang="es-ES"/>
        </a:p>
      </dgm:t>
    </dgm:pt>
    <dgm:pt modelId="{AD10A5BE-A8DC-4E4D-B69B-79DE978B321B}" type="pres">
      <dgm:prSet presAssocID="{EB82006A-9C27-4560-A1F9-505DEBBF5AB6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E173DB-088A-4C7F-BB26-CBD4A6C124C4}" type="pres">
      <dgm:prSet presAssocID="{B6BBCB52-BC3A-4682-B9B3-67E88CC39F0E}" presName="sibTrans" presStyleLbl="sibTrans2D1" presStyleIdx="2" presStyleCnt="3"/>
      <dgm:spPr/>
      <dgm:t>
        <a:bodyPr/>
        <a:lstStyle/>
        <a:p>
          <a:endParaRPr lang="es-ES"/>
        </a:p>
      </dgm:t>
    </dgm:pt>
    <dgm:pt modelId="{4848F195-0DB5-4A21-A9F4-863CD186161A}" type="pres">
      <dgm:prSet presAssocID="{B6BBCB52-BC3A-4682-B9B3-67E88CC39F0E}" presName="connTx" presStyleLbl="sibTrans2D1" presStyleIdx="2" presStyleCnt="3"/>
      <dgm:spPr/>
      <dgm:t>
        <a:bodyPr/>
        <a:lstStyle/>
        <a:p>
          <a:endParaRPr lang="es-ES"/>
        </a:p>
      </dgm:t>
    </dgm:pt>
    <dgm:pt modelId="{EC3B6148-877B-49C6-B8C5-F0022C685288}" type="pres">
      <dgm:prSet presAssocID="{B7E0DCE7-6425-4B62-BBBA-612C06092F0F}" presName="composite" presStyleCnt="0"/>
      <dgm:spPr/>
    </dgm:pt>
    <dgm:pt modelId="{0CA35119-EDF9-4F76-814F-C9BA8FEEC2A0}" type="pres">
      <dgm:prSet presAssocID="{B7E0DCE7-6425-4B62-BBBA-612C06092F0F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0207F1-5579-4F2A-84F3-4A8C17D9C3F4}" type="pres">
      <dgm:prSet presAssocID="{B7E0DCE7-6425-4B62-BBBA-612C06092F0F}" presName="parSh" presStyleLbl="node1" presStyleIdx="3" presStyleCnt="4"/>
      <dgm:spPr/>
      <dgm:t>
        <a:bodyPr/>
        <a:lstStyle/>
        <a:p>
          <a:endParaRPr lang="es-ES"/>
        </a:p>
      </dgm:t>
    </dgm:pt>
    <dgm:pt modelId="{9E240109-18A7-401A-AC89-A3D174521C4A}" type="pres">
      <dgm:prSet presAssocID="{B7E0DCE7-6425-4B62-BBBA-612C06092F0F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3371296-6B80-4623-83FD-CB30DCA79FD6}" type="presOf" srcId="{5A850FB3-65DA-4454-8927-A9FD88CC2DDC}" destId="{DB3593A3-86F3-4F07-8B6B-EC2AAAB24F67}" srcOrd="0" destOrd="0" presId="urn:microsoft.com/office/officeart/2005/8/layout/process3"/>
    <dgm:cxn modelId="{9850F23F-962B-47B1-B54A-333C03E776B4}" srcId="{5A850FB3-65DA-4454-8927-A9FD88CC2DDC}" destId="{8A234C9C-D29C-4412-BC72-C7542E622EEA}" srcOrd="0" destOrd="0" parTransId="{963B2285-23FA-472B-820D-AC0103370F48}" sibTransId="{77B751CF-532B-4A25-8792-4E642269B400}"/>
    <dgm:cxn modelId="{6ABBBE68-E230-466C-A420-3FF00E2787C2}" srcId="{EB82006A-9C27-4560-A1F9-505DEBBF5AB6}" destId="{B0AAB3EC-6467-4F5D-A151-4674FBA61C0A}" srcOrd="0" destOrd="0" parTransId="{1DAC30A6-8297-480D-A8E8-5F91BF3C6554}" sibTransId="{BBE414E7-0E45-488B-8512-C2C3A4D2E142}"/>
    <dgm:cxn modelId="{A85EDE1A-FF7F-4C9D-A938-98EB7AFA70B7}" srcId="{9EC352FA-29A2-4CE2-AF8A-EC42E69327FB}" destId="{BC10AD63-7788-47F5-BB8F-D3C7AC492F26}" srcOrd="0" destOrd="0" parTransId="{EA9AC324-E495-4A46-88DC-351C31C30D5D}" sibTransId="{62B2D985-1DB3-48B0-A2F8-FC64F7A97CDC}"/>
    <dgm:cxn modelId="{A9E09FA0-0344-468B-B799-AE5EEEFA8B58}" type="presOf" srcId="{EB82006A-9C27-4560-A1F9-505DEBBF5AB6}" destId="{F0B44DEE-EE69-44AA-B30C-0ACA248C74FE}" srcOrd="1" destOrd="0" presId="urn:microsoft.com/office/officeart/2005/8/layout/process3"/>
    <dgm:cxn modelId="{DF821B08-959B-432E-BB68-9F1837733B11}" srcId="{A0F8DFDB-ED61-493E-8515-0D034C9BD789}" destId="{5A850FB3-65DA-4454-8927-A9FD88CC2DDC}" srcOrd="1" destOrd="0" parTransId="{9EC27CF7-1C33-460C-8E13-1278D0570834}" sibTransId="{287FB1AC-3BEB-4796-B3B8-8533A9E6C44F}"/>
    <dgm:cxn modelId="{658C25EA-4378-42AD-A789-373808241719}" srcId="{A0F8DFDB-ED61-493E-8515-0D034C9BD789}" destId="{9EC352FA-29A2-4CE2-AF8A-EC42E69327FB}" srcOrd="0" destOrd="0" parTransId="{CFC46509-D0B5-4C2C-9C7C-21D9E90C3A2A}" sibTransId="{4FCB7531-ECA9-46B0-8207-56AB55F0F91D}"/>
    <dgm:cxn modelId="{2F3F793F-F596-41E9-B085-EECBA0634AD5}" type="presOf" srcId="{4FCB7531-ECA9-46B0-8207-56AB55F0F91D}" destId="{2D60A0E4-C4DF-4920-B799-FB5DDDD074FD}" srcOrd="0" destOrd="0" presId="urn:microsoft.com/office/officeart/2005/8/layout/process3"/>
    <dgm:cxn modelId="{7B6E2696-EA8C-4432-B6E8-00320CA15653}" type="presOf" srcId="{B6BBCB52-BC3A-4682-B9B3-67E88CC39F0E}" destId="{E2E173DB-088A-4C7F-BB26-CBD4A6C124C4}" srcOrd="0" destOrd="0" presId="urn:microsoft.com/office/officeart/2005/8/layout/process3"/>
    <dgm:cxn modelId="{774B50B6-8082-49BD-B8EB-C9504006A7FA}" type="presOf" srcId="{5A850FB3-65DA-4454-8927-A9FD88CC2DDC}" destId="{ACE85413-AA65-4642-8D55-53286CDB4B05}" srcOrd="1" destOrd="0" presId="urn:microsoft.com/office/officeart/2005/8/layout/process3"/>
    <dgm:cxn modelId="{D67ABC29-75CC-4E48-8BF6-DA4D44F32B7A}" type="presOf" srcId="{92C61D8B-73E2-47DE-89F8-D97A798FC7CA}" destId="{9E240109-18A7-401A-AC89-A3D174521C4A}" srcOrd="0" destOrd="0" presId="urn:microsoft.com/office/officeart/2005/8/layout/process3"/>
    <dgm:cxn modelId="{AEB6D955-5FE3-4ACB-AB3B-7A5D4D2275A1}" type="presOf" srcId="{B7E0DCE7-6425-4B62-BBBA-612C06092F0F}" destId="{7C0207F1-5579-4F2A-84F3-4A8C17D9C3F4}" srcOrd="1" destOrd="0" presId="urn:microsoft.com/office/officeart/2005/8/layout/process3"/>
    <dgm:cxn modelId="{B664C24C-E349-4E65-BAD8-F8DC6D919193}" srcId="{B7E0DCE7-6425-4B62-BBBA-612C06092F0F}" destId="{92C61D8B-73E2-47DE-89F8-D97A798FC7CA}" srcOrd="0" destOrd="0" parTransId="{1E2637CF-64EC-40E8-BC6E-4C6C6B796028}" sibTransId="{C807A0AC-8DB8-4E11-83E2-402398674AE7}"/>
    <dgm:cxn modelId="{E03F74B9-8FC2-4C4F-85E1-81FFF0BA500D}" type="presOf" srcId="{4FCB7531-ECA9-46B0-8207-56AB55F0F91D}" destId="{FE7634E7-2323-4778-8678-93B76C3210B2}" srcOrd="1" destOrd="0" presId="urn:microsoft.com/office/officeart/2005/8/layout/process3"/>
    <dgm:cxn modelId="{19B930E4-F11F-4016-BC03-033FB5606062}" srcId="{A0F8DFDB-ED61-493E-8515-0D034C9BD789}" destId="{B7E0DCE7-6425-4B62-BBBA-612C06092F0F}" srcOrd="3" destOrd="0" parTransId="{71F87BB0-75AB-4330-A075-5943F553F134}" sibTransId="{C2D3FE94-800B-4055-A24A-756B7B3F2CA2}"/>
    <dgm:cxn modelId="{03577D7A-728D-4DB3-BF62-1C19B599499D}" type="presOf" srcId="{9EC352FA-29A2-4CE2-AF8A-EC42E69327FB}" destId="{81C7A5A8-A7C3-4E6E-B4FB-F9D7AAB15999}" srcOrd="0" destOrd="0" presId="urn:microsoft.com/office/officeart/2005/8/layout/process3"/>
    <dgm:cxn modelId="{5A6FAE8D-28F7-4174-ACAA-5038DD9C5624}" type="presOf" srcId="{EB82006A-9C27-4560-A1F9-505DEBBF5AB6}" destId="{974D8EA7-254A-4CE7-B76C-B1933FD7174A}" srcOrd="0" destOrd="0" presId="urn:microsoft.com/office/officeart/2005/8/layout/process3"/>
    <dgm:cxn modelId="{ACEE894B-EADA-4DBD-A81B-205D4E084653}" type="presOf" srcId="{B6BBCB52-BC3A-4682-B9B3-67E88CC39F0E}" destId="{4848F195-0DB5-4A21-A9F4-863CD186161A}" srcOrd="1" destOrd="0" presId="urn:microsoft.com/office/officeart/2005/8/layout/process3"/>
    <dgm:cxn modelId="{606602BF-89BA-4BBC-B6C7-957365506980}" type="presOf" srcId="{B0AAB3EC-6467-4F5D-A151-4674FBA61C0A}" destId="{AD10A5BE-A8DC-4E4D-B69B-79DE978B321B}" srcOrd="0" destOrd="0" presId="urn:microsoft.com/office/officeart/2005/8/layout/process3"/>
    <dgm:cxn modelId="{7995A1D9-D123-46CE-A4F3-DC029BED13F6}" type="presOf" srcId="{A0F8DFDB-ED61-493E-8515-0D034C9BD789}" destId="{BF9FC84B-7778-41F9-9B94-0A58E022B2F5}" srcOrd="0" destOrd="0" presId="urn:microsoft.com/office/officeart/2005/8/layout/process3"/>
    <dgm:cxn modelId="{2B73142D-E1F7-4371-BE41-4A248336DD52}" type="presOf" srcId="{BC10AD63-7788-47F5-BB8F-D3C7AC492F26}" destId="{F384D2FE-E807-4F31-BBEC-A83E1A012D87}" srcOrd="0" destOrd="0" presId="urn:microsoft.com/office/officeart/2005/8/layout/process3"/>
    <dgm:cxn modelId="{8765EED9-40E8-412C-B780-756406B79C1B}" type="presOf" srcId="{9EC352FA-29A2-4CE2-AF8A-EC42E69327FB}" destId="{50E063CF-ED76-46C7-9D54-B9DD0394BF5C}" srcOrd="1" destOrd="0" presId="urn:microsoft.com/office/officeart/2005/8/layout/process3"/>
    <dgm:cxn modelId="{DABFC74C-98F9-4F5D-8D8F-A8E3FAEDFD24}" type="presOf" srcId="{287FB1AC-3BEB-4796-B3B8-8533A9E6C44F}" destId="{714A7E08-8C8E-48C2-8149-8A02BBD17532}" srcOrd="0" destOrd="0" presId="urn:microsoft.com/office/officeart/2005/8/layout/process3"/>
    <dgm:cxn modelId="{F4A45053-08E2-4EFB-B718-3A63AE328490}" type="presOf" srcId="{8A234C9C-D29C-4412-BC72-C7542E622EEA}" destId="{0EFE58E0-1B98-45CB-B0C4-4FF1CB03568E}" srcOrd="0" destOrd="0" presId="urn:microsoft.com/office/officeart/2005/8/layout/process3"/>
    <dgm:cxn modelId="{296E04EC-E0C5-43B3-AEB2-56F55D4F25A6}" type="presOf" srcId="{B7E0DCE7-6425-4B62-BBBA-612C06092F0F}" destId="{0CA35119-EDF9-4F76-814F-C9BA8FEEC2A0}" srcOrd="0" destOrd="0" presId="urn:microsoft.com/office/officeart/2005/8/layout/process3"/>
    <dgm:cxn modelId="{5739E95F-5B71-4E2D-8AC1-4CCEEAF3B9B2}" srcId="{A0F8DFDB-ED61-493E-8515-0D034C9BD789}" destId="{EB82006A-9C27-4560-A1F9-505DEBBF5AB6}" srcOrd="2" destOrd="0" parTransId="{E7CD165D-7FB7-449B-9C15-A2638E6F9422}" sibTransId="{B6BBCB52-BC3A-4682-B9B3-67E88CC39F0E}"/>
    <dgm:cxn modelId="{D9B2E377-1023-4F8F-870F-F482982A9E26}" type="presOf" srcId="{287FB1AC-3BEB-4796-B3B8-8533A9E6C44F}" destId="{AC7DFDD2-A569-4449-9E51-31859F28CEA2}" srcOrd="1" destOrd="0" presId="urn:microsoft.com/office/officeart/2005/8/layout/process3"/>
    <dgm:cxn modelId="{BA26A1E0-1698-419F-8A9E-79A8874633F2}" type="presParOf" srcId="{BF9FC84B-7778-41F9-9B94-0A58E022B2F5}" destId="{18C29287-4704-47EB-874C-19D089D2FCE1}" srcOrd="0" destOrd="0" presId="urn:microsoft.com/office/officeart/2005/8/layout/process3"/>
    <dgm:cxn modelId="{0C167728-CC79-43D1-B692-118E8E13E15B}" type="presParOf" srcId="{18C29287-4704-47EB-874C-19D089D2FCE1}" destId="{81C7A5A8-A7C3-4E6E-B4FB-F9D7AAB15999}" srcOrd="0" destOrd="0" presId="urn:microsoft.com/office/officeart/2005/8/layout/process3"/>
    <dgm:cxn modelId="{7EDB179E-E992-45FA-ACF0-0CC8CCB35EFA}" type="presParOf" srcId="{18C29287-4704-47EB-874C-19D089D2FCE1}" destId="{50E063CF-ED76-46C7-9D54-B9DD0394BF5C}" srcOrd="1" destOrd="0" presId="urn:microsoft.com/office/officeart/2005/8/layout/process3"/>
    <dgm:cxn modelId="{8E41C395-9E6F-44CF-BB2A-45B5D9A9AB45}" type="presParOf" srcId="{18C29287-4704-47EB-874C-19D089D2FCE1}" destId="{F384D2FE-E807-4F31-BBEC-A83E1A012D87}" srcOrd="2" destOrd="0" presId="urn:microsoft.com/office/officeart/2005/8/layout/process3"/>
    <dgm:cxn modelId="{637BE314-D3A0-45EB-8605-0CF03090C72B}" type="presParOf" srcId="{BF9FC84B-7778-41F9-9B94-0A58E022B2F5}" destId="{2D60A0E4-C4DF-4920-B799-FB5DDDD074FD}" srcOrd="1" destOrd="0" presId="urn:microsoft.com/office/officeart/2005/8/layout/process3"/>
    <dgm:cxn modelId="{51E2DDF0-F08B-42F0-A3AC-C891BA30769C}" type="presParOf" srcId="{2D60A0E4-C4DF-4920-B799-FB5DDDD074FD}" destId="{FE7634E7-2323-4778-8678-93B76C3210B2}" srcOrd="0" destOrd="0" presId="urn:microsoft.com/office/officeart/2005/8/layout/process3"/>
    <dgm:cxn modelId="{5AA05DA5-9801-4CD8-835B-45D97E8C8F94}" type="presParOf" srcId="{BF9FC84B-7778-41F9-9B94-0A58E022B2F5}" destId="{6B4BA3E7-CFE5-48D6-981B-5F6329A301BA}" srcOrd="2" destOrd="0" presId="urn:microsoft.com/office/officeart/2005/8/layout/process3"/>
    <dgm:cxn modelId="{A76204AE-3200-4979-B67B-BB856B61DA11}" type="presParOf" srcId="{6B4BA3E7-CFE5-48D6-981B-5F6329A301BA}" destId="{DB3593A3-86F3-4F07-8B6B-EC2AAAB24F67}" srcOrd="0" destOrd="0" presId="urn:microsoft.com/office/officeart/2005/8/layout/process3"/>
    <dgm:cxn modelId="{FB56323A-77DD-4345-8DD7-BA8D27053BF6}" type="presParOf" srcId="{6B4BA3E7-CFE5-48D6-981B-5F6329A301BA}" destId="{ACE85413-AA65-4642-8D55-53286CDB4B05}" srcOrd="1" destOrd="0" presId="urn:microsoft.com/office/officeart/2005/8/layout/process3"/>
    <dgm:cxn modelId="{0E7166CE-54ED-4B00-B1CA-E3ED8514C878}" type="presParOf" srcId="{6B4BA3E7-CFE5-48D6-981B-5F6329A301BA}" destId="{0EFE58E0-1B98-45CB-B0C4-4FF1CB03568E}" srcOrd="2" destOrd="0" presId="urn:microsoft.com/office/officeart/2005/8/layout/process3"/>
    <dgm:cxn modelId="{BA75DE76-B5AA-49C4-95E9-4DB57EA69509}" type="presParOf" srcId="{BF9FC84B-7778-41F9-9B94-0A58E022B2F5}" destId="{714A7E08-8C8E-48C2-8149-8A02BBD17532}" srcOrd="3" destOrd="0" presId="urn:microsoft.com/office/officeart/2005/8/layout/process3"/>
    <dgm:cxn modelId="{92D05C64-2FAB-490B-8731-E2D8BA1B57BC}" type="presParOf" srcId="{714A7E08-8C8E-48C2-8149-8A02BBD17532}" destId="{AC7DFDD2-A569-4449-9E51-31859F28CEA2}" srcOrd="0" destOrd="0" presId="urn:microsoft.com/office/officeart/2005/8/layout/process3"/>
    <dgm:cxn modelId="{F8255900-60C9-4075-851D-22F94289D77B}" type="presParOf" srcId="{BF9FC84B-7778-41F9-9B94-0A58E022B2F5}" destId="{9F0E79C0-8C09-4507-8301-49DC7DDF9EC7}" srcOrd="4" destOrd="0" presId="urn:microsoft.com/office/officeart/2005/8/layout/process3"/>
    <dgm:cxn modelId="{D7A90F24-FA9E-42FB-85DB-F10651BDCB28}" type="presParOf" srcId="{9F0E79C0-8C09-4507-8301-49DC7DDF9EC7}" destId="{974D8EA7-254A-4CE7-B76C-B1933FD7174A}" srcOrd="0" destOrd="0" presId="urn:microsoft.com/office/officeart/2005/8/layout/process3"/>
    <dgm:cxn modelId="{9D3C879A-7A5F-46FB-AAD9-0E5AEC45B967}" type="presParOf" srcId="{9F0E79C0-8C09-4507-8301-49DC7DDF9EC7}" destId="{F0B44DEE-EE69-44AA-B30C-0ACA248C74FE}" srcOrd="1" destOrd="0" presId="urn:microsoft.com/office/officeart/2005/8/layout/process3"/>
    <dgm:cxn modelId="{B9031EA9-9F36-4477-B2C2-BF27AB2ECACC}" type="presParOf" srcId="{9F0E79C0-8C09-4507-8301-49DC7DDF9EC7}" destId="{AD10A5BE-A8DC-4E4D-B69B-79DE978B321B}" srcOrd="2" destOrd="0" presId="urn:microsoft.com/office/officeart/2005/8/layout/process3"/>
    <dgm:cxn modelId="{0FB2F1CC-91A4-4F57-8284-53CD5B553941}" type="presParOf" srcId="{BF9FC84B-7778-41F9-9B94-0A58E022B2F5}" destId="{E2E173DB-088A-4C7F-BB26-CBD4A6C124C4}" srcOrd="5" destOrd="0" presId="urn:microsoft.com/office/officeart/2005/8/layout/process3"/>
    <dgm:cxn modelId="{472DD2FA-17B7-4998-B90E-B1B64863A624}" type="presParOf" srcId="{E2E173DB-088A-4C7F-BB26-CBD4A6C124C4}" destId="{4848F195-0DB5-4A21-A9F4-863CD186161A}" srcOrd="0" destOrd="0" presId="urn:microsoft.com/office/officeart/2005/8/layout/process3"/>
    <dgm:cxn modelId="{CD312B04-A1FE-4A66-BDE5-A9AE9EFFCF2C}" type="presParOf" srcId="{BF9FC84B-7778-41F9-9B94-0A58E022B2F5}" destId="{EC3B6148-877B-49C6-B8C5-F0022C685288}" srcOrd="6" destOrd="0" presId="urn:microsoft.com/office/officeart/2005/8/layout/process3"/>
    <dgm:cxn modelId="{D8241734-1E76-425A-B329-B044CBA58CDB}" type="presParOf" srcId="{EC3B6148-877B-49C6-B8C5-F0022C685288}" destId="{0CA35119-EDF9-4F76-814F-C9BA8FEEC2A0}" srcOrd="0" destOrd="0" presId="urn:microsoft.com/office/officeart/2005/8/layout/process3"/>
    <dgm:cxn modelId="{45A6038B-CE83-4065-8CE8-65AAB95FCDF3}" type="presParOf" srcId="{EC3B6148-877B-49C6-B8C5-F0022C685288}" destId="{7C0207F1-5579-4F2A-84F3-4A8C17D9C3F4}" srcOrd="1" destOrd="0" presId="urn:microsoft.com/office/officeart/2005/8/layout/process3"/>
    <dgm:cxn modelId="{490EF613-B84A-4DDB-944E-C7BABF840193}" type="presParOf" srcId="{EC3B6148-877B-49C6-B8C5-F0022C685288}" destId="{9E240109-18A7-401A-AC89-A3D174521C4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063CF-ED76-46C7-9D54-B9DD0394BF5C}">
      <dsp:nvSpPr>
        <dsp:cNvPr id="0" name=""/>
        <dsp:cNvSpPr/>
      </dsp:nvSpPr>
      <dsp:spPr>
        <a:xfrm>
          <a:off x="1382" y="1153881"/>
          <a:ext cx="173680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/>
            <a:t>Fase 1</a:t>
          </a:r>
        </a:p>
      </dsp:txBody>
      <dsp:txXfrm>
        <a:off x="1382" y="1153881"/>
        <a:ext cx="1736809" cy="460800"/>
      </dsp:txXfrm>
    </dsp:sp>
    <dsp:sp modelId="{F384D2FE-E807-4F31-BBEC-A83E1A012D87}">
      <dsp:nvSpPr>
        <dsp:cNvPr id="0" name=""/>
        <dsp:cNvSpPr/>
      </dsp:nvSpPr>
      <dsp:spPr>
        <a:xfrm>
          <a:off x="357114" y="1614681"/>
          <a:ext cx="1736809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noProof="0"/>
            <a:t>Estadísticas descriptivas.</a:t>
          </a:r>
        </a:p>
      </dsp:txBody>
      <dsp:txXfrm>
        <a:off x="384107" y="1641674"/>
        <a:ext cx="1682823" cy="867614"/>
      </dsp:txXfrm>
    </dsp:sp>
    <dsp:sp modelId="{2D60A0E4-C4DF-4920-B799-FB5DDDD074FD}">
      <dsp:nvSpPr>
        <dsp:cNvPr id="0" name=""/>
        <dsp:cNvSpPr/>
      </dsp:nvSpPr>
      <dsp:spPr>
        <a:xfrm>
          <a:off x="2001485" y="1168073"/>
          <a:ext cx="558183" cy="4324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300" kern="1200" noProof="0"/>
        </a:p>
      </dsp:txBody>
      <dsp:txXfrm>
        <a:off x="2001485" y="1254556"/>
        <a:ext cx="428459" cy="259449"/>
      </dsp:txXfrm>
    </dsp:sp>
    <dsp:sp modelId="{ACE85413-AA65-4642-8D55-53286CDB4B05}">
      <dsp:nvSpPr>
        <dsp:cNvPr id="0" name=""/>
        <dsp:cNvSpPr/>
      </dsp:nvSpPr>
      <dsp:spPr>
        <a:xfrm>
          <a:off x="2791367" y="1153881"/>
          <a:ext cx="173680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/>
            <a:t>Fase 2</a:t>
          </a:r>
        </a:p>
      </dsp:txBody>
      <dsp:txXfrm>
        <a:off x="2791367" y="1153881"/>
        <a:ext cx="1736809" cy="460800"/>
      </dsp:txXfrm>
    </dsp:sp>
    <dsp:sp modelId="{0EFE58E0-1B98-45CB-B0C4-4FF1CB03568E}">
      <dsp:nvSpPr>
        <dsp:cNvPr id="0" name=""/>
        <dsp:cNvSpPr/>
      </dsp:nvSpPr>
      <dsp:spPr>
        <a:xfrm>
          <a:off x="3147099" y="1614681"/>
          <a:ext cx="1736809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noProof="0"/>
            <a:t>Clasificación de los municipios.</a:t>
          </a:r>
        </a:p>
      </dsp:txBody>
      <dsp:txXfrm>
        <a:off x="3174092" y="1641674"/>
        <a:ext cx="1682823" cy="867614"/>
      </dsp:txXfrm>
    </dsp:sp>
    <dsp:sp modelId="{714A7E08-8C8E-48C2-8149-8A02BBD17532}">
      <dsp:nvSpPr>
        <dsp:cNvPr id="0" name=""/>
        <dsp:cNvSpPr/>
      </dsp:nvSpPr>
      <dsp:spPr>
        <a:xfrm>
          <a:off x="4791470" y="1168073"/>
          <a:ext cx="558183" cy="4324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300" kern="1200" noProof="0"/>
        </a:p>
      </dsp:txBody>
      <dsp:txXfrm>
        <a:off x="4791470" y="1254556"/>
        <a:ext cx="428459" cy="259449"/>
      </dsp:txXfrm>
    </dsp:sp>
    <dsp:sp modelId="{F0B44DEE-EE69-44AA-B30C-0ACA248C74FE}">
      <dsp:nvSpPr>
        <dsp:cNvPr id="0" name=""/>
        <dsp:cNvSpPr/>
      </dsp:nvSpPr>
      <dsp:spPr>
        <a:xfrm>
          <a:off x="5581352" y="1153881"/>
          <a:ext cx="173680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/>
            <a:t>Fase 3</a:t>
          </a:r>
        </a:p>
      </dsp:txBody>
      <dsp:txXfrm>
        <a:off x="5581352" y="1153881"/>
        <a:ext cx="1736809" cy="460800"/>
      </dsp:txXfrm>
    </dsp:sp>
    <dsp:sp modelId="{AD10A5BE-A8DC-4E4D-B69B-79DE978B321B}">
      <dsp:nvSpPr>
        <dsp:cNvPr id="0" name=""/>
        <dsp:cNvSpPr/>
      </dsp:nvSpPr>
      <dsp:spPr>
        <a:xfrm>
          <a:off x="5937084" y="1614681"/>
          <a:ext cx="1736809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noProof="0"/>
            <a:t>Ajustes y cálculo de la variación.</a:t>
          </a:r>
        </a:p>
      </dsp:txBody>
      <dsp:txXfrm>
        <a:off x="5964077" y="1641674"/>
        <a:ext cx="1682823" cy="867614"/>
      </dsp:txXfrm>
    </dsp:sp>
    <dsp:sp modelId="{E2E173DB-088A-4C7F-BB26-CBD4A6C124C4}">
      <dsp:nvSpPr>
        <dsp:cNvPr id="0" name=""/>
        <dsp:cNvSpPr/>
      </dsp:nvSpPr>
      <dsp:spPr>
        <a:xfrm>
          <a:off x="7581455" y="1168073"/>
          <a:ext cx="558183" cy="4324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300" kern="1200" noProof="0"/>
        </a:p>
      </dsp:txBody>
      <dsp:txXfrm>
        <a:off x="7581455" y="1254556"/>
        <a:ext cx="428459" cy="259449"/>
      </dsp:txXfrm>
    </dsp:sp>
    <dsp:sp modelId="{7C0207F1-5579-4F2A-84F3-4A8C17D9C3F4}">
      <dsp:nvSpPr>
        <dsp:cNvPr id="0" name=""/>
        <dsp:cNvSpPr/>
      </dsp:nvSpPr>
      <dsp:spPr>
        <a:xfrm>
          <a:off x="8371337" y="1153881"/>
          <a:ext cx="173680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noProof="0"/>
            <a:t>Fase 4</a:t>
          </a:r>
        </a:p>
      </dsp:txBody>
      <dsp:txXfrm>
        <a:off x="8371337" y="1153881"/>
        <a:ext cx="1736809" cy="460800"/>
      </dsp:txXfrm>
    </dsp:sp>
    <dsp:sp modelId="{9E240109-18A7-401A-AC89-A3D174521C4A}">
      <dsp:nvSpPr>
        <dsp:cNvPr id="0" name=""/>
        <dsp:cNvSpPr/>
      </dsp:nvSpPr>
      <dsp:spPr>
        <a:xfrm>
          <a:off x="8727069" y="1614681"/>
          <a:ext cx="1736809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noProof="0"/>
            <a:t>Informes por departamento</a:t>
          </a:r>
        </a:p>
      </dsp:txBody>
      <dsp:txXfrm>
        <a:off x="8754062" y="1641674"/>
        <a:ext cx="1682823" cy="86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41AB6-F960-406F-A79C-182D839394C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732E0-CBA5-40E9-B253-63BB2C3D87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443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9cf3261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9cf32614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8c9cf32614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36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0ff1cc30_0_4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8a0ff1cc30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919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a0ff1cc3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a0ff1cc30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8a0ff1cc3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87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c9cf3261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c9cf32614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8c9cf32614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79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AOBA">
  <p:cSld name="Portada CAOB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9055099" y="645371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17" name="Google Shape;17;p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148879" y="5333606"/>
            <a:ext cx="3789757" cy="1396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"/>
          <p:cNvGrpSpPr/>
          <p:nvPr/>
        </p:nvGrpSpPr>
        <p:grpSpPr>
          <a:xfrm rot="10800000">
            <a:off x="4134846" y="5978172"/>
            <a:ext cx="7663471" cy="143971"/>
            <a:chOff x="1329968" y="1554987"/>
            <a:chExt cx="7562636" cy="216000"/>
          </a:xfrm>
        </p:grpSpPr>
        <p:sp>
          <p:nvSpPr>
            <p:cNvPr id="19" name="Google Shape;19;p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03438" y="1554987"/>
              <a:ext cx="63990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29968" y="1554987"/>
              <a:ext cx="58173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2"/>
          <p:cNvSpPr txBox="1"/>
          <p:nvPr/>
        </p:nvSpPr>
        <p:spPr>
          <a:xfrm>
            <a:off x="8561387" y="6122041"/>
            <a:ext cx="32368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2133" b="0" i="1" u="none" strike="noStrike" cap="none">
                <a:solidFill>
                  <a:srgbClr val="B3B2B2"/>
                </a:solidFill>
                <a:latin typeface="Arial"/>
                <a:ea typeface="Arial"/>
                <a:cs typeface="Arial"/>
                <a:sym typeface="Arial"/>
              </a:rPr>
              <a:t>http://www.alianzacaoba.co</a:t>
            </a:r>
            <a:endParaRPr sz="2133" b="0" i="1" u="none" strike="noStrike" cap="none">
              <a:solidFill>
                <a:srgbClr val="B3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566367" y="3445592"/>
            <a:ext cx="7059200" cy="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  <a:defRPr sz="4267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2082332" y="2437739"/>
            <a:ext cx="80004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  <a:defRPr sz="6400" b="1">
                <a:solidFill>
                  <a:srgbClr val="0055A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736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30" name="Google Shape;130;p11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32" name="Google Shape;132;p11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5" name="Google Shape;135;p11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81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 rot="5400000">
            <a:off x="3833000" y="-1623199"/>
            <a:ext cx="4526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42" name="Google Shape;142;p12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44" name="Google Shape;144;p1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30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 rot="5400000">
            <a:off x="7285000" y="1828839"/>
            <a:ext cx="5851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761"/>
            <a:ext cx="58516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52" name="Google Shape;152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54" name="Google Shape;154;p13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56" name="Google Shape;156;p1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1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1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2314992" y="4007852"/>
            <a:ext cx="96800" cy="97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2435432" y="4040084"/>
            <a:ext cx="71200" cy="6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2536573" y="4040084"/>
            <a:ext cx="63600" cy="6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2625205" y="4024235"/>
            <a:ext cx="49600" cy="80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2700252" y="4040084"/>
            <a:ext cx="41021" cy="63237"/>
          </a:xfrm>
          <a:custGeom>
            <a:avLst/>
            <a:gdLst/>
            <a:ahLst/>
            <a:cxnLst/>
            <a:rect l="l" t="t" r="r" b="b"/>
            <a:pathLst>
              <a:path w="53975" h="97789" extrusionOk="0">
                <a:moveTo>
                  <a:pt x="14998" y="2425"/>
                </a:moveTo>
                <a:lnTo>
                  <a:pt x="0" y="2425"/>
                </a:lnTo>
                <a:lnTo>
                  <a:pt x="69" y="7264"/>
                </a:lnTo>
                <a:lnTo>
                  <a:pt x="154" y="9207"/>
                </a:lnTo>
                <a:lnTo>
                  <a:pt x="587" y="15354"/>
                </a:lnTo>
                <a:lnTo>
                  <a:pt x="689" y="17043"/>
                </a:lnTo>
                <a:lnTo>
                  <a:pt x="812" y="97358"/>
                </a:lnTo>
                <a:lnTo>
                  <a:pt x="16637" y="97358"/>
                </a:lnTo>
                <a:lnTo>
                  <a:pt x="16637" y="51117"/>
                </a:lnTo>
                <a:lnTo>
                  <a:pt x="17047" y="43337"/>
                </a:lnTo>
                <a:lnTo>
                  <a:pt x="29680" y="18046"/>
                </a:lnTo>
                <a:lnTo>
                  <a:pt x="15405" y="18046"/>
                </a:lnTo>
                <a:lnTo>
                  <a:pt x="15341" y="12712"/>
                </a:lnTo>
                <a:lnTo>
                  <a:pt x="15065" y="7264"/>
                </a:lnTo>
                <a:lnTo>
                  <a:pt x="14998" y="2425"/>
                </a:lnTo>
                <a:close/>
              </a:path>
              <a:path w="53975" h="97789" extrusionOk="0">
                <a:moveTo>
                  <a:pt x="48539" y="0"/>
                </a:moveTo>
                <a:lnTo>
                  <a:pt x="43535" y="0"/>
                </a:lnTo>
                <a:lnTo>
                  <a:pt x="39890" y="507"/>
                </a:lnTo>
                <a:lnTo>
                  <a:pt x="15824" y="18046"/>
                </a:lnTo>
                <a:lnTo>
                  <a:pt x="29680" y="18046"/>
                </a:lnTo>
                <a:lnTo>
                  <a:pt x="34683" y="15824"/>
                </a:lnTo>
                <a:lnTo>
                  <a:pt x="53010" y="15824"/>
                </a:lnTo>
                <a:lnTo>
                  <a:pt x="53949" y="1015"/>
                </a:lnTo>
                <a:lnTo>
                  <a:pt x="52870" y="609"/>
                </a:lnTo>
                <a:lnTo>
                  <a:pt x="51790" y="342"/>
                </a:lnTo>
                <a:lnTo>
                  <a:pt x="49618" y="76"/>
                </a:lnTo>
                <a:lnTo>
                  <a:pt x="48539" y="0"/>
                </a:lnTo>
                <a:close/>
              </a:path>
              <a:path w="53975" h="97789" extrusionOk="0">
                <a:moveTo>
                  <a:pt x="53010" y="15824"/>
                </a:moveTo>
                <a:lnTo>
                  <a:pt x="47383" y="15824"/>
                </a:lnTo>
                <a:lnTo>
                  <a:pt x="50241" y="16230"/>
                </a:lnTo>
                <a:lnTo>
                  <a:pt x="52933" y="17043"/>
                </a:lnTo>
                <a:lnTo>
                  <a:pt x="53010" y="15824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760004" y="4040084"/>
            <a:ext cx="77200" cy="64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918123" y="4003923"/>
            <a:ext cx="76400" cy="100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3024205" y="4040084"/>
            <a:ext cx="71200" cy="64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3182779" y="4097991"/>
            <a:ext cx="71424" cy="0"/>
          </a:xfrm>
          <a:custGeom>
            <a:avLst/>
            <a:gdLst/>
            <a:ahLst/>
            <a:cxnLst/>
            <a:rect l="l" t="t" r="r" b="b"/>
            <a:pathLst>
              <a:path w="93979" h="120000" extrusionOk="0">
                <a:moveTo>
                  <a:pt x="0" y="0"/>
                </a:moveTo>
                <a:lnTo>
                  <a:pt x="93916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3182781" y="4059436"/>
            <a:ext cx="13031" cy="33672"/>
          </a:xfrm>
          <a:custGeom>
            <a:avLst/>
            <a:gdLst/>
            <a:ahLst/>
            <a:cxnLst/>
            <a:rect l="l" t="t" r="r" b="b"/>
            <a:pathLst>
              <a:path w="17145" h="52070" extrusionOk="0">
                <a:moveTo>
                  <a:pt x="0" y="52070"/>
                </a:moveTo>
                <a:lnTo>
                  <a:pt x="17030" y="52070"/>
                </a:lnTo>
                <a:lnTo>
                  <a:pt x="1703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3182781" y="4049591"/>
            <a:ext cx="65151" cy="9855"/>
          </a:xfrm>
          <a:custGeom>
            <a:avLst/>
            <a:gdLst/>
            <a:ahLst/>
            <a:cxnLst/>
            <a:rect l="l" t="t" r="r" b="b"/>
            <a:pathLst>
              <a:path w="85725" h="15239" extrusionOk="0">
                <a:moveTo>
                  <a:pt x="0" y="15239"/>
                </a:moveTo>
                <a:lnTo>
                  <a:pt x="85382" y="15239"/>
                </a:lnTo>
                <a:lnTo>
                  <a:pt x="85382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3182781" y="4020059"/>
            <a:ext cx="13031" cy="29565"/>
          </a:xfrm>
          <a:custGeom>
            <a:avLst/>
            <a:gdLst/>
            <a:ahLst/>
            <a:cxnLst/>
            <a:rect l="l" t="t" r="r" b="b"/>
            <a:pathLst>
              <a:path w="17145" h="45720" extrusionOk="0">
                <a:moveTo>
                  <a:pt x="0" y="45720"/>
                </a:moveTo>
                <a:lnTo>
                  <a:pt x="17030" y="45720"/>
                </a:lnTo>
                <a:lnTo>
                  <a:pt x="170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3182780" y="4015137"/>
            <a:ext cx="69011" cy="0"/>
          </a:xfrm>
          <a:custGeom>
            <a:avLst/>
            <a:gdLst/>
            <a:ahLst/>
            <a:cxnLst/>
            <a:rect l="l" t="t" r="r" b="b"/>
            <a:pathLst>
              <a:path w="90804" h="120000" extrusionOk="0">
                <a:moveTo>
                  <a:pt x="0" y="0"/>
                </a:moveTo>
                <a:lnTo>
                  <a:pt x="90258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3272957" y="4041649"/>
            <a:ext cx="76400" cy="61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3368685" y="4040076"/>
            <a:ext cx="65200" cy="64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3454851" y="4040084"/>
            <a:ext cx="71200" cy="64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3563717" y="4003923"/>
            <a:ext cx="0" cy="99373"/>
          </a:xfrm>
          <a:custGeom>
            <a:avLst/>
            <a:gdLst/>
            <a:ahLst/>
            <a:cxnLst/>
            <a:rect l="l" t="t" r="r" b="b"/>
            <a:pathLst>
              <a:path w="120000" h="153670" extrusionOk="0">
                <a:moveTo>
                  <a:pt x="0" y="0"/>
                </a:moveTo>
                <a:lnTo>
                  <a:pt x="0" y="153339"/>
                </a:lnTo>
              </a:path>
            </a:pathLst>
          </a:custGeom>
          <a:noFill/>
          <a:ln w="15800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3601233" y="4040084"/>
            <a:ext cx="71200" cy="64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3702375" y="4040084"/>
            <a:ext cx="63600" cy="628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3796411" y="4040076"/>
            <a:ext cx="65200" cy="64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3885043" y="4010216"/>
            <a:ext cx="17856" cy="93213"/>
          </a:xfrm>
          <a:custGeom>
            <a:avLst/>
            <a:gdLst/>
            <a:ahLst/>
            <a:cxnLst/>
            <a:rect l="l" t="t" r="r" b="b"/>
            <a:pathLst>
              <a:path w="23495" h="144145" extrusionOk="0">
                <a:moveTo>
                  <a:pt x="14808" y="0"/>
                </a:moveTo>
                <a:lnTo>
                  <a:pt x="8305" y="0"/>
                </a:lnTo>
                <a:lnTo>
                  <a:pt x="5575" y="1143"/>
                </a:lnTo>
                <a:lnTo>
                  <a:pt x="1104" y="5740"/>
                </a:lnTo>
                <a:lnTo>
                  <a:pt x="0" y="8445"/>
                </a:lnTo>
                <a:lnTo>
                  <a:pt x="0" y="14947"/>
                </a:lnTo>
                <a:lnTo>
                  <a:pt x="1079" y="17703"/>
                </a:lnTo>
                <a:lnTo>
                  <a:pt x="5410" y="22034"/>
                </a:lnTo>
                <a:lnTo>
                  <a:pt x="8178" y="23114"/>
                </a:lnTo>
                <a:lnTo>
                  <a:pt x="14947" y="23114"/>
                </a:lnTo>
                <a:lnTo>
                  <a:pt x="17716" y="22034"/>
                </a:lnTo>
                <a:lnTo>
                  <a:pt x="22047" y="17703"/>
                </a:lnTo>
                <a:lnTo>
                  <a:pt x="23113" y="14947"/>
                </a:lnTo>
                <a:lnTo>
                  <a:pt x="23113" y="8445"/>
                </a:lnTo>
                <a:lnTo>
                  <a:pt x="22009" y="5740"/>
                </a:lnTo>
                <a:lnTo>
                  <a:pt x="17538" y="1143"/>
                </a:lnTo>
                <a:lnTo>
                  <a:pt x="14808" y="0"/>
                </a:lnTo>
                <a:close/>
              </a:path>
              <a:path w="23495" h="144145" extrusionOk="0">
                <a:moveTo>
                  <a:pt x="19469" y="48666"/>
                </a:moveTo>
                <a:lnTo>
                  <a:pt x="3657" y="48666"/>
                </a:lnTo>
                <a:lnTo>
                  <a:pt x="3657" y="143598"/>
                </a:lnTo>
                <a:lnTo>
                  <a:pt x="19469" y="143598"/>
                </a:lnTo>
                <a:lnTo>
                  <a:pt x="19469" y="48666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3931353" y="4040084"/>
            <a:ext cx="63200" cy="64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4072185" y="4041643"/>
            <a:ext cx="71200" cy="928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4212379" y="4008116"/>
            <a:ext cx="952000" cy="1248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313367" y="4216259"/>
            <a:ext cx="92400" cy="804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2436041" y="4216259"/>
            <a:ext cx="86800" cy="784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2627728" y="4183191"/>
            <a:ext cx="103200" cy="1116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755973" y="4180362"/>
            <a:ext cx="32335" cy="114567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84" y="58508"/>
                </a:moveTo>
                <a:lnTo>
                  <a:pt x="2921" y="58508"/>
                </a:lnTo>
                <a:lnTo>
                  <a:pt x="2921" y="176974"/>
                </a:lnTo>
                <a:lnTo>
                  <a:pt x="39484" y="176974"/>
                </a:lnTo>
                <a:lnTo>
                  <a:pt x="39484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816101" y="4216259"/>
            <a:ext cx="98000" cy="116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3021528" y="4183191"/>
            <a:ext cx="121200" cy="1116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3167763" y="4216259"/>
            <a:ext cx="86800" cy="80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3276505" y="4195480"/>
            <a:ext cx="70000" cy="1012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3369671" y="4216259"/>
            <a:ext cx="86800" cy="80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3546161" y="4218153"/>
            <a:ext cx="102000" cy="1144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3743795" y="4183191"/>
            <a:ext cx="121200" cy="1116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3890021" y="4216259"/>
            <a:ext cx="86800" cy="804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3998783" y="4195480"/>
            <a:ext cx="70000" cy="1012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4091929" y="4216259"/>
            <a:ext cx="86800" cy="8040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4267664" y="4183191"/>
            <a:ext cx="138000" cy="11160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4428557" y="4216259"/>
            <a:ext cx="86800" cy="784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4543989" y="4216259"/>
            <a:ext cx="86800" cy="8040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4675748" y="4175636"/>
            <a:ext cx="0" cy="119493"/>
          </a:xfrm>
          <a:custGeom>
            <a:avLst/>
            <a:gdLst/>
            <a:ahLst/>
            <a:cxnLst/>
            <a:rect l="l" t="t" r="r" b="b"/>
            <a:pathLst>
              <a:path w="120000" h="184784" extrusionOk="0">
                <a:moveTo>
                  <a:pt x="0" y="0"/>
                </a:moveTo>
                <a:lnTo>
                  <a:pt x="0" y="184289"/>
                </a:lnTo>
              </a:path>
            </a:pathLst>
          </a:custGeom>
          <a:noFill/>
          <a:ln w="36550" cap="flat" cmpd="sng">
            <a:solidFill>
              <a:srgbClr val="A7A9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4713789" y="4218153"/>
            <a:ext cx="102000" cy="11440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4830895" y="4195480"/>
            <a:ext cx="70000" cy="10120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4926651" y="4180362"/>
            <a:ext cx="32335" cy="114567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71" y="58508"/>
                </a:moveTo>
                <a:lnTo>
                  <a:pt x="2908" y="58508"/>
                </a:lnTo>
                <a:lnTo>
                  <a:pt x="2908" y="176974"/>
                </a:lnTo>
                <a:lnTo>
                  <a:pt x="39471" y="176974"/>
                </a:lnTo>
                <a:lnTo>
                  <a:pt x="39471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4987331" y="4216259"/>
            <a:ext cx="82400" cy="80400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5087555" y="4216259"/>
            <a:ext cx="77200" cy="8040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1865"/>
              <a:buFont typeface="Arial"/>
              <a:buNone/>
              <a:defRPr sz="4800" b="0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z="4800"/>
              <a:t>Titulo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10" name="Google Shape;210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212" name="Google Shape;212;p14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214" name="Google Shape;214;p1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14" descr="C:\Users\Paola\Dropbox\01. CAOBA\logo_caoba-01.png"/>
          <p:cNvPicPr preferRelativeResize="0"/>
          <p:nvPr/>
        </p:nvPicPr>
        <p:blipFill rotWithShape="1">
          <a:blip r:embed="rId37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215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5" type="tx">
  <p:cSld name="Master 5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grpSp>
        <p:nvGrpSpPr>
          <p:cNvPr id="220" name="Google Shape;220;p15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221" name="Google Shape;221;p1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1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832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392479" y="211952"/>
            <a:ext cx="10448000" cy="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attrocento Sans"/>
              <a:buNone/>
              <a:def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 descr="&lt;No.&gt;"/>
          <p:cNvSpPr txBox="1">
            <a:spLocks noGrp="1"/>
          </p:cNvSpPr>
          <p:nvPr>
            <p:ph type="sldNum" idx="12"/>
          </p:nvPr>
        </p:nvSpPr>
        <p:spPr>
          <a:xfrm>
            <a:off x="11382176" y="6529536"/>
            <a:ext cx="768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AOBA">
  <p:cSld name="Portada CAOB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9055099" y="645371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17" name="Google Shape;17;p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148879" y="5333606"/>
            <a:ext cx="3789757" cy="1396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"/>
          <p:cNvGrpSpPr/>
          <p:nvPr/>
        </p:nvGrpSpPr>
        <p:grpSpPr>
          <a:xfrm rot="10800000">
            <a:off x="4134846" y="5978172"/>
            <a:ext cx="7663471" cy="143971"/>
            <a:chOff x="1329968" y="1554987"/>
            <a:chExt cx="7562636" cy="216000"/>
          </a:xfrm>
        </p:grpSpPr>
        <p:sp>
          <p:nvSpPr>
            <p:cNvPr id="19" name="Google Shape;19;p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03438" y="1554987"/>
              <a:ext cx="63990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29968" y="1554987"/>
              <a:ext cx="58173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2"/>
          <p:cNvSpPr txBox="1"/>
          <p:nvPr/>
        </p:nvSpPr>
        <p:spPr>
          <a:xfrm>
            <a:off x="8561387" y="6122041"/>
            <a:ext cx="32368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2133" b="0" i="1" u="none" strike="noStrike" cap="none">
                <a:solidFill>
                  <a:srgbClr val="B3B2B2"/>
                </a:solidFill>
                <a:latin typeface="Arial"/>
                <a:ea typeface="Arial"/>
                <a:cs typeface="Arial"/>
                <a:sym typeface="Arial"/>
              </a:rPr>
              <a:t>http://www.alianzacaoba.co</a:t>
            </a:r>
            <a:endParaRPr sz="2133" b="0" i="1" u="none" strike="noStrike" cap="none">
              <a:solidFill>
                <a:srgbClr val="B3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566367" y="3445592"/>
            <a:ext cx="7059200" cy="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  <a:defRPr sz="4267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2082332" y="2437739"/>
            <a:ext cx="80004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  <a:defRPr sz="6400" b="1">
                <a:solidFill>
                  <a:srgbClr val="0055A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61373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417635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80000"/>
              </a:lnSpc>
              <a:spcBef>
                <a:spcPts val="597"/>
              </a:spcBef>
              <a:spcAft>
                <a:spcPts val="0"/>
              </a:spcAft>
              <a:buClr>
                <a:schemeClr val="bg2"/>
              </a:buClr>
              <a:buSzPts val="1800"/>
              <a:buAutoNum type="arabicPeriod"/>
              <a:defRPr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457189" algn="l" rtl="0">
              <a:lnSpc>
                <a:spcPct val="80000"/>
              </a:lnSpc>
              <a:spcBef>
                <a:spcPts val="597"/>
              </a:spcBef>
              <a:spcAft>
                <a:spcPts val="0"/>
              </a:spcAft>
              <a:buClr>
                <a:schemeClr val="bg2"/>
              </a:buClr>
              <a:buSzPts val="1800"/>
              <a:buFont typeface="Arial"/>
              <a:buAutoNum type="arabicPeriod"/>
              <a:defRPr sz="24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1800"/>
              <a:buAutoNum type="romanLcPeriod"/>
              <a:defRPr sz="2133">
                <a:solidFill>
                  <a:srgbClr val="0070C0"/>
                </a:solidFill>
                <a:latin typeface="+mn-lt"/>
              </a:defRPr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>
            <a:r>
              <a:rPr lang="es-ES"/>
              <a:t>Nivel 1</a:t>
            </a:r>
          </a:p>
          <a:p>
            <a:pPr lvl="2"/>
            <a:r>
              <a:rPr lang="es-ES"/>
              <a:t>Nivel 2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31" name="Google Shape;31;p3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33" name="Google Shape;33;p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228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 hasCustomPrompt="1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43" name="Google Shape;43;p4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45" name="Google Shape;45;p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4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53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55" name="Google Shape;55;p5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57" name="Google Shape;57;p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" name="Google Shape;60;p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417635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80000"/>
              </a:lnSpc>
              <a:spcBef>
                <a:spcPts val="597"/>
              </a:spcBef>
              <a:spcAft>
                <a:spcPts val="0"/>
              </a:spcAft>
              <a:buClr>
                <a:schemeClr val="bg2"/>
              </a:buClr>
              <a:buSzPts val="1800"/>
              <a:buAutoNum type="arabicPeriod"/>
              <a:defRPr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457189" algn="l" rtl="0">
              <a:lnSpc>
                <a:spcPct val="80000"/>
              </a:lnSpc>
              <a:spcBef>
                <a:spcPts val="597"/>
              </a:spcBef>
              <a:spcAft>
                <a:spcPts val="0"/>
              </a:spcAft>
              <a:buClr>
                <a:schemeClr val="bg2"/>
              </a:buClr>
              <a:buSzPts val="1800"/>
              <a:buFont typeface="Arial"/>
              <a:buAutoNum type="arabicPeriod"/>
              <a:defRPr sz="24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1800"/>
              <a:buAutoNum type="romanLcPeriod"/>
              <a:defRPr sz="2133">
                <a:solidFill>
                  <a:srgbClr val="0070C0"/>
                </a:solidFill>
                <a:latin typeface="+mn-lt"/>
              </a:defRPr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>
            <a:r>
              <a:rPr lang="es-ES"/>
              <a:t>Nivel 1</a:t>
            </a:r>
          </a:p>
          <a:p>
            <a:pPr lvl="2"/>
            <a:r>
              <a:rPr lang="es-ES"/>
              <a:t>Nivel 2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31" name="Google Shape;31;p3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33" name="Google Shape;33;p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987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68" name="Google Shape;68;p6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70" name="Google Shape;70;p6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6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354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83" name="Google Shape;83;p7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85" name="Google Shape;85;p7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7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633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Sólo el título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94" name="Google Shape;94;p8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8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96" name="Google Shape;96;p8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8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454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04" name="Google Shape;104;p9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06" name="Google Shape;106;p9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9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33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609601" y="27304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17" name="Google Shape;117;p10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0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19" name="Google Shape;119;p10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2" name="Google Shape;122;p10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126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30" name="Google Shape;130;p11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32" name="Google Shape;132;p11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5" name="Google Shape;135;p11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551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 rot="5400000">
            <a:off x="3833000" y="-1623199"/>
            <a:ext cx="4526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42" name="Google Shape;142;p12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44" name="Google Shape;144;p1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527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 rot="5400000">
            <a:off x="7285000" y="1828839"/>
            <a:ext cx="5851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761"/>
            <a:ext cx="58516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52" name="Google Shape;152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54" name="Google Shape;154;p13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56" name="Google Shape;156;p1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1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2664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2314992" y="4007852"/>
            <a:ext cx="96800" cy="97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2435432" y="4040084"/>
            <a:ext cx="71200" cy="6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2536573" y="4040084"/>
            <a:ext cx="63600" cy="6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2625205" y="4024235"/>
            <a:ext cx="49600" cy="80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2700252" y="4040084"/>
            <a:ext cx="41021" cy="63237"/>
          </a:xfrm>
          <a:custGeom>
            <a:avLst/>
            <a:gdLst/>
            <a:ahLst/>
            <a:cxnLst/>
            <a:rect l="l" t="t" r="r" b="b"/>
            <a:pathLst>
              <a:path w="53975" h="97789" extrusionOk="0">
                <a:moveTo>
                  <a:pt x="14998" y="2425"/>
                </a:moveTo>
                <a:lnTo>
                  <a:pt x="0" y="2425"/>
                </a:lnTo>
                <a:lnTo>
                  <a:pt x="69" y="7264"/>
                </a:lnTo>
                <a:lnTo>
                  <a:pt x="154" y="9207"/>
                </a:lnTo>
                <a:lnTo>
                  <a:pt x="587" y="15354"/>
                </a:lnTo>
                <a:lnTo>
                  <a:pt x="689" y="17043"/>
                </a:lnTo>
                <a:lnTo>
                  <a:pt x="812" y="97358"/>
                </a:lnTo>
                <a:lnTo>
                  <a:pt x="16637" y="97358"/>
                </a:lnTo>
                <a:lnTo>
                  <a:pt x="16637" y="51117"/>
                </a:lnTo>
                <a:lnTo>
                  <a:pt x="17047" y="43337"/>
                </a:lnTo>
                <a:lnTo>
                  <a:pt x="29680" y="18046"/>
                </a:lnTo>
                <a:lnTo>
                  <a:pt x="15405" y="18046"/>
                </a:lnTo>
                <a:lnTo>
                  <a:pt x="15341" y="12712"/>
                </a:lnTo>
                <a:lnTo>
                  <a:pt x="15065" y="7264"/>
                </a:lnTo>
                <a:lnTo>
                  <a:pt x="14998" y="2425"/>
                </a:lnTo>
                <a:close/>
              </a:path>
              <a:path w="53975" h="97789" extrusionOk="0">
                <a:moveTo>
                  <a:pt x="48539" y="0"/>
                </a:moveTo>
                <a:lnTo>
                  <a:pt x="43535" y="0"/>
                </a:lnTo>
                <a:lnTo>
                  <a:pt x="39890" y="507"/>
                </a:lnTo>
                <a:lnTo>
                  <a:pt x="15824" y="18046"/>
                </a:lnTo>
                <a:lnTo>
                  <a:pt x="29680" y="18046"/>
                </a:lnTo>
                <a:lnTo>
                  <a:pt x="34683" y="15824"/>
                </a:lnTo>
                <a:lnTo>
                  <a:pt x="53010" y="15824"/>
                </a:lnTo>
                <a:lnTo>
                  <a:pt x="53949" y="1015"/>
                </a:lnTo>
                <a:lnTo>
                  <a:pt x="52870" y="609"/>
                </a:lnTo>
                <a:lnTo>
                  <a:pt x="51790" y="342"/>
                </a:lnTo>
                <a:lnTo>
                  <a:pt x="49618" y="76"/>
                </a:lnTo>
                <a:lnTo>
                  <a:pt x="48539" y="0"/>
                </a:lnTo>
                <a:close/>
              </a:path>
              <a:path w="53975" h="97789" extrusionOk="0">
                <a:moveTo>
                  <a:pt x="53010" y="15824"/>
                </a:moveTo>
                <a:lnTo>
                  <a:pt x="47383" y="15824"/>
                </a:lnTo>
                <a:lnTo>
                  <a:pt x="50241" y="16230"/>
                </a:lnTo>
                <a:lnTo>
                  <a:pt x="52933" y="17043"/>
                </a:lnTo>
                <a:lnTo>
                  <a:pt x="53010" y="15824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760004" y="4040084"/>
            <a:ext cx="77200" cy="64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918123" y="4003923"/>
            <a:ext cx="76400" cy="100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3024205" y="4040084"/>
            <a:ext cx="71200" cy="64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3182779" y="4097991"/>
            <a:ext cx="71424" cy="0"/>
          </a:xfrm>
          <a:custGeom>
            <a:avLst/>
            <a:gdLst/>
            <a:ahLst/>
            <a:cxnLst/>
            <a:rect l="l" t="t" r="r" b="b"/>
            <a:pathLst>
              <a:path w="93979" h="120000" extrusionOk="0">
                <a:moveTo>
                  <a:pt x="0" y="0"/>
                </a:moveTo>
                <a:lnTo>
                  <a:pt x="93916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3182781" y="4059436"/>
            <a:ext cx="13031" cy="33672"/>
          </a:xfrm>
          <a:custGeom>
            <a:avLst/>
            <a:gdLst/>
            <a:ahLst/>
            <a:cxnLst/>
            <a:rect l="l" t="t" r="r" b="b"/>
            <a:pathLst>
              <a:path w="17145" h="52070" extrusionOk="0">
                <a:moveTo>
                  <a:pt x="0" y="52070"/>
                </a:moveTo>
                <a:lnTo>
                  <a:pt x="17030" y="52070"/>
                </a:lnTo>
                <a:lnTo>
                  <a:pt x="1703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3182781" y="4049591"/>
            <a:ext cx="65151" cy="9855"/>
          </a:xfrm>
          <a:custGeom>
            <a:avLst/>
            <a:gdLst/>
            <a:ahLst/>
            <a:cxnLst/>
            <a:rect l="l" t="t" r="r" b="b"/>
            <a:pathLst>
              <a:path w="85725" h="15239" extrusionOk="0">
                <a:moveTo>
                  <a:pt x="0" y="15239"/>
                </a:moveTo>
                <a:lnTo>
                  <a:pt x="85382" y="15239"/>
                </a:lnTo>
                <a:lnTo>
                  <a:pt x="85382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3182781" y="4020059"/>
            <a:ext cx="13031" cy="29565"/>
          </a:xfrm>
          <a:custGeom>
            <a:avLst/>
            <a:gdLst/>
            <a:ahLst/>
            <a:cxnLst/>
            <a:rect l="l" t="t" r="r" b="b"/>
            <a:pathLst>
              <a:path w="17145" h="45720" extrusionOk="0">
                <a:moveTo>
                  <a:pt x="0" y="45720"/>
                </a:moveTo>
                <a:lnTo>
                  <a:pt x="17030" y="45720"/>
                </a:lnTo>
                <a:lnTo>
                  <a:pt x="170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3182780" y="4015137"/>
            <a:ext cx="69011" cy="0"/>
          </a:xfrm>
          <a:custGeom>
            <a:avLst/>
            <a:gdLst/>
            <a:ahLst/>
            <a:cxnLst/>
            <a:rect l="l" t="t" r="r" b="b"/>
            <a:pathLst>
              <a:path w="90804" h="120000" extrusionOk="0">
                <a:moveTo>
                  <a:pt x="0" y="0"/>
                </a:moveTo>
                <a:lnTo>
                  <a:pt x="90258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3272957" y="4041649"/>
            <a:ext cx="76400" cy="61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3368685" y="4040076"/>
            <a:ext cx="65200" cy="64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3454851" y="4040084"/>
            <a:ext cx="71200" cy="64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3563717" y="4003923"/>
            <a:ext cx="0" cy="99373"/>
          </a:xfrm>
          <a:custGeom>
            <a:avLst/>
            <a:gdLst/>
            <a:ahLst/>
            <a:cxnLst/>
            <a:rect l="l" t="t" r="r" b="b"/>
            <a:pathLst>
              <a:path w="120000" h="153670" extrusionOk="0">
                <a:moveTo>
                  <a:pt x="0" y="0"/>
                </a:moveTo>
                <a:lnTo>
                  <a:pt x="0" y="153339"/>
                </a:lnTo>
              </a:path>
            </a:pathLst>
          </a:custGeom>
          <a:noFill/>
          <a:ln w="15800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3601233" y="4040084"/>
            <a:ext cx="71200" cy="64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3702375" y="4040084"/>
            <a:ext cx="63600" cy="628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3796411" y="4040076"/>
            <a:ext cx="65200" cy="64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3885043" y="4010216"/>
            <a:ext cx="17856" cy="93213"/>
          </a:xfrm>
          <a:custGeom>
            <a:avLst/>
            <a:gdLst/>
            <a:ahLst/>
            <a:cxnLst/>
            <a:rect l="l" t="t" r="r" b="b"/>
            <a:pathLst>
              <a:path w="23495" h="144145" extrusionOk="0">
                <a:moveTo>
                  <a:pt x="14808" y="0"/>
                </a:moveTo>
                <a:lnTo>
                  <a:pt x="8305" y="0"/>
                </a:lnTo>
                <a:lnTo>
                  <a:pt x="5575" y="1143"/>
                </a:lnTo>
                <a:lnTo>
                  <a:pt x="1104" y="5740"/>
                </a:lnTo>
                <a:lnTo>
                  <a:pt x="0" y="8445"/>
                </a:lnTo>
                <a:lnTo>
                  <a:pt x="0" y="14947"/>
                </a:lnTo>
                <a:lnTo>
                  <a:pt x="1079" y="17703"/>
                </a:lnTo>
                <a:lnTo>
                  <a:pt x="5410" y="22034"/>
                </a:lnTo>
                <a:lnTo>
                  <a:pt x="8178" y="23114"/>
                </a:lnTo>
                <a:lnTo>
                  <a:pt x="14947" y="23114"/>
                </a:lnTo>
                <a:lnTo>
                  <a:pt x="17716" y="22034"/>
                </a:lnTo>
                <a:lnTo>
                  <a:pt x="22047" y="17703"/>
                </a:lnTo>
                <a:lnTo>
                  <a:pt x="23113" y="14947"/>
                </a:lnTo>
                <a:lnTo>
                  <a:pt x="23113" y="8445"/>
                </a:lnTo>
                <a:lnTo>
                  <a:pt x="22009" y="5740"/>
                </a:lnTo>
                <a:lnTo>
                  <a:pt x="17538" y="1143"/>
                </a:lnTo>
                <a:lnTo>
                  <a:pt x="14808" y="0"/>
                </a:lnTo>
                <a:close/>
              </a:path>
              <a:path w="23495" h="144145" extrusionOk="0">
                <a:moveTo>
                  <a:pt x="19469" y="48666"/>
                </a:moveTo>
                <a:lnTo>
                  <a:pt x="3657" y="48666"/>
                </a:lnTo>
                <a:lnTo>
                  <a:pt x="3657" y="143598"/>
                </a:lnTo>
                <a:lnTo>
                  <a:pt x="19469" y="143598"/>
                </a:lnTo>
                <a:lnTo>
                  <a:pt x="19469" y="48666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3931353" y="4040084"/>
            <a:ext cx="63200" cy="64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4072185" y="4041643"/>
            <a:ext cx="71200" cy="928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4212379" y="4008116"/>
            <a:ext cx="952000" cy="1248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313367" y="4216259"/>
            <a:ext cx="92400" cy="804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2436041" y="4216259"/>
            <a:ext cx="86800" cy="784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2627728" y="4183191"/>
            <a:ext cx="103200" cy="1116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755973" y="4180362"/>
            <a:ext cx="32335" cy="114567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84" y="58508"/>
                </a:moveTo>
                <a:lnTo>
                  <a:pt x="2921" y="58508"/>
                </a:lnTo>
                <a:lnTo>
                  <a:pt x="2921" y="176974"/>
                </a:lnTo>
                <a:lnTo>
                  <a:pt x="39484" y="176974"/>
                </a:lnTo>
                <a:lnTo>
                  <a:pt x="39484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816101" y="4216259"/>
            <a:ext cx="98000" cy="116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3021528" y="4183191"/>
            <a:ext cx="121200" cy="1116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3167763" y="4216259"/>
            <a:ext cx="86800" cy="80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3276505" y="4195480"/>
            <a:ext cx="70000" cy="1012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3369671" y="4216259"/>
            <a:ext cx="86800" cy="80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3546161" y="4218153"/>
            <a:ext cx="102000" cy="1144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3743795" y="4183191"/>
            <a:ext cx="121200" cy="1116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3890021" y="4216259"/>
            <a:ext cx="86800" cy="804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3998783" y="4195480"/>
            <a:ext cx="70000" cy="1012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4091929" y="4216259"/>
            <a:ext cx="86800" cy="8040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4267664" y="4183191"/>
            <a:ext cx="138000" cy="11160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4428557" y="4216259"/>
            <a:ext cx="86800" cy="784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4543989" y="4216259"/>
            <a:ext cx="86800" cy="8040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4675748" y="4175636"/>
            <a:ext cx="0" cy="119493"/>
          </a:xfrm>
          <a:custGeom>
            <a:avLst/>
            <a:gdLst/>
            <a:ahLst/>
            <a:cxnLst/>
            <a:rect l="l" t="t" r="r" b="b"/>
            <a:pathLst>
              <a:path w="120000" h="184784" extrusionOk="0">
                <a:moveTo>
                  <a:pt x="0" y="0"/>
                </a:moveTo>
                <a:lnTo>
                  <a:pt x="0" y="184289"/>
                </a:lnTo>
              </a:path>
            </a:pathLst>
          </a:custGeom>
          <a:noFill/>
          <a:ln w="36550" cap="flat" cmpd="sng">
            <a:solidFill>
              <a:srgbClr val="A7A9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4713789" y="4218153"/>
            <a:ext cx="102000" cy="11440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4830895" y="4195480"/>
            <a:ext cx="70000" cy="10120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4926651" y="4180362"/>
            <a:ext cx="32335" cy="114567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71" y="58508"/>
                </a:moveTo>
                <a:lnTo>
                  <a:pt x="2908" y="58508"/>
                </a:lnTo>
                <a:lnTo>
                  <a:pt x="2908" y="176974"/>
                </a:lnTo>
                <a:lnTo>
                  <a:pt x="39471" y="176974"/>
                </a:lnTo>
                <a:lnTo>
                  <a:pt x="39471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4987331" y="4216259"/>
            <a:ext cx="82400" cy="80400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5087555" y="4216259"/>
            <a:ext cx="77200" cy="8040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116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1865"/>
              <a:buFont typeface="Arial"/>
              <a:buNone/>
              <a:defRPr sz="4800" b="0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z="4800"/>
              <a:t>Titulo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10" name="Google Shape;210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212" name="Google Shape;212;p14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214" name="Google Shape;214;p1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14" descr="C:\Users\Paola\Dropbox\01. CAOBA\logo_caoba-01.png"/>
          <p:cNvPicPr preferRelativeResize="0"/>
          <p:nvPr/>
        </p:nvPicPr>
        <p:blipFill rotWithShape="1">
          <a:blip r:embed="rId37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537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5" type="tx">
  <p:cSld name="Master 5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grpSp>
        <p:nvGrpSpPr>
          <p:cNvPr id="220" name="Google Shape;220;p15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221" name="Google Shape;221;p1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1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0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 hasCustomPrompt="1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43" name="Google Shape;43;p4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45" name="Google Shape;45;p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4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535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392479" y="211952"/>
            <a:ext cx="10448000" cy="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attrocento Sans"/>
              <a:buNone/>
              <a:def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 descr="&lt;No.&gt;"/>
          <p:cNvSpPr txBox="1">
            <a:spLocks noGrp="1"/>
          </p:cNvSpPr>
          <p:nvPr>
            <p:ph type="sldNum" idx="12"/>
          </p:nvPr>
        </p:nvSpPr>
        <p:spPr>
          <a:xfrm>
            <a:off x="11382176" y="6529536"/>
            <a:ext cx="768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55" name="Google Shape;55;p5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57" name="Google Shape;57;p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" name="Google Shape;60;p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32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68" name="Google Shape;68;p6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70" name="Google Shape;70;p6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6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61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83" name="Google Shape;83;p7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85" name="Google Shape;85;p7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7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38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Sólo el título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94" name="Google Shape;94;p8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8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96" name="Google Shape;96;p8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8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04" name="Google Shape;104;p9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06" name="Google Shape;106;p9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9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8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609601" y="27304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  <p:sp>
        <p:nvSpPr>
          <p:cNvPr id="117" name="Google Shape;117;p10"/>
          <p:cNvSpPr txBox="1"/>
          <p:nvPr/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0"/>
          <p:cNvGrpSpPr/>
          <p:nvPr/>
        </p:nvGrpSpPr>
        <p:grpSpPr>
          <a:xfrm rot="10800000">
            <a:off x="560325" y="6146109"/>
            <a:ext cx="10793395" cy="76953"/>
            <a:chOff x="1329968" y="1554987"/>
            <a:chExt cx="7562636" cy="216000"/>
          </a:xfrm>
        </p:grpSpPr>
        <p:sp>
          <p:nvSpPr>
            <p:cNvPr id="119" name="Google Shape;119;p10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2" name="Google Shape;122;p10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561046" y="6353971"/>
            <a:ext cx="1144599" cy="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05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err="1"/>
              <a:t>lalla</a:t>
            </a: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77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800" b="1" i="0" u="none" strike="noStrike" cap="none" dirty="0">
          <a:solidFill>
            <a:schemeClr val="bg2">
              <a:lumMod val="60000"/>
              <a:lumOff val="40000"/>
            </a:schemeClr>
          </a:solidFill>
          <a:latin typeface="+mj-lt"/>
          <a:ea typeface="Arial"/>
          <a:cs typeface="Arial"/>
          <a:sym typeface="Calibri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chemeClr val="bg2">
              <a:lumMod val="60000"/>
              <a:lumOff val="4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err="1"/>
              <a:t>lalla</a:t>
            </a: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45F4B28-42EC-4389-A568-BA7098CE598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37DD7C-4706-4815-A37E-617A9FDC2B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02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800" b="1" i="0" u="none" strike="noStrike" cap="none" dirty="0">
          <a:solidFill>
            <a:schemeClr val="bg2">
              <a:lumMod val="60000"/>
              <a:lumOff val="40000"/>
            </a:schemeClr>
          </a:solidFill>
          <a:latin typeface="+mj-lt"/>
          <a:ea typeface="Arial"/>
          <a:cs typeface="Arial"/>
          <a:sym typeface="Calibri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chemeClr val="bg2">
              <a:lumMod val="60000"/>
              <a:lumOff val="4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tt.ly/2f96mxK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subTitle" idx="1"/>
          </p:nvPr>
        </p:nvSpPr>
        <p:spPr>
          <a:xfrm>
            <a:off x="2566400" y="4572004"/>
            <a:ext cx="7059200" cy="78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s-CO" dirty="0" smtClean="0"/>
              <a:t>Diciembre </a:t>
            </a:r>
            <a:r>
              <a:rPr lang="es-CO" dirty="0"/>
              <a:t>de 2020</a:t>
            </a:r>
            <a:endParaRPr dirty="0"/>
          </a:p>
        </p:txBody>
      </p:sp>
      <p:sp>
        <p:nvSpPr>
          <p:cNvPr id="233" name="Google Shape;233;p17"/>
          <p:cNvSpPr txBox="1">
            <a:spLocks noGrp="1"/>
          </p:cNvSpPr>
          <p:nvPr>
            <p:ph type="ctrTitle"/>
          </p:nvPr>
        </p:nvSpPr>
        <p:spPr>
          <a:xfrm>
            <a:off x="1449400" y="423767"/>
            <a:ext cx="92932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/>
          <a:p>
            <a:r>
              <a:rPr lang="es-CO"/>
              <a:t>CAOBA: Centro de Excelencia y Apropiación en Big Data y Analítica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69730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tuberculosis (2)</a:t>
            </a:r>
            <a:endParaRPr lang="es-CO"/>
          </a:p>
        </p:txBody>
      </p:sp>
      <p:grpSp>
        <p:nvGrpSpPr>
          <p:cNvPr id="4" name="Group 3"/>
          <p:cNvGrpSpPr/>
          <p:nvPr/>
        </p:nvGrpSpPr>
        <p:grpSpPr>
          <a:xfrm>
            <a:off x="345600" y="1622400"/>
            <a:ext cx="11236800" cy="4224000"/>
            <a:chOff x="0" y="0"/>
            <a:chExt cx="6343650" cy="3448050"/>
          </a:xfrm>
        </p:grpSpPr>
        <p:graphicFrame>
          <p:nvGraphicFramePr>
            <p:cNvPr id="6" name="Chart 5"/>
            <p:cNvGraphicFramePr/>
            <p:nvPr>
              <p:extLst/>
            </p:nvPr>
          </p:nvGraphicFramePr>
          <p:xfrm>
            <a:off x="3238500" y="0"/>
            <a:ext cx="3105150" cy="3448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/>
            <p:nvPr>
              <p:extLst/>
            </p:nvPr>
          </p:nvGraphicFramePr>
          <p:xfrm>
            <a:off x="0" y="0"/>
            <a:ext cx="3181350" cy="3448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5650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tuberculosis (3)</a:t>
            </a:r>
            <a:endParaRPr lang="es-CO"/>
          </a:p>
        </p:txBody>
      </p:sp>
      <p:graphicFrame>
        <p:nvGraphicFramePr>
          <p:cNvPr id="8" name="Chart 7"/>
          <p:cNvGraphicFramePr/>
          <p:nvPr>
            <p:extLst/>
          </p:nvPr>
        </p:nvGraphicFramePr>
        <p:xfrm>
          <a:off x="364594" y="1585579"/>
          <a:ext cx="11217807" cy="44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574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tuberculosis (4)</a:t>
            </a:r>
            <a:endParaRPr lang="es-CO"/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609600" y="1612800"/>
          <a:ext cx="10972800" cy="4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273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609600" y="1417635"/>
            <a:ext cx="11098491" cy="4526000"/>
          </a:xfrm>
        </p:spPr>
        <p:txBody>
          <a:bodyPr/>
          <a:lstStyle/>
          <a:p>
            <a:r>
              <a:rPr lang="es-ES" dirty="0"/>
              <a:t>3 eventos analizados: tuberculosis, mortalidad infantil e intentos de suicidio</a:t>
            </a:r>
          </a:p>
          <a:p>
            <a:r>
              <a:rPr lang="es-ES" dirty="0"/>
              <a:t>195 modelos sin Covid-19 (datos del 2020 no incluidos)</a:t>
            </a:r>
          </a:p>
          <a:p>
            <a:pPr lvl="2"/>
            <a:r>
              <a:rPr lang="es-ES" dirty="0"/>
              <a:t>3 a nivel nacional</a:t>
            </a:r>
          </a:p>
          <a:p>
            <a:pPr lvl="2"/>
            <a:r>
              <a:rPr lang="es-ES" dirty="0"/>
              <a:t>32 (x3) a nivel departamentos y </a:t>
            </a:r>
            <a:r>
              <a:rPr lang="es-ES" dirty="0">
                <a:ea typeface="+mn-lt"/>
                <a:cs typeface="+mn-lt"/>
              </a:rPr>
              <a:t>32 (x3)</a:t>
            </a:r>
            <a:r>
              <a:rPr lang="es-ES" dirty="0">
                <a:cs typeface="Arial"/>
              </a:rPr>
              <a:t> </a:t>
            </a:r>
            <a:r>
              <a:rPr lang="es-ES" dirty="0"/>
              <a:t>ciudades capitales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90" y="3156515"/>
            <a:ext cx="4528225" cy="279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 para Tuberculosis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s-ES"/>
              <a:t>Nacional</a:t>
            </a:r>
          </a:p>
          <a:p>
            <a:pPr marL="533387" indent="-380990">
              <a:buFont typeface="Arial" panose="020B0604020202020204" pitchFamily="34" charset="0"/>
              <a:buChar char="•"/>
            </a:pPr>
            <a:endParaRPr lang="es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F393E-9D02-4EED-A506-6ED843F0EC51}"/>
              </a:ext>
            </a:extLst>
          </p:cNvPr>
          <p:cNvSpPr txBox="1"/>
          <p:nvPr/>
        </p:nvSpPr>
        <p:spPr>
          <a:xfrm>
            <a:off x="9768132" y="1916390"/>
            <a:ext cx="2424257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CO" sz="2400">
                <a:latin typeface="Calibri Light"/>
                <a:cs typeface="Calibri Light"/>
              </a:rPr>
              <a:t>Resultados:</a:t>
            </a:r>
          </a:p>
          <a:p>
            <a:r>
              <a:rPr lang="es-CO" sz="2400">
                <a:latin typeface="Calibri Light"/>
                <a:cs typeface="Calibri Light"/>
              </a:rPr>
              <a:t>- </a:t>
            </a:r>
            <a:r>
              <a:rPr lang="es-CO" sz="2400" b="1">
                <a:latin typeface="Calibri Light"/>
                <a:cs typeface="Calibri Light"/>
              </a:rPr>
              <a:t>MAPE: 4.01% [1]</a:t>
            </a:r>
          </a:p>
          <a:p>
            <a:r>
              <a:rPr lang="es-CO" sz="2400">
                <a:latin typeface="Calibri Light"/>
                <a:cs typeface="Calibri Light"/>
              </a:rPr>
              <a:t>- </a:t>
            </a:r>
            <a:r>
              <a:rPr lang="es-CO" sz="2400" b="1">
                <a:latin typeface="Calibri Light"/>
                <a:cs typeface="Calibri Light"/>
              </a:rPr>
              <a:t>RMSE: 58.55 [2]</a:t>
            </a:r>
          </a:p>
          <a:p>
            <a:r>
              <a:rPr lang="es-CO" sz="2400">
                <a:latin typeface="Calibri Light"/>
                <a:cs typeface="Calibri Light"/>
              </a:rPr>
              <a:t>- AIC: 122.06</a:t>
            </a:r>
          </a:p>
          <a:p>
            <a:r>
              <a:rPr lang="es-CO" sz="2400">
                <a:latin typeface="Calibri Light"/>
                <a:cs typeface="Calibri Light"/>
              </a:rPr>
              <a:t>- BIC: 123.87</a:t>
            </a:r>
          </a:p>
          <a:p>
            <a:r>
              <a:rPr lang="es-CO" sz="2400">
                <a:latin typeface="Calibri Light"/>
                <a:cs typeface="Calibri Light"/>
              </a:rPr>
              <a:t>- Señal de rastreo: 3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C39D3CC-9589-4D1A-866D-96C8DCB5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7" y="1916531"/>
            <a:ext cx="8991599" cy="3559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93CCE-4D50-4954-AE33-8A056F93D23A}"/>
              </a:ext>
            </a:extLst>
          </p:cNvPr>
          <p:cNvSpPr txBox="1"/>
          <p:nvPr/>
        </p:nvSpPr>
        <p:spPr>
          <a:xfrm>
            <a:off x="441490" y="5732281"/>
            <a:ext cx="11128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600"/>
              <a:t>Datos por Periodos </a:t>
            </a:r>
            <a:r>
              <a:rPr lang="es-CO" sz="1600" err="1"/>
              <a:t>Epid</a:t>
            </a:r>
            <a:r>
              <a:rPr lang="es-CO" sz="1600"/>
              <a:t>. del 2017-2019, Entrenamiento con 80-20%, Parámetros (p, d, q, </a:t>
            </a:r>
            <a:r>
              <a:rPr lang="es-CO" sz="1600" err="1"/>
              <a:t>Sp</a:t>
            </a:r>
            <a:r>
              <a:rPr lang="es-CO" sz="1600"/>
              <a:t>, </a:t>
            </a:r>
            <a:r>
              <a:rPr lang="es-CO" sz="1600" err="1"/>
              <a:t>Sd</a:t>
            </a:r>
            <a:r>
              <a:rPr lang="es-CO" sz="1600"/>
              <a:t>, </a:t>
            </a:r>
            <a:r>
              <a:rPr lang="es-CO" sz="1600" err="1"/>
              <a:t>Sq</a:t>
            </a:r>
            <a:r>
              <a:rPr lang="es-CO" sz="1600"/>
              <a:t>) = (1, 2, 2, 2, 0, 0)</a:t>
            </a:r>
          </a:p>
        </p:txBody>
      </p:sp>
    </p:spTree>
    <p:extLst>
      <p:ext uri="{BB962C8B-B14F-4D97-AF65-F5344CB8AC3E}">
        <p14:creationId xmlns:p14="http://schemas.microsoft.com/office/powerpoint/2010/main" val="267851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2D47FB-0375-4C44-83FB-A8E8C6D3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</p:spPr>
        <p:txBody>
          <a:bodyPr/>
          <a:lstStyle/>
          <a:p>
            <a:r>
              <a:rPr lang="es-ES"/>
              <a:t>Resultados modelos de pronóstico para Tuberculosis (2)</a:t>
            </a:r>
            <a:endParaRPr lang="es-CO"/>
          </a:p>
        </p:txBody>
      </p:sp>
      <p:pic>
        <p:nvPicPr>
          <p:cNvPr id="2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AC1F8B4-3D99-4C19-BECA-F9ED9B10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19" y="1565684"/>
            <a:ext cx="8873763" cy="45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 para Tuberculosis (3)</a:t>
            </a:r>
            <a:endParaRPr lang="es-CO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8469BD3D-CA99-4413-A056-C6E4CE5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17635"/>
            <a:ext cx="10972800" cy="4526000"/>
          </a:xfrm>
        </p:spPr>
        <p:txBody>
          <a:bodyPr/>
          <a:lstStyle/>
          <a:p>
            <a:pPr marL="152396" indent="0">
              <a:buNone/>
            </a:pPr>
            <a:r>
              <a:rPr lang="es-ES"/>
              <a:t>Departamentos</a:t>
            </a:r>
          </a:p>
          <a:p>
            <a:pPr marL="533387" indent="-380990">
              <a:buFont typeface="Arial" panose="020B0604020202020204" pitchFamily="34" charset="0"/>
              <a:buChar char="•"/>
            </a:pPr>
            <a:endParaRPr lang="es-CO"/>
          </a:p>
        </p:txBody>
      </p:sp>
      <p:pic>
        <p:nvPicPr>
          <p:cNvPr id="3" name="Picture 3" descr="Diagram, table&#10;&#10;Description automatically generated">
            <a:extLst>
              <a:ext uri="{FF2B5EF4-FFF2-40B4-BE49-F238E27FC236}">
                <a16:creationId xmlns:a16="http://schemas.microsoft.com/office/drawing/2014/main" id="{680A28DF-B192-43A5-8396-DE463ECE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41" y="1859778"/>
            <a:ext cx="8920897" cy="42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4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7916894-8C87-47F0-8B1E-39211399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</p:spPr>
        <p:txBody>
          <a:bodyPr/>
          <a:lstStyle/>
          <a:p>
            <a:r>
              <a:rPr lang="es-ES"/>
              <a:t>Resultados modelos de pronóstico para Tuberculosis (4)</a:t>
            </a:r>
            <a:endParaRPr lang="es-CO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BE122B8-B86E-4F1A-8ED6-70C5CDBD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91" y="5254283"/>
            <a:ext cx="5063763" cy="882152"/>
          </a:xfrm>
          <a:prstGeom prst="rect">
            <a:avLst/>
          </a:prstGeom>
        </p:spPr>
      </p:pic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F37BF59-BB87-467C-97E4-7707E80B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17" y="1511120"/>
            <a:ext cx="9015164" cy="3741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235FE2-7F1C-417F-872D-A746CE30D3A5}"/>
              </a:ext>
            </a:extLst>
          </p:cNvPr>
          <p:cNvSpPr txBox="1"/>
          <p:nvPr/>
        </p:nvSpPr>
        <p:spPr>
          <a:xfrm>
            <a:off x="449346" y="5724426"/>
            <a:ext cx="265992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linkClick r:id="rId4"/>
              </a:rPr>
              <a:t>DataViz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505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D4366AD-80EE-4447-8D0B-31488727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</p:spPr>
        <p:txBody>
          <a:bodyPr/>
          <a:lstStyle/>
          <a:p>
            <a:r>
              <a:rPr lang="es-ES"/>
              <a:t>Resultados modelos de pronóstico para Tuberculosis (5)</a:t>
            </a:r>
            <a:endParaRPr lang="es-CO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B5BFAFD5-8807-44CC-A7BF-C7F6C0A8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70" y="1553336"/>
            <a:ext cx="7970361" cy="4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3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B878-E15C-46D1-A0DC-1C22128B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indicador de impacto</a:t>
            </a:r>
          </a:p>
        </p:txBody>
      </p:sp>
      <p:pic>
        <p:nvPicPr>
          <p:cNvPr id="3" name="Imagen 3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00426AEF-5F06-433B-BF44-89FD0C63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3" y="1417838"/>
            <a:ext cx="7232007" cy="44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0070C0"/>
                </a:solidFill>
                <a:latin typeface="Arial"/>
                <a:ea typeface="Arial"/>
                <a:cs typeface="Arial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Objetivos </a:t>
            </a:r>
            <a:endParaRPr lang="es-ES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Eventos analizados</a:t>
            </a:r>
          </a:p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Modelos construidos</a:t>
            </a:r>
          </a:p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Comentarios</a:t>
            </a:r>
          </a:p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Pasos a seguir</a:t>
            </a:r>
          </a:p>
        </p:txBody>
      </p:sp>
    </p:spTree>
    <p:extLst>
      <p:ext uri="{BB962C8B-B14F-4D97-AF65-F5344CB8AC3E}">
        <p14:creationId xmlns:p14="http://schemas.microsoft.com/office/powerpoint/2010/main" val="28808066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B878-E15C-46D1-A0DC-1C22128B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indicador de impacto de la pandemia</a:t>
            </a:r>
          </a:p>
        </p:txBody>
      </p:sp>
      <p:pic>
        <p:nvPicPr>
          <p:cNvPr id="3" name="Imagen 3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00426AEF-5F06-433B-BF44-89FD0C63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" y="1909142"/>
            <a:ext cx="5237667" cy="3237633"/>
          </a:xfrm>
          <a:prstGeom prst="rect">
            <a:avLst/>
          </a:prstGeom>
        </p:spPr>
      </p:pic>
      <p:pic>
        <p:nvPicPr>
          <p:cNvPr id="5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D59F386-746C-4EF2-9C44-CBF5DEABE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4"/>
          <a:stretch/>
        </p:blipFill>
        <p:spPr>
          <a:xfrm>
            <a:off x="5477933" y="2559353"/>
            <a:ext cx="5282832" cy="18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6F432-C6A8-4F27-9487-E4F13DB8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acumulado de la pandemia</a:t>
            </a:r>
          </a:p>
        </p:txBody>
      </p:sp>
      <p:pic>
        <p:nvPicPr>
          <p:cNvPr id="3" name="Imagen 3" descr="Gráfico, Tabla, Gráfico de rectángulos&#10;&#10;Descripción generada automáticamente">
            <a:extLst>
              <a:ext uri="{FF2B5EF4-FFF2-40B4-BE49-F238E27FC236}">
                <a16:creationId xmlns:a16="http://schemas.microsoft.com/office/drawing/2014/main" id="{A682DAC7-1FF1-432F-A7CF-93ACA8CF4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06"/>
          <a:stretch/>
        </p:blipFill>
        <p:spPr>
          <a:xfrm>
            <a:off x="1989667" y="1541679"/>
            <a:ext cx="7645400" cy="18773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66" y="3419062"/>
            <a:ext cx="8752977" cy="25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s-CO" sz="4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s-CO"/>
              <a:t> </a:t>
            </a:r>
            <a:r>
              <a:rPr lang="es-CO" sz="4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Uniandes</a:t>
            </a:r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609600" y="1417635"/>
            <a:ext cx="10972800" cy="4526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 algn="just">
              <a:spcBef>
                <a:spcPts val="597"/>
              </a:spcBef>
              <a:buClr>
                <a:schemeClr val="dk1"/>
              </a:buClr>
              <a:buSzPts val="1100"/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just">
              <a:spcBef>
                <a:spcPts val="597"/>
              </a:spcBef>
              <a:buClr>
                <a:schemeClr val="dk1"/>
              </a:buClr>
              <a:buSzPts val="1100"/>
              <a:buNone/>
            </a:pPr>
            <a:r>
              <a:rPr lang="es-CO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Profesores</a:t>
            </a: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609585" algn="just">
              <a:spcBef>
                <a:spcPts val="597"/>
              </a:spcBef>
              <a:buClr>
                <a:schemeClr val="dk1"/>
              </a:buClr>
              <a:buSzPts val="1100"/>
              <a:buNone/>
            </a:pPr>
            <a:r>
              <a:rPr lang="es-CO" sz="25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Oscar Bernal, José Tiberio Hernández, Nubia Velasco, María del Pilar Villamil</a:t>
            </a:r>
            <a:endParaRPr sz="2533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just">
              <a:spcBef>
                <a:spcPts val="597"/>
              </a:spcBef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just">
              <a:spcBef>
                <a:spcPts val="597"/>
              </a:spcBef>
              <a:buNone/>
            </a:pPr>
            <a:r>
              <a:rPr lang="es-CO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Ingenieros</a:t>
            </a: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609585" algn="just">
              <a:buClr>
                <a:schemeClr val="dk1"/>
              </a:buClr>
              <a:buSzPts val="1100"/>
              <a:buNone/>
            </a:pPr>
            <a:r>
              <a:rPr lang="es-CO" sz="2533" b="1">
                <a:solidFill>
                  <a:srgbClr val="000000"/>
                </a:solidFill>
                <a:latin typeface="Lato"/>
                <a:sym typeface="Lato"/>
              </a:rPr>
              <a:t>David Barrera</a:t>
            </a:r>
            <a:r>
              <a:rPr lang="es-CO" sz="2533">
                <a:solidFill>
                  <a:srgbClr val="000000"/>
                </a:solidFill>
                <a:latin typeface="Lato"/>
                <a:sym typeface="Lato"/>
              </a:rPr>
              <a:t>, Juan Pablo González, Camilo Sánchez, </a:t>
            </a:r>
            <a:r>
              <a:rPr lang="es-CO" sz="2533" b="1">
                <a:solidFill>
                  <a:srgbClr val="000000"/>
                </a:solidFill>
                <a:latin typeface="Lato"/>
                <a:sym typeface="Lato"/>
              </a:rPr>
              <a:t>Andrés Segura</a:t>
            </a:r>
            <a:endParaRPr sz="2533" b="1">
              <a:solidFill>
                <a:srgbClr val="000000"/>
              </a:solidFill>
              <a:latin typeface="Lato"/>
              <a:sym typeface="Lato"/>
            </a:endParaRPr>
          </a:p>
          <a:p>
            <a:pPr marL="0" indent="0">
              <a:spcBef>
                <a:spcPts val="597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827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451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buClr>
                <a:srgbClr val="0070C0"/>
              </a:buClr>
              <a:buSzPts val="4400"/>
            </a:pPr>
            <a:r>
              <a:rPr lang="es-CO" sz="4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Propuesta – Objetivos secundarios (2)</a:t>
            </a:r>
            <a:endParaRPr sz="4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609600" y="1417833"/>
            <a:ext cx="11163955" cy="42222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 fontAlgn="base">
              <a:buNone/>
            </a:pPr>
            <a:r>
              <a:rPr lang="es-ES" sz="2400" b="1" dirty="0" smtClean="0"/>
              <a:t>Evaluar </a:t>
            </a:r>
            <a:r>
              <a:rPr lang="es-ES" sz="2400" b="1" dirty="0"/>
              <a:t>el impacto</a:t>
            </a:r>
            <a:r>
              <a:rPr lang="es-ES" sz="2400" dirty="0"/>
              <a:t> de la COVID-19 en </a:t>
            </a:r>
            <a:r>
              <a:rPr lang="es-ES" sz="2400" b="1" dirty="0"/>
              <a:t>otras atenciones de salud </a:t>
            </a:r>
            <a:r>
              <a:rPr lang="es-ES" sz="2400" dirty="0"/>
              <a:t>para </a:t>
            </a:r>
            <a:r>
              <a:rPr lang="es-ES" sz="2400" dirty="0" smtClean="0"/>
              <a:t>hacer</a:t>
            </a:r>
            <a:r>
              <a:rPr lang="es-ES" sz="2400" dirty="0"/>
              <a:t> recomendaciones de política que permitan tomar decisiones buscando atender los casos que se están represando por la crisis actual</a:t>
            </a:r>
            <a:r>
              <a:rPr lang="en-US" sz="2400" dirty="0"/>
              <a:t>​</a:t>
            </a:r>
          </a:p>
          <a:p>
            <a:pPr fontAlgn="base"/>
            <a:r>
              <a:rPr lang="es-ES" sz="2400" dirty="0" smtClean="0"/>
              <a:t>​Identificar </a:t>
            </a:r>
            <a:r>
              <a:rPr lang="es-ES" sz="2400" dirty="0"/>
              <a:t>eventos a analizar que son de interés para el INS.​</a:t>
            </a:r>
          </a:p>
          <a:p>
            <a:pPr lvl="1" fontAlgn="base"/>
            <a:r>
              <a:rPr lang="es-ES" sz="2000" b="1" dirty="0"/>
              <a:t>Definir un escenario analítico</a:t>
            </a:r>
            <a:r>
              <a:rPr lang="es-ES" sz="2000" dirty="0"/>
              <a:t> que represente la necesidad y la propuesta de modelos analíticos tanto descriptivos como predictivos para el análisis de los eventos seleccionados.</a:t>
            </a:r>
            <a:r>
              <a:rPr lang="en-US" sz="2000" dirty="0"/>
              <a:t>​</a:t>
            </a:r>
          </a:p>
          <a:p>
            <a:pPr lvl="1" fontAlgn="base"/>
            <a:r>
              <a:rPr lang="es-ES" sz="2000" b="1" dirty="0"/>
              <a:t>Seleccionar las fuentes de datos apropiadas</a:t>
            </a:r>
            <a:r>
              <a:rPr lang="es-ES" sz="2000" dirty="0"/>
              <a:t> para poder caracterizar y modelar los eventos seleccionados.</a:t>
            </a:r>
            <a:r>
              <a:rPr lang="en-US" sz="2000" dirty="0"/>
              <a:t>​</a:t>
            </a:r>
          </a:p>
          <a:p>
            <a:pPr fontAlgn="base"/>
            <a:r>
              <a:rPr lang="es-ES" sz="2400" b="1" dirty="0"/>
              <a:t>Proponer e implementar modelos descriptivos y de pronóstico</a:t>
            </a:r>
            <a:r>
              <a:rPr lang="es-ES" sz="2400" dirty="0"/>
              <a:t> que permitan identificar la brecha que existe entre los casos reportados hasta el momento y los casos que pueden estar ocultos.</a:t>
            </a:r>
            <a:r>
              <a:rPr lang="en-US" sz="2400" dirty="0"/>
              <a:t>​</a:t>
            </a:r>
          </a:p>
          <a:p>
            <a:pPr fontAlgn="base"/>
            <a:r>
              <a:rPr lang="es-ES" sz="2400" b="1" dirty="0"/>
              <a:t>Validar la utilidad de estos modelos analíticos</a:t>
            </a:r>
            <a:r>
              <a:rPr lang="es-ES" sz="2400" dirty="0"/>
              <a:t> en los procesos de toma de decisiones de interés, relacionados con los eventos de análisis</a:t>
            </a:r>
            <a:r>
              <a:rPr lang="en-US" sz="2400" dirty="0"/>
              <a:t>​</a:t>
            </a:r>
          </a:p>
          <a:p>
            <a:pPr lvl="1" algn="just">
              <a:buFont typeface="Lato"/>
              <a:buChar char="-"/>
            </a:pPr>
            <a:endParaRPr lang="es-CO" sz="1800" dirty="0"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0" indent="0" algn="just">
              <a:buNone/>
            </a:pPr>
            <a:endParaRPr lang="es-CO" sz="1800" dirty="0"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0" indent="609585" algn="just">
              <a:buNone/>
            </a:pPr>
            <a:endParaRPr sz="2400" b="1" dirty="0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685433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CO" sz="48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Fuentes de Datos y eventos</a:t>
            </a:r>
            <a:endParaRPr sz="4800" b="1" dirty="0"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313" name="Google Shape;313;p24"/>
          <p:cNvGraphicFramePr/>
          <p:nvPr>
            <p:extLst/>
          </p:nvPr>
        </p:nvGraphicFramePr>
        <p:xfrm>
          <a:off x="646401" y="1497401"/>
          <a:ext cx="11210233" cy="100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330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Fuente</a:t>
                      </a:r>
                      <a:r>
                        <a:rPr lang="es-CO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y características de la fuente</a:t>
                      </a:r>
                      <a:r>
                        <a:rPr lang="es-CO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 por suministrar esta información</a:t>
                      </a:r>
                      <a:r>
                        <a:rPr lang="es-CO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4" name="Google Shape;314;p24"/>
          <p:cNvGraphicFramePr/>
          <p:nvPr>
            <p:extLst>
              <p:ext uri="{D42A27DB-BD31-4B8C-83A1-F6EECF244321}">
                <p14:modId xmlns:p14="http://schemas.microsoft.com/office/powerpoint/2010/main" val="2103283445"/>
              </p:ext>
            </p:extLst>
          </p:nvPr>
        </p:nvGraphicFramePr>
        <p:xfrm>
          <a:off x="646385" y="2515900"/>
          <a:ext cx="11210233" cy="35025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5233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SIVIGILA 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Eventos: EDA, Tuberculosis, Mortalidad</a:t>
                      </a:r>
                      <a:r>
                        <a:rPr lang="es-CO" sz="1300" baseline="0"/>
                        <a:t> infantil, intento de suicidio, 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INS 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70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SISPRO 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Diabetes mellitus (hospitalizaciones)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err="1"/>
                        <a:t>MinSalud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4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Censo Nacional de Población y Vivienda DANE 2018 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Número de personas por departamento y municipio 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DNP/ </a:t>
                      </a:r>
                      <a:endParaRPr sz="1300"/>
                    </a:p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DANE 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80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/>
                        <a:t>Mortalidad DANE,</a:t>
                      </a:r>
                    </a:p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/>
                        <a:t>Estadísticas vitales</a:t>
                      </a:r>
                      <a:endParaRPr sz="13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dirty="0"/>
                        <a:t>Mortalidad </a:t>
                      </a:r>
                      <a:r>
                        <a:rPr lang="es-ES" sz="1300" dirty="0" smtClean="0"/>
                        <a:t>infantil </a:t>
                      </a:r>
                      <a:r>
                        <a:rPr lang="es-CO" sz="130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exceso de mortalidad</a:t>
                      </a:r>
                      <a:r>
                        <a:rPr lang="es-CO" sz="1300" dirty="0"/>
                        <a:t>.</a:t>
                      </a:r>
                      <a:endParaRPr sz="1300" dirty="0"/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dirty="0"/>
                        <a:t>DANE</a:t>
                      </a:r>
                      <a:endParaRPr sz="1300" dirty="0"/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2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831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/>
            <a:r>
              <a:rPr lang="es-CO"/>
              <a:t>Modelos descriptivos - estrategia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8636882" y="3021816"/>
            <a:ext cx="3007519" cy="20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24920" indent="-380990">
              <a:buSzPts val="1900"/>
              <a:buChar char="•"/>
            </a:pPr>
            <a:r>
              <a:rPr lang="es-ES" sz="2400">
                <a:latin typeface="Calibri"/>
                <a:ea typeface="Calibri"/>
                <a:cs typeface="Calibri"/>
              </a:rPr>
              <a:t>4 análisis por evento</a:t>
            </a:r>
          </a:p>
          <a:p>
            <a:pPr marL="609585" indent="-465655">
              <a:buSzPts val="1900"/>
              <a:buFont typeface="Wingdings"/>
              <a:buChar char="ü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Tuberculosis</a:t>
            </a:r>
            <a:endParaRPr lang="es-CO" sz="2400">
              <a:latin typeface="Calibri"/>
              <a:ea typeface="Calibri"/>
              <a:cs typeface="Calibri"/>
            </a:endParaRPr>
          </a:p>
          <a:p>
            <a:pPr marL="609585" indent="-465655">
              <a:buSzPts val="1900"/>
              <a:buFont typeface="Wingdings"/>
              <a:buChar char="ü"/>
            </a:pPr>
            <a:r>
              <a:rPr lang="es-CO" sz="2400">
                <a:latin typeface="Calibri"/>
                <a:ea typeface="Calibri"/>
                <a:cs typeface="Calibri"/>
              </a:rPr>
              <a:t>Mortalidad infantil</a:t>
            </a:r>
          </a:p>
          <a:p>
            <a:pPr marL="609585" indent="-465655">
              <a:buSzPts val="1900"/>
              <a:buFont typeface="Wingdings"/>
              <a:buChar char="ü"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Diabetes</a:t>
            </a:r>
            <a:endParaRPr lang="es-CO" sz="2400">
              <a:latin typeface="Calibri"/>
              <a:ea typeface="Calibri"/>
              <a:cs typeface="Calibri"/>
            </a:endParaRPr>
          </a:p>
          <a:p>
            <a:pPr marL="609585" indent="-465655">
              <a:buSzPts val="1900"/>
              <a:buFont typeface="Wingdings"/>
              <a:buChar char="ü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Intentos de suicidio</a:t>
            </a:r>
            <a:endParaRPr lang="es-CO" sz="2400">
              <a:latin typeface="Calibri"/>
              <a:ea typeface="Calibri"/>
              <a:cs typeface="Calibri"/>
            </a:endParaRPr>
          </a:p>
          <a:p>
            <a:pPr marL="609585" indent="-465655">
              <a:buSzPts val="1900"/>
              <a:buFont typeface="Calibri"/>
              <a:buChar char="●"/>
            </a:pPr>
            <a:endParaRPr lang="es-CO" sz="2533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728339" y="266616"/>
          <a:ext cx="10465261" cy="369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78178" y="3035959"/>
          <a:ext cx="7956004" cy="252938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45268">
                  <a:extLst>
                    <a:ext uri="{9D8B030D-6E8A-4147-A177-3AD203B41FA5}">
                      <a16:colId xmlns:a16="http://schemas.microsoft.com/office/drawing/2014/main" val="999314773"/>
                    </a:ext>
                  </a:extLst>
                </a:gridCol>
                <a:gridCol w="7010736">
                  <a:extLst>
                    <a:ext uri="{9D8B030D-6E8A-4147-A177-3AD203B41FA5}">
                      <a16:colId xmlns:a16="http://schemas.microsoft.com/office/drawing/2014/main" val="348221674"/>
                    </a:ext>
                  </a:extLst>
                </a:gridCol>
              </a:tblGrid>
              <a:tr h="476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Grupo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Descripción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2604889"/>
                  </a:ext>
                </a:extLst>
              </a:tr>
              <a:tr h="410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1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Departamentos en los que el porcentaje de periodos en cero supera el 40%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1032607515"/>
                  </a:ext>
                </a:extLst>
              </a:tr>
              <a:tr h="410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2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Departamentos en los que existe tendencia en la serie de datos 2009-2019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173637883"/>
                  </a:ext>
                </a:extLst>
              </a:tr>
              <a:tr h="410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3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Departamentos con coeficientes de variación alto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1149445158"/>
                  </a:ext>
                </a:extLst>
              </a:tr>
              <a:tr h="410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4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Departamentos con coeficientes de variación medio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2686801432"/>
                  </a:ext>
                </a:extLst>
              </a:tr>
              <a:tr h="410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5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Departamentos con coeficientes de variación bajo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189629123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C601CBF-52A2-47DE-A37D-06E8B6E5A0AB}"/>
              </a:ext>
            </a:extLst>
          </p:cNvPr>
          <p:cNvSpPr txBox="1"/>
          <p:nvPr/>
        </p:nvSpPr>
        <p:spPr>
          <a:xfrm>
            <a:off x="441490" y="5747992"/>
            <a:ext cx="11128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600"/>
              <a:t>Análisis por Periodos Epidemiológicos</a:t>
            </a:r>
          </a:p>
        </p:txBody>
      </p:sp>
    </p:spTree>
    <p:extLst>
      <p:ext uri="{BB962C8B-B14F-4D97-AF65-F5344CB8AC3E}">
        <p14:creationId xmlns:p14="http://schemas.microsoft.com/office/powerpoint/2010/main" val="2781205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CO" sz="48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Modelos de pronósticos - Estrategia</a:t>
            </a:r>
            <a:endParaRPr lang="en-US" sz="4800" b="1" dirty="0"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298465"/>
            <a:ext cx="10972800" cy="4526000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Cada evento se analizará por: (De acuerdo con resultados de la etapa descriptiva)</a:t>
            </a:r>
          </a:p>
          <a:p>
            <a:pPr lvl="2"/>
            <a:r>
              <a:rPr lang="es-CO" dirty="0" smtClean="0"/>
              <a:t>Departamento y capital</a:t>
            </a:r>
          </a:p>
          <a:p>
            <a:pPr lvl="2"/>
            <a:r>
              <a:rPr lang="es-CO" dirty="0" smtClean="0"/>
              <a:t>Periodo epidemiológico</a:t>
            </a:r>
          </a:p>
          <a:p>
            <a:r>
              <a:rPr lang="es-CO" dirty="0" smtClean="0"/>
              <a:t>Dos escenarios</a:t>
            </a:r>
          </a:p>
          <a:p>
            <a:pPr lvl="2"/>
            <a:r>
              <a:rPr lang="es-CO" dirty="0" smtClean="0"/>
              <a:t>Sin COVID: se incluyen los datos históricos con corte en 2019</a:t>
            </a:r>
          </a:p>
          <a:p>
            <a:pPr lvl="2"/>
            <a:r>
              <a:rPr lang="es-CO" dirty="0" smtClean="0"/>
              <a:t>Con COVID: se incluye la información de enero – marzo 2020 (disponible)</a:t>
            </a:r>
          </a:p>
          <a:p>
            <a:r>
              <a:rPr lang="es-CO" dirty="0" smtClean="0"/>
              <a:t>Medidas de eficiencia</a:t>
            </a:r>
          </a:p>
          <a:p>
            <a:pPr lvl="2"/>
            <a:r>
              <a:rPr lang="es-CO" dirty="0" smtClean="0"/>
              <a:t>MAPE</a:t>
            </a:r>
          </a:p>
          <a:p>
            <a:pPr lvl="2"/>
            <a:r>
              <a:rPr lang="es-CO" dirty="0" smtClean="0"/>
              <a:t>Señal de rastreo</a:t>
            </a:r>
          </a:p>
          <a:p>
            <a:pPr lvl="3"/>
            <a:r>
              <a:rPr lang="es-CO" dirty="0" smtClean="0"/>
              <a:t>Periodo en el que se sale de la señal</a:t>
            </a:r>
          </a:p>
          <a:p>
            <a:pPr lvl="3"/>
            <a:r>
              <a:rPr lang="es-CO" dirty="0" smtClean="0"/>
              <a:t>Porcentaje de periodos que están dentro de la señal</a:t>
            </a:r>
          </a:p>
        </p:txBody>
      </p:sp>
    </p:spTree>
    <p:extLst>
      <p:ext uri="{BB962C8B-B14F-4D97-AF65-F5344CB8AC3E}">
        <p14:creationId xmlns:p14="http://schemas.microsoft.com/office/powerpoint/2010/main" val="15266236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ES" sz="48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Indicador de impacto indirecto de la pandemia​</a:t>
            </a:r>
            <a:endParaRPr lang="en-US" sz="4800" b="1" dirty="0"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fontAlgn="base">
              <a:buNone/>
            </a:pPr>
            <a:r>
              <a:rPr lang="es-CO" dirty="0" smtClean="0"/>
              <a:t>Dos indicadores</a:t>
            </a:r>
            <a:endParaRPr lang="en-US" dirty="0"/>
          </a:p>
          <a:p>
            <a:pPr lvl="1" fontAlgn="base"/>
            <a:r>
              <a:rPr lang="es-ES" dirty="0"/>
              <a:t>Impacto enero – marzo 2020</a:t>
            </a:r>
            <a:r>
              <a:rPr lang="en-US" dirty="0"/>
              <a:t>​</a:t>
            </a:r>
          </a:p>
          <a:p>
            <a:pPr lvl="2" fontAlgn="base"/>
            <a:r>
              <a:rPr lang="es-ES" dirty="0"/>
              <a:t>Diferencia entre lo observado y lo proyectado tomando como referencia la señal de rastreo. (</a:t>
            </a:r>
            <a:r>
              <a:rPr lang="es-ES" b="1" dirty="0"/>
              <a:t>casos y %</a:t>
            </a:r>
            <a:r>
              <a:rPr lang="es-ES" dirty="0"/>
              <a:t>)</a:t>
            </a:r>
            <a:r>
              <a:rPr lang="en-US" dirty="0"/>
              <a:t>​</a:t>
            </a:r>
          </a:p>
          <a:p>
            <a:pPr lvl="1" fontAlgn="base"/>
            <a:r>
              <a:rPr lang="es-ES" dirty="0" smtClean="0"/>
              <a:t>Impacto </a:t>
            </a:r>
            <a:r>
              <a:rPr lang="es-ES" dirty="0"/>
              <a:t>acumulado</a:t>
            </a:r>
            <a:r>
              <a:rPr lang="en-US" dirty="0"/>
              <a:t>​</a:t>
            </a:r>
          </a:p>
          <a:p>
            <a:pPr lvl="2" fontAlgn="base"/>
            <a:r>
              <a:rPr lang="es-ES" dirty="0"/>
              <a:t>Diferencia entre el total de casos del año anterior y lo transcurrido del año vigente. </a:t>
            </a:r>
            <a:r>
              <a:rPr lang="en-US" dirty="0"/>
              <a:t>​</a:t>
            </a:r>
          </a:p>
          <a:p>
            <a:pPr lvl="2" fontAlgn="base"/>
            <a:r>
              <a:rPr lang="es-ES" dirty="0"/>
              <a:t>Diferencia entre el total de casos pronosticado para el año y lo acumulado del año vigente.</a:t>
            </a:r>
            <a:r>
              <a:rPr lang="en-US" dirty="0" smtClean="0"/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1656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tuberculosis (2009-2020)</a:t>
            </a:r>
            <a:endParaRPr lang="es-CO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278400" y="1612800"/>
          <a:ext cx="11304000" cy="42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609915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AB2C83709FA042BF5A40A234C108F4" ma:contentTypeVersion="11" ma:contentTypeDescription="Crear nuevo documento." ma:contentTypeScope="" ma:versionID="c2ca26ad773aef4e6a9c01317f4de389">
  <xsd:schema xmlns:xsd="http://www.w3.org/2001/XMLSchema" xmlns:xs="http://www.w3.org/2001/XMLSchema" xmlns:p="http://schemas.microsoft.com/office/2006/metadata/properties" xmlns:ns2="e783d13b-4ab3-4364-bc33-68926650c226" xmlns:ns3="48375d7d-805f-42f9-83e8-a50871a521ad" targetNamespace="http://schemas.microsoft.com/office/2006/metadata/properties" ma:root="true" ma:fieldsID="711d9e8c457a994a1d2ae5d58cb56806" ns2:_="" ns3:_="">
    <xsd:import namespace="e783d13b-4ab3-4364-bc33-68926650c226"/>
    <xsd:import namespace="48375d7d-805f-42f9-83e8-a50871a52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3d13b-4ab3-4364-bc33-68926650c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75d7d-805f-42f9-83e8-a50871a52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3A410B-5BB2-4750-B6F5-304F96E9BB1B}"/>
</file>

<file path=customXml/itemProps2.xml><?xml version="1.0" encoding="utf-8"?>
<ds:datastoreItem xmlns:ds="http://schemas.openxmlformats.org/officeDocument/2006/customXml" ds:itemID="{DC6B92D1-FFBF-4FAD-9C33-965AC84AD7B9}"/>
</file>

<file path=customXml/itemProps3.xml><?xml version="1.0" encoding="utf-8"?>
<ds:datastoreItem xmlns:ds="http://schemas.openxmlformats.org/officeDocument/2006/customXml" ds:itemID="{50F4A739-67AC-42A7-9AB6-9CA48D855F66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580</Words>
  <Application>Microsoft Office PowerPoint</Application>
  <PresentationFormat>Panorámica</PresentationFormat>
  <Paragraphs>134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Quattrocento Sans</vt:lpstr>
      <vt:lpstr>Wingdings</vt:lpstr>
      <vt:lpstr>1_Tema de Office</vt:lpstr>
      <vt:lpstr>2_Tema de Office</vt:lpstr>
      <vt:lpstr>CAOBA: Centro de Excelencia y Apropiación en Big Data y Analítica</vt:lpstr>
      <vt:lpstr>Agenda</vt:lpstr>
      <vt:lpstr>Equipo Uniandes</vt:lpstr>
      <vt:lpstr>Propuesta – Objetivos secundarios (2)</vt:lpstr>
      <vt:lpstr>Fuentes de Datos y eventos</vt:lpstr>
      <vt:lpstr>Modelos descriptivos - estrategia</vt:lpstr>
      <vt:lpstr>Modelos de pronósticos - Estrategia</vt:lpstr>
      <vt:lpstr>Indicador de impacto indirecto de la pandemia​</vt:lpstr>
      <vt:lpstr>Resultados de análisis descriptivos tuberculosis (2009-2020)</vt:lpstr>
      <vt:lpstr>Resultados de análisis descriptivos tuberculosis (2)</vt:lpstr>
      <vt:lpstr>Resultados de análisis descriptivos tuberculosis (3)</vt:lpstr>
      <vt:lpstr>Resultados de análisis descriptivos tuberculosis (4)</vt:lpstr>
      <vt:lpstr>Resultados modelos de pronóstico</vt:lpstr>
      <vt:lpstr>Resultados modelos de pronóstico para Tuberculosis</vt:lpstr>
      <vt:lpstr>Resultados modelos de pronóstico para Tuberculosis (2)</vt:lpstr>
      <vt:lpstr>Resultados modelos de pronóstico para Tuberculosis (3)</vt:lpstr>
      <vt:lpstr>Resultados modelos de pronóstico para Tuberculosis (4)</vt:lpstr>
      <vt:lpstr>Resultados modelos de pronóstico para Tuberculosis (5)</vt:lpstr>
      <vt:lpstr>Ejemplo del indicador de impacto</vt:lpstr>
      <vt:lpstr>Ejemplo del indicador de impacto de la pandemia</vt:lpstr>
      <vt:lpstr>Impacto acumulado de la pandemia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CAOBA: Centro de Excelencia y Apropiación en Big Data y Analítica</dc:title>
  <dc:creator>Nubia Milena Velasco Rodriguez</dc:creator>
  <cp:lastModifiedBy>Nubia Milena Velasco Rodriguez</cp:lastModifiedBy>
  <cp:revision>3</cp:revision>
  <dcterms:created xsi:type="dcterms:W3CDTF">2020-12-09T15:42:11Z</dcterms:created>
  <dcterms:modified xsi:type="dcterms:W3CDTF">2020-12-09T15:44:48Z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0x0101002EAB2C83709FA042BF5A40A234C108F4</vt:lpwstr>
  </property>
</Properties>
</file>