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579" r:id="rId5"/>
    <p:sldId id="605" r:id="rId6"/>
    <p:sldId id="604" r:id="rId7"/>
    <p:sldId id="581" r:id="rId8"/>
    <p:sldId id="594" r:id="rId9"/>
    <p:sldId id="598" r:id="rId10"/>
    <p:sldId id="595" r:id="rId11"/>
    <p:sldId id="599" r:id="rId12"/>
    <p:sldId id="596" r:id="rId13"/>
    <p:sldId id="597" r:id="rId14"/>
    <p:sldId id="601" r:id="rId15"/>
    <p:sldId id="603" r:id="rId16"/>
    <p:sldId id="602" r:id="rId17"/>
    <p:sldId id="600" r:id="rId18"/>
    <p:sldId id="606" r:id="rId19"/>
  </p:sldIdLst>
  <p:sldSz cx="9144000" cy="6858000" type="screen4x3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David Barrera Ferro" initials="ODBF" lastIdx="1" clrIdx="0">
    <p:extLst>
      <p:ext uri="{19B8F6BF-5375-455C-9EA6-DF929625EA0E}">
        <p15:presenceInfo xmlns:p15="http://schemas.microsoft.com/office/powerpoint/2012/main" userId="S-1-5-21-1801674531-1897051121-682003330-1860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66"/>
    <a:srgbClr val="FFFF99"/>
    <a:srgbClr val="AFFFD3"/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DC4C4-31E4-480D-9D90-8EE62D689C01}" v="32" dt="2020-07-29T05:04:53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 autoAdjust="0"/>
    <p:restoredTop sz="94707" autoAdjust="0"/>
  </p:normalViewPr>
  <p:slideViewPr>
    <p:cSldViewPr>
      <p:cViewPr varScale="1">
        <p:scale>
          <a:sx n="98" d="100"/>
          <a:sy n="98" d="100"/>
        </p:scale>
        <p:origin x="-13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Pilar Villamil Giraldo" userId="S::mavillam@uniandes.edu.co::47e412ee-5319-4fcd-b4a2-a5ffd3e4af2d" providerId="AD" clId="Web-{1E5DC4C4-31E4-480D-9D90-8EE62D689C01}"/>
    <pc:docChg chg="modSld">
      <pc:chgData name="Maria Del Pilar Villamil Giraldo" userId="S::mavillam@uniandes.edu.co::47e412ee-5319-4fcd-b4a2-a5ffd3e4af2d" providerId="AD" clId="Web-{1E5DC4C4-31E4-480D-9D90-8EE62D689C01}" dt="2020-07-29T05:04:53.967" v="29" actId="1076"/>
      <pc:docMkLst>
        <pc:docMk/>
      </pc:docMkLst>
      <pc:sldChg chg="modSp">
        <pc:chgData name="Maria Del Pilar Villamil Giraldo" userId="S::mavillam@uniandes.edu.co::47e412ee-5319-4fcd-b4a2-a5ffd3e4af2d" providerId="AD" clId="Web-{1E5DC4C4-31E4-480D-9D90-8EE62D689C01}" dt="2020-07-29T05:04:53.967" v="29" actId="1076"/>
        <pc:sldMkLst>
          <pc:docMk/>
          <pc:sldMk cId="4198153840" sldId="604"/>
        </pc:sldMkLst>
        <pc:spChg chg="mod">
          <ac:chgData name="Maria Del Pilar Villamil Giraldo" userId="S::mavillam@uniandes.edu.co::47e412ee-5319-4fcd-b4a2-a5ffd3e4af2d" providerId="AD" clId="Web-{1E5DC4C4-31E4-480D-9D90-8EE62D689C01}" dt="2020-07-29T05:04:53.967" v="29" actId="1076"/>
          <ac:spMkLst>
            <pc:docMk/>
            <pc:sldMk cId="4198153840" sldId="604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7\Modelo4_Perinatal_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7\Modelo4_Perinatal_v2%202%20SALID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7\Modelo4_Perinatal_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7\Modelo4_Perinatal_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7\Modelo4_Perinatal_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7\Modelo4_Perinatal_v2%202%20SALID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7\Modelo4_Perinatal_v2%202%20SALID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7\Modelo4_Perinatal_v2%202%20SALID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7\Modelo4_Perinatal_v2%202%20SALIDA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Municipio - Semana</a:t>
            </a:r>
          </a:p>
        </c:rich>
      </c:tx>
      <c:layout>
        <c:manualLayout>
          <c:xMode val="edge"/>
          <c:yMode val="edge"/>
          <c:x val="0.42854405070493801"/>
          <c:y val="5.039123636882339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21929611289417"/>
          <c:y val="0.14743880589434599"/>
          <c:w val="0.79393948339277498"/>
          <c:h val="0.7118244226483609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15-46C9-BFD6-A2DCB55572AB}"/>
              </c:ext>
            </c:extLst>
          </c:dPt>
          <c:dPt>
            <c:idx val="5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15-46C9-BFD6-A2DCB55572AB}"/>
              </c:ext>
            </c:extLst>
          </c:dPt>
          <c:dPt>
            <c:idx val="6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15-46C9-BFD6-A2DCB55572AB}"/>
              </c:ext>
            </c:extLst>
          </c:dPt>
          <c:dPt>
            <c:idx val="7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15-46C9-BFD6-A2DCB55572AB}"/>
              </c:ext>
            </c:extLst>
          </c:dPt>
          <c:dPt>
            <c:idx val="8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C15-46C9-BFD6-A2DCB55572AB}"/>
              </c:ext>
            </c:extLst>
          </c:dPt>
          <c:dPt>
            <c:idx val="9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15-46C9-BFD6-A2DCB55572AB}"/>
              </c:ext>
            </c:extLst>
          </c:dPt>
          <c:dPt>
            <c:idx val="10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15-46C9-BFD6-A2DCB55572AB}"/>
              </c:ext>
            </c:extLst>
          </c:dPt>
          <c:cat>
            <c:strRef>
              <c:f>'Ceros MS'!$J$4:$J$14</c:f>
              <c:strCache>
                <c:ptCount val="11"/>
                <c:pt idx="0">
                  <c:v> 0% - 10%</c:v>
                </c:pt>
                <c:pt idx="1">
                  <c:v>10% -20%</c:v>
                </c:pt>
                <c:pt idx="2">
                  <c:v>20% -30%</c:v>
                </c:pt>
                <c:pt idx="3">
                  <c:v>30% -40%</c:v>
                </c:pt>
                <c:pt idx="4">
                  <c:v>40% -50%</c:v>
                </c:pt>
                <c:pt idx="5">
                  <c:v>50% -60%</c:v>
                </c:pt>
                <c:pt idx="6">
                  <c:v>60% -70%</c:v>
                </c:pt>
                <c:pt idx="7">
                  <c:v>70% - 80%</c:v>
                </c:pt>
                <c:pt idx="8">
                  <c:v>80% - 90%</c:v>
                </c:pt>
                <c:pt idx="9">
                  <c:v>90% - 99%</c:v>
                </c:pt>
                <c:pt idx="10">
                  <c:v>100%</c:v>
                </c:pt>
              </c:strCache>
            </c:strRef>
          </c:cat>
          <c:val>
            <c:numRef>
              <c:f>'Ceros MS'!$L$4:$L$14</c:f>
              <c:numCache>
                <c:formatCode>0%</c:formatCode>
                <c:ptCount val="11"/>
                <c:pt idx="0">
                  <c:v>6.2780269058295996E-3</c:v>
                </c:pt>
                <c:pt idx="1">
                  <c:v>5.3811659192825097E-3</c:v>
                </c:pt>
                <c:pt idx="2">
                  <c:v>7.1748878923766799E-3</c:v>
                </c:pt>
                <c:pt idx="3">
                  <c:v>1.79372197309417E-3</c:v>
                </c:pt>
                <c:pt idx="4">
                  <c:v>8.0717488789237707E-3</c:v>
                </c:pt>
                <c:pt idx="5">
                  <c:v>8.9686098654708502E-3</c:v>
                </c:pt>
                <c:pt idx="6">
                  <c:v>1.8834080717488801E-2</c:v>
                </c:pt>
                <c:pt idx="7">
                  <c:v>5.1121076233183897E-2</c:v>
                </c:pt>
                <c:pt idx="8">
                  <c:v>0.14349775784753399</c:v>
                </c:pt>
                <c:pt idx="9">
                  <c:v>0.70224215246636801</c:v>
                </c:pt>
                <c:pt idx="10">
                  <c:v>4.6636771300448403E-2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5-46C9-BFD6-A2DCB5557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3783832"/>
        <c:axId val="2053790856"/>
      </c:barChart>
      <c:catAx>
        <c:axId val="205378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semanas en cero</a:t>
                </a:r>
              </a:p>
            </c:rich>
          </c:tx>
          <c:layout>
            <c:manualLayout>
              <c:xMode val="edge"/>
              <c:yMode val="edge"/>
              <c:x val="0.43404515896894302"/>
              <c:y val="0.961381370366985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53790856"/>
        <c:crosses val="autoZero"/>
        <c:auto val="1"/>
        <c:lblAlgn val="ctr"/>
        <c:lblOffset val="100"/>
        <c:noMultiLvlLbl val="0"/>
      </c:catAx>
      <c:valAx>
        <c:axId val="205379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municipios</a:t>
                </a:r>
              </a:p>
            </c:rich>
          </c:tx>
          <c:layout>
            <c:manualLayout>
              <c:xMode val="edge"/>
              <c:yMode val="edge"/>
              <c:x val="1.4759807950492599E-3"/>
              <c:y val="0.36283080890853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53783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Medellín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56015960432692"/>
          <c:y val="0.18699186991869901"/>
          <c:w val="0.81572456622112999"/>
          <c:h val="0.75577171755969597"/>
        </c:manualLayout>
      </c:layout>
      <c:lineChart>
        <c:grouping val="standard"/>
        <c:varyColors val="0"/>
        <c:ser>
          <c:idx val="1"/>
          <c:order val="0"/>
          <c:tx>
            <c:strRef>
              <c:f>'Municipio - Semana'!$Q$2</c:f>
              <c:strCache>
                <c:ptCount val="1"/>
                <c:pt idx="0">
                  <c:v>2018-2019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'Municipio - Semana'!$E$3:$E$18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'Municipio - Semana'!$Q$3:$Q$18</c:f>
              <c:numCache>
                <c:formatCode>0%</c:formatCode>
                <c:ptCount val="16"/>
                <c:pt idx="0">
                  <c:v>-0.555779961890985</c:v>
                </c:pt>
                <c:pt idx="1">
                  <c:v>-0.18559659680013901</c:v>
                </c:pt>
                <c:pt idx="2">
                  <c:v>0.42150412194884901</c:v>
                </c:pt>
                <c:pt idx="3">
                  <c:v>8.7728408383983396</c:v>
                </c:pt>
                <c:pt idx="4">
                  <c:v>1.150024984447634</c:v>
                </c:pt>
                <c:pt idx="5">
                  <c:v>0.140164764479806</c:v>
                </c:pt>
                <c:pt idx="6">
                  <c:v>-2.2715916160166001E-2</c:v>
                </c:pt>
                <c:pt idx="7">
                  <c:v>0.67534414372542995</c:v>
                </c:pt>
                <c:pt idx="8">
                  <c:v>-0.11155992378196899</c:v>
                </c:pt>
                <c:pt idx="9">
                  <c:v>1.606090890239557</c:v>
                </c:pt>
                <c:pt idx="10">
                  <c:v>0.30304544511977899</c:v>
                </c:pt>
                <c:pt idx="11">
                  <c:v>1.540938617983568</c:v>
                </c:pt>
                <c:pt idx="12">
                  <c:v>9.9444594319813104E-2</c:v>
                </c:pt>
                <c:pt idx="13">
                  <c:v>-0.56565151829340699</c:v>
                </c:pt>
                <c:pt idx="14">
                  <c:v>-0.511357958080083</c:v>
                </c:pt>
                <c:pt idx="15">
                  <c:v>-0.328117192360114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F5-487A-B05F-47D778433D8B}"/>
            </c:ext>
          </c:extLst>
        </c:ser>
        <c:ser>
          <c:idx val="0"/>
          <c:order val="1"/>
          <c:tx>
            <c:strRef>
              <c:f>'Municipio - Semana'!$R$2</c:f>
              <c:strCache>
                <c:ptCount val="1"/>
                <c:pt idx="0">
                  <c:v>2019-2020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val>
            <c:numRef>
              <c:f>'Municipio - Semana'!$R$3:$R$18</c:f>
              <c:numCache>
                <c:formatCode>0%</c:formatCode>
                <c:ptCount val="16"/>
                <c:pt idx="0">
                  <c:v>1.1566855765162101</c:v>
                </c:pt>
                <c:pt idx="1">
                  <c:v>0.96062325137837201</c:v>
                </c:pt>
                <c:pt idx="2">
                  <c:v>-0.57111366376098105</c:v>
                </c:pt>
                <c:pt idx="3">
                  <c:v>-0.31378186201757002</c:v>
                </c:pt>
                <c:pt idx="4">
                  <c:v>-0.10880761300983099</c:v>
                </c:pt>
                <c:pt idx="5">
                  <c:v>-0.15973289226641199</c:v>
                </c:pt>
                <c:pt idx="6">
                  <c:v>-0.29977741022200999</c:v>
                </c:pt>
                <c:pt idx="7">
                  <c:v>-0.59153682262950602</c:v>
                </c:pt>
                <c:pt idx="8">
                  <c:v>-0.50984418715540702</c:v>
                </c:pt>
                <c:pt idx="9">
                  <c:v>-0.26476628073311098</c:v>
                </c:pt>
                <c:pt idx="10">
                  <c:v>0.102850578900334</c:v>
                </c:pt>
                <c:pt idx="11">
                  <c:v>-0.69836565363409697</c:v>
                </c:pt>
                <c:pt idx="12">
                  <c:v>-0.12861188827627901</c:v>
                </c:pt>
                <c:pt idx="13">
                  <c:v>0.22538953211148199</c:v>
                </c:pt>
                <c:pt idx="14">
                  <c:v>-0.50984418715540702</c:v>
                </c:pt>
                <c:pt idx="15">
                  <c:v>-0.465284567805899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5-487A-B05F-47D778433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8048312"/>
        <c:axId val="2098056552"/>
      </c:lineChart>
      <c:catAx>
        <c:axId val="2098048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Semana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056552"/>
        <c:crosses val="autoZero"/>
        <c:auto val="1"/>
        <c:lblAlgn val="ctr"/>
        <c:lblOffset val="100"/>
        <c:noMultiLvlLbl val="0"/>
      </c:catAx>
      <c:valAx>
        <c:axId val="209805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Variación porcentual</a:t>
                </a:r>
              </a:p>
            </c:rich>
          </c:tx>
          <c:layout>
            <c:manualLayout>
              <c:xMode val="edge"/>
              <c:yMode val="edge"/>
              <c:x val="2.56904303147078E-3"/>
              <c:y val="0.2998978938608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04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85107210310003"/>
          <c:y val="9.3399972646753607E-2"/>
          <c:w val="0.38988848937235498"/>
          <c:h val="6.8598041098521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Municipio - Periodo</a:t>
            </a:r>
          </a:p>
        </c:rich>
      </c:tx>
      <c:layout>
        <c:manualLayout>
          <c:xMode val="edge"/>
          <c:yMode val="edge"/>
          <c:x val="0.426670763433692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1700517072177199"/>
          <c:y val="0.14888087831510799"/>
          <c:w val="0.79921941543532204"/>
          <c:h val="0.709007530909264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0E94-42C0-B1BA-C7C44AF186FB}"/>
              </c:ext>
            </c:extLst>
          </c:dPt>
          <c:dPt>
            <c:idx val="4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EE-40BA-9F30-3FA31B69D139}"/>
              </c:ext>
            </c:extLst>
          </c:dPt>
          <c:dPt>
            <c:idx val="5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DEE-40BA-9F30-3FA31B69D139}"/>
              </c:ext>
            </c:extLst>
          </c:dPt>
          <c:dPt>
            <c:idx val="6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EE-40BA-9F30-3FA31B69D139}"/>
              </c:ext>
            </c:extLst>
          </c:dPt>
          <c:dPt>
            <c:idx val="7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DEE-40BA-9F30-3FA31B69D139}"/>
              </c:ext>
            </c:extLst>
          </c:dPt>
          <c:dPt>
            <c:idx val="8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DEE-40BA-9F30-3FA31B69D139}"/>
              </c:ext>
            </c:extLst>
          </c:dPt>
          <c:dPt>
            <c:idx val="9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DEE-40BA-9F30-3FA31B69D139}"/>
              </c:ext>
            </c:extLst>
          </c:dPt>
          <c:dPt>
            <c:idx val="10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DEE-40BA-9F30-3FA31B69D139}"/>
              </c:ext>
            </c:extLst>
          </c:dPt>
          <c:cat>
            <c:strRef>
              <c:f>'Ceros MP'!$J$4:$J$14</c:f>
              <c:strCache>
                <c:ptCount val="11"/>
                <c:pt idx="0">
                  <c:v> 0% - 10%</c:v>
                </c:pt>
                <c:pt idx="1">
                  <c:v>10% -20%</c:v>
                </c:pt>
                <c:pt idx="2">
                  <c:v>20% -30%</c:v>
                </c:pt>
                <c:pt idx="3">
                  <c:v>30% -40%</c:v>
                </c:pt>
                <c:pt idx="4">
                  <c:v>40% -50%</c:v>
                </c:pt>
                <c:pt idx="5">
                  <c:v>50% -60%</c:v>
                </c:pt>
                <c:pt idx="6">
                  <c:v>60% -70%</c:v>
                </c:pt>
                <c:pt idx="7">
                  <c:v>70% - 80%</c:v>
                </c:pt>
                <c:pt idx="8">
                  <c:v>80% - 90%</c:v>
                </c:pt>
                <c:pt idx="9">
                  <c:v>90% - 99%</c:v>
                </c:pt>
                <c:pt idx="10">
                  <c:v>100%</c:v>
                </c:pt>
              </c:strCache>
            </c:strRef>
          </c:cat>
          <c:val>
            <c:numRef>
              <c:f>'Ceros MP'!$L$4:$L$14</c:f>
              <c:numCache>
                <c:formatCode>0%</c:formatCode>
                <c:ptCount val="11"/>
                <c:pt idx="0">
                  <c:v>3.2286995515695097E-2</c:v>
                </c:pt>
                <c:pt idx="1">
                  <c:v>1.5246636771300399E-2</c:v>
                </c:pt>
                <c:pt idx="2">
                  <c:v>2.4215246636771302E-2</c:v>
                </c:pt>
                <c:pt idx="3">
                  <c:v>3.04932735426009E-2</c:v>
                </c:pt>
                <c:pt idx="4">
                  <c:v>4.1255605381165898E-2</c:v>
                </c:pt>
                <c:pt idx="5">
                  <c:v>5.4708520179372201E-2</c:v>
                </c:pt>
                <c:pt idx="6">
                  <c:v>0.105829596412556</c:v>
                </c:pt>
                <c:pt idx="7">
                  <c:v>0.216143497757848</c:v>
                </c:pt>
                <c:pt idx="8">
                  <c:v>0.32197309417040398</c:v>
                </c:pt>
                <c:pt idx="9">
                  <c:v>0.11121076233183901</c:v>
                </c:pt>
                <c:pt idx="10">
                  <c:v>4.6636771300448403E-2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E-40BA-9F30-3FA31B69D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8123304"/>
        <c:axId val="2098129944"/>
      </c:barChart>
      <c:catAx>
        <c:axId val="2098123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en cero</a:t>
                </a:r>
              </a:p>
            </c:rich>
          </c:tx>
          <c:layout>
            <c:manualLayout>
              <c:xMode val="edge"/>
              <c:yMode val="edge"/>
              <c:x val="0.41881434470244"/>
              <c:y val="0.961689970955608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129944"/>
        <c:crosses val="autoZero"/>
        <c:auto val="1"/>
        <c:lblAlgn val="ctr"/>
        <c:lblOffset val="100"/>
        <c:noMultiLvlLbl val="0"/>
      </c:catAx>
      <c:valAx>
        <c:axId val="2098129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municipios</a:t>
                </a:r>
              </a:p>
            </c:rich>
          </c:tx>
          <c:layout>
            <c:manualLayout>
              <c:xMode val="edge"/>
              <c:yMode val="edge"/>
              <c:x val="5.87897641002852E-3"/>
              <c:y val="0.366446386909391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123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Departamento - Semana</a:t>
            </a:r>
          </a:p>
        </c:rich>
      </c:tx>
      <c:layout>
        <c:manualLayout>
          <c:xMode val="edge"/>
          <c:yMode val="edge"/>
          <c:x val="0.40800501333185202"/>
          <c:y val="5.03912263716729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2532635262748601"/>
          <c:y val="0.14551101464916599"/>
          <c:w val="0.79089823352960797"/>
          <c:h val="0.7127467979748279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D1-429B-9D98-45473747056E}"/>
              </c:ext>
            </c:extLst>
          </c:dPt>
          <c:dPt>
            <c:idx val="6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9D1-429B-9D98-45473747056E}"/>
              </c:ext>
            </c:extLst>
          </c:dPt>
          <c:dPt>
            <c:idx val="7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D1-429B-9D98-45473747056E}"/>
              </c:ext>
            </c:extLst>
          </c:dPt>
          <c:dPt>
            <c:idx val="8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9D1-429B-9D98-45473747056E}"/>
              </c:ext>
            </c:extLst>
          </c:dPt>
          <c:dPt>
            <c:idx val="9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D1-429B-9D98-45473747056E}"/>
              </c:ext>
            </c:extLst>
          </c:dPt>
          <c:cat>
            <c:strRef>
              <c:f>'Ceros DS'!$J$4:$J$14</c:f>
              <c:strCache>
                <c:ptCount val="11"/>
                <c:pt idx="0">
                  <c:v> 0% - 10%</c:v>
                </c:pt>
                <c:pt idx="1">
                  <c:v>10% -20%</c:v>
                </c:pt>
                <c:pt idx="2">
                  <c:v>20% -30%</c:v>
                </c:pt>
                <c:pt idx="3">
                  <c:v>30% -40%</c:v>
                </c:pt>
                <c:pt idx="4">
                  <c:v>40% -50%</c:v>
                </c:pt>
                <c:pt idx="5">
                  <c:v>50% -60%</c:v>
                </c:pt>
                <c:pt idx="6">
                  <c:v>60% -70%</c:v>
                </c:pt>
                <c:pt idx="7">
                  <c:v>70% - 80%</c:v>
                </c:pt>
                <c:pt idx="8">
                  <c:v>80% - 90%</c:v>
                </c:pt>
                <c:pt idx="9">
                  <c:v>90% - 99%</c:v>
                </c:pt>
                <c:pt idx="10">
                  <c:v>100%</c:v>
                </c:pt>
              </c:strCache>
            </c:strRef>
          </c:cat>
          <c:val>
            <c:numRef>
              <c:f>'Ceros DS'!$L$4:$L$14</c:f>
              <c:numCache>
                <c:formatCode>0%</c:formatCode>
                <c:ptCount val="11"/>
                <c:pt idx="0">
                  <c:v>0.375</c:v>
                </c:pt>
                <c:pt idx="1">
                  <c:v>0.109375</c:v>
                </c:pt>
                <c:pt idx="2">
                  <c:v>0.125</c:v>
                </c:pt>
                <c:pt idx="3">
                  <c:v>4.6875E-2</c:v>
                </c:pt>
                <c:pt idx="4">
                  <c:v>0.109375</c:v>
                </c:pt>
                <c:pt idx="5">
                  <c:v>0</c:v>
                </c:pt>
                <c:pt idx="6">
                  <c:v>3.125E-2</c:v>
                </c:pt>
                <c:pt idx="7">
                  <c:v>7.8125E-2</c:v>
                </c:pt>
                <c:pt idx="8">
                  <c:v>9.375E-2</c:v>
                </c:pt>
                <c:pt idx="9">
                  <c:v>3.125E-2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1-429B-9D98-454737470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8774472"/>
        <c:axId val="2098781048"/>
      </c:barChart>
      <c:catAx>
        <c:axId val="2098774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semanas en cero</a:t>
                </a:r>
              </a:p>
            </c:rich>
          </c:tx>
          <c:layout>
            <c:manualLayout>
              <c:xMode val="edge"/>
              <c:yMode val="edge"/>
              <c:x val="0.41717320760656201"/>
              <c:y val="0.961689970955608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781048"/>
        <c:crosses val="autoZero"/>
        <c:auto val="1"/>
        <c:lblAlgn val="ctr"/>
        <c:lblOffset val="100"/>
        <c:noMultiLvlLbl val="0"/>
      </c:catAx>
      <c:valAx>
        <c:axId val="209878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Departamentos</a:t>
                </a:r>
              </a:p>
            </c:rich>
          </c:tx>
          <c:layout>
            <c:manualLayout>
              <c:xMode val="edge"/>
              <c:yMode val="edge"/>
              <c:x val="5.87897641002852E-3"/>
              <c:y val="0.34164656308029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774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Departamento - Periodo</a:t>
            </a:r>
          </a:p>
        </c:rich>
      </c:tx>
      <c:layout>
        <c:manualLayout>
          <c:xMode val="edge"/>
          <c:yMode val="edge"/>
          <c:x val="0.40876928026515602"/>
          <c:y val="5.8789764100285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24353891234307"/>
          <c:y val="0.14303966225974901"/>
          <c:w val="0.79187069492278594"/>
          <c:h val="0.7138395337026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F0-482D-8BF9-2C6FEFDDA6C4}"/>
              </c:ext>
            </c:extLst>
          </c:dPt>
          <c:dPt>
            <c:idx val="6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F0-482D-8BF9-2C6FEFDDA6C4}"/>
              </c:ext>
            </c:extLst>
          </c:dPt>
          <c:dPt>
            <c:idx val="7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F0-482D-8BF9-2C6FEFDDA6C4}"/>
              </c:ext>
            </c:extLst>
          </c:dPt>
          <c:dPt>
            <c:idx val="8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9F0-482D-8BF9-2C6FEFDDA6C4}"/>
              </c:ext>
            </c:extLst>
          </c:dPt>
          <c:cat>
            <c:strRef>
              <c:f>'Ceros DP'!$J$4:$J$14</c:f>
              <c:strCache>
                <c:ptCount val="11"/>
                <c:pt idx="0">
                  <c:v> 0% - 10%</c:v>
                </c:pt>
                <c:pt idx="1">
                  <c:v>10% -20%</c:v>
                </c:pt>
                <c:pt idx="2">
                  <c:v>20% -30%</c:v>
                </c:pt>
                <c:pt idx="3">
                  <c:v>30% -40%</c:v>
                </c:pt>
                <c:pt idx="4">
                  <c:v>40% -50%</c:v>
                </c:pt>
                <c:pt idx="5">
                  <c:v>50% -60%</c:v>
                </c:pt>
                <c:pt idx="6">
                  <c:v>60% -70%</c:v>
                </c:pt>
                <c:pt idx="7">
                  <c:v>70% - 80%</c:v>
                </c:pt>
                <c:pt idx="8">
                  <c:v>80% - 90%</c:v>
                </c:pt>
                <c:pt idx="9">
                  <c:v>90% - 99%</c:v>
                </c:pt>
                <c:pt idx="10">
                  <c:v>100%</c:v>
                </c:pt>
              </c:strCache>
            </c:strRef>
          </c:cat>
          <c:val>
            <c:numRef>
              <c:f>'Ceros DP'!$L$4:$L$14</c:f>
              <c:numCache>
                <c:formatCode>0%</c:formatCode>
                <c:ptCount val="11"/>
                <c:pt idx="0">
                  <c:v>0.78125</c:v>
                </c:pt>
                <c:pt idx="1">
                  <c:v>0</c:v>
                </c:pt>
                <c:pt idx="2">
                  <c:v>6.25E-2</c:v>
                </c:pt>
                <c:pt idx="3">
                  <c:v>3.125E-2</c:v>
                </c:pt>
                <c:pt idx="4">
                  <c:v>0</c:v>
                </c:pt>
                <c:pt idx="5">
                  <c:v>4.6875E-2</c:v>
                </c:pt>
                <c:pt idx="6">
                  <c:v>4.6875E-2</c:v>
                </c:pt>
                <c:pt idx="7">
                  <c:v>1.5625E-2</c:v>
                </c:pt>
                <c:pt idx="8">
                  <c:v>1.5625E-2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0-482D-8BF9-2C6FEFDDA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7431688"/>
        <c:axId val="2097425096"/>
      </c:barChart>
      <c:catAx>
        <c:axId val="2097431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en cero</a:t>
                </a:r>
              </a:p>
            </c:rich>
          </c:tx>
          <c:layout>
            <c:manualLayout>
              <c:xMode val="edge"/>
              <c:yMode val="edge"/>
              <c:x val="0.42689793726622999"/>
              <c:y val="0.94899501907195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425096"/>
        <c:crosses val="autoZero"/>
        <c:auto val="1"/>
        <c:lblAlgn val="ctr"/>
        <c:lblOffset val="100"/>
        <c:noMultiLvlLbl val="0"/>
      </c:catAx>
      <c:valAx>
        <c:axId val="209742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Departamento</a:t>
                </a:r>
              </a:p>
            </c:rich>
          </c:tx>
          <c:layout>
            <c:manualLayout>
              <c:xMode val="edge"/>
              <c:yMode val="edge"/>
              <c:x val="6.3762591193571097E-3"/>
              <c:y val="0.32275140725104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431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2018-2019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'Departamento  - Periodo'!$C$2</c:f>
              <c:strCache>
                <c:ptCount val="1"/>
                <c:pt idx="0">
                  <c:v>2018-2019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/>
                </a:solidFill>
                <a:round/>
                <a:headEnd type="oval"/>
              </a:ln>
              <a:effectLst/>
            </c:spPr>
          </c:errBars>
          <c:cat>
            <c:strRef>
              <c:f>'Departamento  - Periodo'!$B$3:$B$34</c:f>
              <c:strCache>
                <c:ptCount val="32"/>
                <c:pt idx="0">
                  <c:v>Amazonas</c:v>
                </c:pt>
                <c:pt idx="1">
                  <c:v>Antioquia</c:v>
                </c:pt>
                <c:pt idx="2">
                  <c:v>Arauca</c:v>
                </c:pt>
                <c:pt idx="3">
                  <c:v>San Andrés</c:v>
                </c:pt>
                <c:pt idx="4">
                  <c:v>Atlántico</c:v>
                </c:pt>
                <c:pt idx="5">
                  <c:v>Bolívar</c:v>
                </c:pt>
                <c:pt idx="6">
                  <c:v>Boyacá</c:v>
                </c:pt>
                <c:pt idx="7">
                  <c:v>Caldas</c:v>
                </c:pt>
                <c:pt idx="8">
                  <c:v>Caquetá</c:v>
                </c:pt>
                <c:pt idx="9">
                  <c:v>Casanare</c:v>
                </c:pt>
                <c:pt idx="10">
                  <c:v>Cauca</c:v>
                </c:pt>
                <c:pt idx="11">
                  <c:v>Cesar</c:v>
                </c:pt>
                <c:pt idx="12">
                  <c:v>Chocó</c:v>
                </c:pt>
                <c:pt idx="13">
                  <c:v>Córdoba</c:v>
                </c:pt>
                <c:pt idx="14">
                  <c:v>Cundinamarca</c:v>
                </c:pt>
                <c:pt idx="15">
                  <c:v>Guainía</c:v>
                </c:pt>
                <c:pt idx="16">
                  <c:v>Guaviare</c:v>
                </c:pt>
                <c:pt idx="17">
                  <c:v>Huila</c:v>
                </c:pt>
                <c:pt idx="18">
                  <c:v>La Guajira</c:v>
                </c:pt>
                <c:pt idx="19">
                  <c:v>Magdalena</c:v>
                </c:pt>
                <c:pt idx="20">
                  <c:v>Meta</c:v>
                </c:pt>
                <c:pt idx="21">
                  <c:v>Nariño</c:v>
                </c:pt>
                <c:pt idx="22">
                  <c:v>Norte de Santander</c:v>
                </c:pt>
                <c:pt idx="23">
                  <c:v>Putumayo</c:v>
                </c:pt>
                <c:pt idx="24">
                  <c:v>Quindio</c:v>
                </c:pt>
                <c:pt idx="25">
                  <c:v>Risaralda</c:v>
                </c:pt>
                <c:pt idx="26">
                  <c:v>Santander</c:v>
                </c:pt>
                <c:pt idx="27">
                  <c:v>Sucre</c:v>
                </c:pt>
                <c:pt idx="28">
                  <c:v>Tolima</c:v>
                </c:pt>
                <c:pt idx="29">
                  <c:v>Valle del Cauca</c:v>
                </c:pt>
                <c:pt idx="30">
                  <c:v>Vaupés</c:v>
                </c:pt>
                <c:pt idx="31">
                  <c:v>Vichada</c:v>
                </c:pt>
              </c:strCache>
            </c:strRef>
          </c:cat>
          <c:val>
            <c:numRef>
              <c:f>'Departamento  - Periodo'!$C$3:$C$34</c:f>
              <c:numCache>
                <c:formatCode>0%</c:formatCode>
                <c:ptCount val="32"/>
                <c:pt idx="0">
                  <c:v>-0.91779376914629196</c:v>
                </c:pt>
                <c:pt idx="1">
                  <c:v>-0.20516192286861801</c:v>
                </c:pt>
                <c:pt idx="2">
                  <c:v>-0.95279972743796504</c:v>
                </c:pt>
                <c:pt idx="4">
                  <c:v>-5.5433389918747897E-2</c:v>
                </c:pt>
                <c:pt idx="5">
                  <c:v>-2.08804689063747E-2</c:v>
                </c:pt>
                <c:pt idx="6">
                  <c:v>0.155896802751471</c:v>
                </c:pt>
                <c:pt idx="7">
                  <c:v>2.0746536340051702E-2</c:v>
                </c:pt>
                <c:pt idx="8">
                  <c:v>0.57823605202926998</c:v>
                </c:pt>
                <c:pt idx="9">
                  <c:v>0.28530474244272502</c:v>
                </c:pt>
                <c:pt idx="10">
                  <c:v>-0.109896900052774</c:v>
                </c:pt>
                <c:pt idx="11">
                  <c:v>-1.6073983910697899E-2</c:v>
                </c:pt>
                <c:pt idx="12">
                  <c:v>6.9803604485172394E-2</c:v>
                </c:pt>
                <c:pt idx="13">
                  <c:v>-0.13010156702936601</c:v>
                </c:pt>
                <c:pt idx="14">
                  <c:v>-9.4913990528135303E-2</c:v>
                </c:pt>
                <c:pt idx="15">
                  <c:v>-1.19047619047623E-2</c:v>
                </c:pt>
                <c:pt idx="17">
                  <c:v>-0.191818761002227</c:v>
                </c:pt>
                <c:pt idx="18">
                  <c:v>0.65162158161969297</c:v>
                </c:pt>
                <c:pt idx="19">
                  <c:v>-0.16754774210568299</c:v>
                </c:pt>
                <c:pt idx="20">
                  <c:v>2.1498046467861801E-2</c:v>
                </c:pt>
                <c:pt idx="21">
                  <c:v>-2.5599098228246801E-2</c:v>
                </c:pt>
                <c:pt idx="22">
                  <c:v>0.154752511236494</c:v>
                </c:pt>
                <c:pt idx="23">
                  <c:v>0.68375652636047302</c:v>
                </c:pt>
                <c:pt idx="24">
                  <c:v>0.811384648100966</c:v>
                </c:pt>
                <c:pt idx="25">
                  <c:v>-9.5051186719571801E-2</c:v>
                </c:pt>
                <c:pt idx="26">
                  <c:v>3.1456306563843002E-3</c:v>
                </c:pt>
                <c:pt idx="27">
                  <c:v>0.116580219631384</c:v>
                </c:pt>
                <c:pt idx="28">
                  <c:v>-0.34016165081107902</c:v>
                </c:pt>
                <c:pt idx="29">
                  <c:v>-0.14869101111528801</c:v>
                </c:pt>
                <c:pt idx="30">
                  <c:v>-1</c:v>
                </c:pt>
                <c:pt idx="31">
                  <c:v>-0.116419787332409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1-462E-9CF7-96B146694245}"/>
            </c:ext>
          </c:extLst>
        </c:ser>
        <c:ser>
          <c:idx val="1"/>
          <c:order val="1"/>
          <c:tx>
            <c:strRef>
              <c:f>'Departamento  - Periodo'!$D$2</c:f>
              <c:strCache>
                <c:ptCount val="1"/>
                <c:pt idx="0">
                  <c:v>2019-2020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val>
            <c:numRef>
              <c:f>'Departamento  - Periodo'!$D$3:$D$34</c:f>
              <c:numCache>
                <c:formatCode>0%</c:formatCode>
                <c:ptCount val="32"/>
                <c:pt idx="0">
                  <c:v>0.47705153160536801</c:v>
                </c:pt>
                <c:pt idx="1">
                  <c:v>0.121942400984055</c:v>
                </c:pt>
                <c:pt idx="2">
                  <c:v>0.35183491536977202</c:v>
                </c:pt>
                <c:pt idx="4">
                  <c:v>-0.29454771791151302</c:v>
                </c:pt>
                <c:pt idx="5">
                  <c:v>-0.20192727240604699</c:v>
                </c:pt>
                <c:pt idx="6">
                  <c:v>-9.2189593051090396E-2</c:v>
                </c:pt>
                <c:pt idx="7">
                  <c:v>0.48805594337166402</c:v>
                </c:pt>
                <c:pt idx="8">
                  <c:v>-0.23608602444809301</c:v>
                </c:pt>
                <c:pt idx="9">
                  <c:v>-9.2424995566463899E-2</c:v>
                </c:pt>
                <c:pt idx="10">
                  <c:v>-6.6140683382594906E-2</c:v>
                </c:pt>
                <c:pt idx="11">
                  <c:v>-0.25277904532086198</c:v>
                </c:pt>
                <c:pt idx="12">
                  <c:v>2.4121357756416599</c:v>
                </c:pt>
                <c:pt idx="13">
                  <c:v>-0.14433820536122599</c:v>
                </c:pt>
                <c:pt idx="14">
                  <c:v>0.45850540869878798</c:v>
                </c:pt>
                <c:pt idx="15">
                  <c:v>3.9548752433197669</c:v>
                </c:pt>
                <c:pt idx="16">
                  <c:v>-1</c:v>
                </c:pt>
                <c:pt idx="17">
                  <c:v>3.0087272704743599E-2</c:v>
                </c:pt>
                <c:pt idx="18">
                  <c:v>-0.28601379005677902</c:v>
                </c:pt>
                <c:pt idx="19">
                  <c:v>-7.9635966848992504E-2</c:v>
                </c:pt>
                <c:pt idx="20">
                  <c:v>0.78759335816121201</c:v>
                </c:pt>
                <c:pt idx="21">
                  <c:v>-0.24616842970721101</c:v>
                </c:pt>
                <c:pt idx="22">
                  <c:v>7.5470937320626499E-2</c:v>
                </c:pt>
                <c:pt idx="23">
                  <c:v>-0.31377702880518599</c:v>
                </c:pt>
                <c:pt idx="24">
                  <c:v>-0.291842851082109</c:v>
                </c:pt>
                <c:pt idx="25">
                  <c:v>0.39928058323662502</c:v>
                </c:pt>
                <c:pt idx="26">
                  <c:v>-0.26704995691897299</c:v>
                </c:pt>
                <c:pt idx="27">
                  <c:v>7.2689023475818404E-2</c:v>
                </c:pt>
                <c:pt idx="28">
                  <c:v>-6.4785960929957101E-2</c:v>
                </c:pt>
                <c:pt idx="29">
                  <c:v>-0.46782246653974802</c:v>
                </c:pt>
                <c:pt idx="30">
                  <c:v>-4.1949828005705E-2</c:v>
                </c:pt>
                <c:pt idx="31">
                  <c:v>0.167119917119917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A1-462E-9CF7-96B146694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8914184"/>
        <c:axId val="2098917672"/>
      </c:barChart>
      <c:catAx>
        <c:axId val="2098914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917672"/>
        <c:crosses val="autoZero"/>
        <c:auto val="1"/>
        <c:lblAlgn val="ctr"/>
        <c:lblOffset val="100"/>
        <c:noMultiLvlLbl val="0"/>
      </c:catAx>
      <c:valAx>
        <c:axId val="2098917672"/>
        <c:scaling>
          <c:orientation val="minMax"/>
          <c:max val="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 porcentual</a:t>
                </a:r>
                <a:r>
                  <a:rPr lang="en-GB" baseline="0"/>
                  <a:t> promedio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9926640419947501"/>
              <c:y val="0.96257799508868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914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'Departamento  - Periodo'!$D$2</c:f>
              <c:strCache>
                <c:ptCount val="1"/>
                <c:pt idx="0">
                  <c:v>2019-2020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rgbClr val="FF0000"/>
                </a:solidFill>
                <a:round/>
                <a:headEnd type="oval"/>
                <a:tailEnd type="none"/>
              </a:ln>
              <a:effectLst/>
            </c:spPr>
          </c:errBars>
          <c:cat>
            <c:strRef>
              <c:f>'Departamento  - Periodo'!$B$3:$B$34</c:f>
              <c:strCache>
                <c:ptCount val="32"/>
                <c:pt idx="0">
                  <c:v>Amazonas</c:v>
                </c:pt>
                <c:pt idx="1">
                  <c:v>Antioquia</c:v>
                </c:pt>
                <c:pt idx="2">
                  <c:v>Arauca</c:v>
                </c:pt>
                <c:pt idx="3">
                  <c:v>San Andrés</c:v>
                </c:pt>
                <c:pt idx="4">
                  <c:v>Atlántico</c:v>
                </c:pt>
                <c:pt idx="5">
                  <c:v>Bolívar</c:v>
                </c:pt>
                <c:pt idx="6">
                  <c:v>Boyacá</c:v>
                </c:pt>
                <c:pt idx="7">
                  <c:v>Caldas</c:v>
                </c:pt>
                <c:pt idx="8">
                  <c:v>Caquetá</c:v>
                </c:pt>
                <c:pt idx="9">
                  <c:v>Casanare</c:v>
                </c:pt>
                <c:pt idx="10">
                  <c:v>Cauca</c:v>
                </c:pt>
                <c:pt idx="11">
                  <c:v>Cesar</c:v>
                </c:pt>
                <c:pt idx="12">
                  <c:v>Chocó</c:v>
                </c:pt>
                <c:pt idx="13">
                  <c:v>Córdoba</c:v>
                </c:pt>
                <c:pt idx="14">
                  <c:v>Cundinamarca</c:v>
                </c:pt>
                <c:pt idx="15">
                  <c:v>Guainía</c:v>
                </c:pt>
                <c:pt idx="16">
                  <c:v>Guaviare</c:v>
                </c:pt>
                <c:pt idx="17">
                  <c:v>Huila</c:v>
                </c:pt>
                <c:pt idx="18">
                  <c:v>La Guajira</c:v>
                </c:pt>
                <c:pt idx="19">
                  <c:v>Magdalena</c:v>
                </c:pt>
                <c:pt idx="20">
                  <c:v>Meta</c:v>
                </c:pt>
                <c:pt idx="21">
                  <c:v>Nariño</c:v>
                </c:pt>
                <c:pt idx="22">
                  <c:v>Norte de Santander</c:v>
                </c:pt>
                <c:pt idx="23">
                  <c:v>Putumayo</c:v>
                </c:pt>
                <c:pt idx="24">
                  <c:v>Quindio</c:v>
                </c:pt>
                <c:pt idx="25">
                  <c:v>Risaralda</c:v>
                </c:pt>
                <c:pt idx="26">
                  <c:v>Santander</c:v>
                </c:pt>
                <c:pt idx="27">
                  <c:v>Sucre</c:v>
                </c:pt>
                <c:pt idx="28">
                  <c:v>Tolima</c:v>
                </c:pt>
                <c:pt idx="29">
                  <c:v>Valle del Cauca</c:v>
                </c:pt>
                <c:pt idx="30">
                  <c:v>Vaupés</c:v>
                </c:pt>
                <c:pt idx="31">
                  <c:v>Vichada</c:v>
                </c:pt>
              </c:strCache>
            </c:strRef>
          </c:cat>
          <c:val>
            <c:numRef>
              <c:f>'Departamento  - Periodo'!$D$3:$D$34</c:f>
              <c:numCache>
                <c:formatCode>0%</c:formatCode>
                <c:ptCount val="32"/>
                <c:pt idx="0">
                  <c:v>0.47705153160536801</c:v>
                </c:pt>
                <c:pt idx="1">
                  <c:v>0.121942400984055</c:v>
                </c:pt>
                <c:pt idx="2">
                  <c:v>0.35183491536977202</c:v>
                </c:pt>
                <c:pt idx="4">
                  <c:v>-0.29454771791151302</c:v>
                </c:pt>
                <c:pt idx="5">
                  <c:v>-0.20192727240604699</c:v>
                </c:pt>
                <c:pt idx="6">
                  <c:v>-9.2189593051090396E-2</c:v>
                </c:pt>
                <c:pt idx="7">
                  <c:v>0.48805594337166402</c:v>
                </c:pt>
                <c:pt idx="8">
                  <c:v>-0.23608602444809301</c:v>
                </c:pt>
                <c:pt idx="9">
                  <c:v>-9.2424995566463899E-2</c:v>
                </c:pt>
                <c:pt idx="10">
                  <c:v>-6.6140683382594906E-2</c:v>
                </c:pt>
                <c:pt idx="11">
                  <c:v>-0.25277904532086198</c:v>
                </c:pt>
                <c:pt idx="12">
                  <c:v>2.4121357756416599</c:v>
                </c:pt>
                <c:pt idx="13">
                  <c:v>-0.14433820536122599</c:v>
                </c:pt>
                <c:pt idx="14">
                  <c:v>0.45850540869878798</c:v>
                </c:pt>
                <c:pt idx="15">
                  <c:v>3.9548752433197669</c:v>
                </c:pt>
                <c:pt idx="16">
                  <c:v>-1</c:v>
                </c:pt>
                <c:pt idx="17">
                  <c:v>3.0087272704743599E-2</c:v>
                </c:pt>
                <c:pt idx="18">
                  <c:v>-0.28601379005677902</c:v>
                </c:pt>
                <c:pt idx="19">
                  <c:v>-7.9635966848992504E-2</c:v>
                </c:pt>
                <c:pt idx="20">
                  <c:v>0.78759335816121201</c:v>
                </c:pt>
                <c:pt idx="21">
                  <c:v>-0.24616842970721101</c:v>
                </c:pt>
                <c:pt idx="22">
                  <c:v>7.5470937320626499E-2</c:v>
                </c:pt>
                <c:pt idx="23">
                  <c:v>-0.31377702880518599</c:v>
                </c:pt>
                <c:pt idx="24">
                  <c:v>-0.291842851082109</c:v>
                </c:pt>
                <c:pt idx="25">
                  <c:v>0.39928058323662502</c:v>
                </c:pt>
                <c:pt idx="26">
                  <c:v>-0.26704995691897299</c:v>
                </c:pt>
                <c:pt idx="27">
                  <c:v>7.2689023475818404E-2</c:v>
                </c:pt>
                <c:pt idx="28">
                  <c:v>-6.4785960929957101E-2</c:v>
                </c:pt>
                <c:pt idx="29">
                  <c:v>-0.46782246653974802</c:v>
                </c:pt>
                <c:pt idx="30">
                  <c:v>-4.1949828005705E-2</c:v>
                </c:pt>
                <c:pt idx="31">
                  <c:v>0.167119917119917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2-4260-8BBF-AE504C156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7384792"/>
        <c:axId val="2097380584"/>
      </c:barChart>
      <c:catAx>
        <c:axId val="2097384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380584"/>
        <c:crosses val="autoZero"/>
        <c:auto val="1"/>
        <c:lblAlgn val="ctr"/>
        <c:lblOffset val="100"/>
        <c:noMultiLvlLbl val="0"/>
      </c:catAx>
      <c:valAx>
        <c:axId val="2097380584"/>
        <c:scaling>
          <c:orientation val="minMax"/>
          <c:max val="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</a:t>
                </a:r>
                <a:r>
                  <a:rPr lang="en-GB" baseline="0"/>
                  <a:t> porcentual promedio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7426640419947499"/>
              <c:y val="0.96845735396061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384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'Capital  - Periodo'!$C$2</c:f>
              <c:strCache>
                <c:ptCount val="1"/>
                <c:pt idx="0">
                  <c:v>2018-2019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rgbClr val="FF0000"/>
                </a:solidFill>
                <a:round/>
                <a:headEnd type="oval"/>
                <a:tailEnd type="none"/>
              </a:ln>
              <a:effectLst/>
            </c:spPr>
          </c:errBars>
          <c:cat>
            <c:strRef>
              <c:f>'Capital  - Periodo'!$B$3:$B$33</c:f>
              <c:strCache>
                <c:ptCount val="31"/>
                <c:pt idx="0">
                  <c:v>Armenia</c:v>
                </c:pt>
                <c:pt idx="1">
                  <c:v>Barranquilla</c:v>
                </c:pt>
                <c:pt idx="2">
                  <c:v>Bogotá, D.C.</c:v>
                </c:pt>
                <c:pt idx="3">
                  <c:v>Bucaramanga</c:v>
                </c:pt>
                <c:pt idx="4">
                  <c:v>Cali</c:v>
                </c:pt>
                <c:pt idx="5">
                  <c:v>Cartagena de Indias</c:v>
                </c:pt>
                <c:pt idx="6">
                  <c:v>Florencia</c:v>
                </c:pt>
                <c:pt idx="7">
                  <c:v>Ibagué</c:v>
                </c:pt>
                <c:pt idx="8">
                  <c:v>Inírida</c:v>
                </c:pt>
                <c:pt idx="9">
                  <c:v>Leticia</c:v>
                </c:pt>
                <c:pt idx="10">
                  <c:v>Manizales</c:v>
                </c:pt>
                <c:pt idx="11">
                  <c:v>Medellín</c:v>
                </c:pt>
                <c:pt idx="12">
                  <c:v>Mitú</c:v>
                </c:pt>
                <c:pt idx="13">
                  <c:v>Mocoa</c:v>
                </c:pt>
                <c:pt idx="14">
                  <c:v>Montería</c:v>
                </c:pt>
                <c:pt idx="15">
                  <c:v>Neiva</c:v>
                </c:pt>
                <c:pt idx="16">
                  <c:v>Pasto</c:v>
                </c:pt>
                <c:pt idx="17">
                  <c:v>Pereira</c:v>
                </c:pt>
                <c:pt idx="18">
                  <c:v>Popayán</c:v>
                </c:pt>
                <c:pt idx="19">
                  <c:v>Puerto Carreño</c:v>
                </c:pt>
                <c:pt idx="20">
                  <c:v>Quibdó</c:v>
                </c:pt>
                <c:pt idx="21">
                  <c:v>Riohacha</c:v>
                </c:pt>
                <c:pt idx="22">
                  <c:v>San Andrés</c:v>
                </c:pt>
                <c:pt idx="23">
                  <c:v>San José de Cúcuta</c:v>
                </c:pt>
                <c:pt idx="24">
                  <c:v>San José del Guaviare</c:v>
                </c:pt>
                <c:pt idx="25">
                  <c:v>Santa Marta</c:v>
                </c:pt>
                <c:pt idx="26">
                  <c:v>Sincelejo</c:v>
                </c:pt>
                <c:pt idx="27">
                  <c:v>Tunja</c:v>
                </c:pt>
                <c:pt idx="28">
                  <c:v>Valledupar</c:v>
                </c:pt>
                <c:pt idx="29">
                  <c:v>Villavicencio</c:v>
                </c:pt>
                <c:pt idx="30">
                  <c:v>Yopal</c:v>
                </c:pt>
              </c:strCache>
            </c:strRef>
          </c:cat>
          <c:val>
            <c:numRef>
              <c:f>'Capital  - Periodo'!$C$3:$C$33</c:f>
              <c:numCache>
                <c:formatCode>0%</c:formatCode>
                <c:ptCount val="31"/>
                <c:pt idx="0">
                  <c:v>6.5339969042241305E-2</c:v>
                </c:pt>
                <c:pt idx="1">
                  <c:v>-0.12982190960932399</c:v>
                </c:pt>
                <c:pt idx="2">
                  <c:v>-0.104377969989861</c:v>
                </c:pt>
                <c:pt idx="3">
                  <c:v>7.4374107345222207E-2</c:v>
                </c:pt>
                <c:pt idx="4">
                  <c:v>1.8968219381788099E-2</c:v>
                </c:pt>
                <c:pt idx="5">
                  <c:v>2.7642163579551599E-2</c:v>
                </c:pt>
                <c:pt idx="6">
                  <c:v>-0.56184884141596303</c:v>
                </c:pt>
                <c:pt idx="7">
                  <c:v>-3.55583275529106E-2</c:v>
                </c:pt>
                <c:pt idx="8">
                  <c:v>-1</c:v>
                </c:pt>
                <c:pt idx="9">
                  <c:v>-0.179851997219837</c:v>
                </c:pt>
                <c:pt idx="10">
                  <c:v>0.68701385358413802</c:v>
                </c:pt>
                <c:pt idx="11">
                  <c:v>0.20891164486026301</c:v>
                </c:pt>
                <c:pt idx="12">
                  <c:v>-4.6386812344259301E-2</c:v>
                </c:pt>
                <c:pt idx="13">
                  <c:v>-0.565704869052294</c:v>
                </c:pt>
                <c:pt idx="14">
                  <c:v>2.36581691869946E-2</c:v>
                </c:pt>
                <c:pt idx="15">
                  <c:v>-0.133862716694964</c:v>
                </c:pt>
                <c:pt idx="16">
                  <c:v>1.0968045455779949</c:v>
                </c:pt>
                <c:pt idx="17">
                  <c:v>-0.123524568320941</c:v>
                </c:pt>
                <c:pt idx="18">
                  <c:v>-0.57950393239079501</c:v>
                </c:pt>
                <c:pt idx="19">
                  <c:v>-0.36089674709387498</c:v>
                </c:pt>
                <c:pt idx="20">
                  <c:v>0.314727405376725</c:v>
                </c:pt>
                <c:pt idx="21">
                  <c:v>0.14877375921702299</c:v>
                </c:pt>
                <c:pt idx="22">
                  <c:v>-0.55034408010693603</c:v>
                </c:pt>
                <c:pt idx="23">
                  <c:v>0.41506012715391699</c:v>
                </c:pt>
                <c:pt idx="24">
                  <c:v>0.21507647286179701</c:v>
                </c:pt>
                <c:pt idx="25">
                  <c:v>0.43528902600883002</c:v>
                </c:pt>
                <c:pt idx="26">
                  <c:v>0.38901843808327702</c:v>
                </c:pt>
                <c:pt idx="27">
                  <c:v>-0.64123234305091703</c:v>
                </c:pt>
                <c:pt idx="28">
                  <c:v>-7.98318068037394E-2</c:v>
                </c:pt>
                <c:pt idx="29">
                  <c:v>0.33930289234827499</c:v>
                </c:pt>
                <c:pt idx="30">
                  <c:v>-7.0243889560893294E-2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7-4E52-8C2C-98A56AD4C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8939880"/>
        <c:axId val="2098943320"/>
      </c:barChart>
      <c:catAx>
        <c:axId val="209893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943320"/>
        <c:crosses val="autoZero"/>
        <c:auto val="1"/>
        <c:lblAlgn val="ctr"/>
        <c:lblOffset val="100"/>
        <c:noMultiLvlLbl val="0"/>
      </c:catAx>
      <c:valAx>
        <c:axId val="2098943320"/>
        <c:scaling>
          <c:orientation val="minMax"/>
          <c:max val="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</a:t>
                </a:r>
                <a:r>
                  <a:rPr lang="en-GB" baseline="0"/>
                  <a:t> porcentual promedio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7426640419947499"/>
              <c:y val="0.96845735396061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939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'Capital  - Periodo'!$D$2</c:f>
              <c:strCache>
                <c:ptCount val="1"/>
                <c:pt idx="0">
                  <c:v>2019-2020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rgbClr val="FF0000"/>
                </a:solidFill>
                <a:round/>
                <a:headEnd type="oval"/>
                <a:tailEnd type="none"/>
              </a:ln>
              <a:effectLst/>
            </c:spPr>
          </c:errBars>
          <c:cat>
            <c:strRef>
              <c:f>'Capital  - Periodo'!$B$3:$B$33</c:f>
              <c:strCache>
                <c:ptCount val="31"/>
                <c:pt idx="0">
                  <c:v>Armenia</c:v>
                </c:pt>
                <c:pt idx="1">
                  <c:v>Barranquilla</c:v>
                </c:pt>
                <c:pt idx="2">
                  <c:v>Bogotá, D.C.</c:v>
                </c:pt>
                <c:pt idx="3">
                  <c:v>Bucaramanga</c:v>
                </c:pt>
                <c:pt idx="4">
                  <c:v>Cali</c:v>
                </c:pt>
                <c:pt idx="5">
                  <c:v>Cartagena de Indias</c:v>
                </c:pt>
                <c:pt idx="6">
                  <c:v>Florencia</c:v>
                </c:pt>
                <c:pt idx="7">
                  <c:v>Ibagué</c:v>
                </c:pt>
                <c:pt idx="8">
                  <c:v>Inírida</c:v>
                </c:pt>
                <c:pt idx="9">
                  <c:v>Leticia</c:v>
                </c:pt>
                <c:pt idx="10">
                  <c:v>Manizales</c:v>
                </c:pt>
                <c:pt idx="11">
                  <c:v>Medellín</c:v>
                </c:pt>
                <c:pt idx="12">
                  <c:v>Mitú</c:v>
                </c:pt>
                <c:pt idx="13">
                  <c:v>Mocoa</c:v>
                </c:pt>
                <c:pt idx="14">
                  <c:v>Montería</c:v>
                </c:pt>
                <c:pt idx="15">
                  <c:v>Neiva</c:v>
                </c:pt>
                <c:pt idx="16">
                  <c:v>Pasto</c:v>
                </c:pt>
                <c:pt idx="17">
                  <c:v>Pereira</c:v>
                </c:pt>
                <c:pt idx="18">
                  <c:v>Popayán</c:v>
                </c:pt>
                <c:pt idx="19">
                  <c:v>Puerto Carreño</c:v>
                </c:pt>
                <c:pt idx="20">
                  <c:v>Quibdó</c:v>
                </c:pt>
                <c:pt idx="21">
                  <c:v>Riohacha</c:v>
                </c:pt>
                <c:pt idx="22">
                  <c:v>San Andrés</c:v>
                </c:pt>
                <c:pt idx="23">
                  <c:v>San José de Cúcuta</c:v>
                </c:pt>
                <c:pt idx="24">
                  <c:v>San José del Guaviare</c:v>
                </c:pt>
                <c:pt idx="25">
                  <c:v>Santa Marta</c:v>
                </c:pt>
                <c:pt idx="26">
                  <c:v>Sincelejo</c:v>
                </c:pt>
                <c:pt idx="27">
                  <c:v>Tunja</c:v>
                </c:pt>
                <c:pt idx="28">
                  <c:v>Valledupar</c:v>
                </c:pt>
                <c:pt idx="29">
                  <c:v>Villavicencio</c:v>
                </c:pt>
                <c:pt idx="30">
                  <c:v>Yopal</c:v>
                </c:pt>
              </c:strCache>
            </c:strRef>
          </c:cat>
          <c:val>
            <c:numRef>
              <c:f>'Capital  - Periodo'!$D$3:$D$33</c:f>
              <c:numCache>
                <c:formatCode>0%</c:formatCode>
                <c:ptCount val="31"/>
                <c:pt idx="0">
                  <c:v>0.74427931667344804</c:v>
                </c:pt>
                <c:pt idx="1">
                  <c:v>0.168591328232294</c:v>
                </c:pt>
                <c:pt idx="2">
                  <c:v>-7.0608379529907006E-2</c:v>
                </c:pt>
                <c:pt idx="3">
                  <c:v>-0.200355991633106</c:v>
                </c:pt>
                <c:pt idx="4">
                  <c:v>-0.215048763343472</c:v>
                </c:pt>
                <c:pt idx="5">
                  <c:v>-0.44071362903329198</c:v>
                </c:pt>
                <c:pt idx="6">
                  <c:v>0.85064822467935497</c:v>
                </c:pt>
                <c:pt idx="7">
                  <c:v>-0.18814876725622601</c:v>
                </c:pt>
                <c:pt idx="8">
                  <c:v>-1</c:v>
                </c:pt>
                <c:pt idx="9">
                  <c:v>-0.23502958897132301</c:v>
                </c:pt>
                <c:pt idx="10">
                  <c:v>0.378463630386707</c:v>
                </c:pt>
                <c:pt idx="11">
                  <c:v>-0.25897193475890801</c:v>
                </c:pt>
                <c:pt idx="12">
                  <c:v>-0.36364468026712998</c:v>
                </c:pt>
                <c:pt idx="13">
                  <c:v>-2.0733652312599798E-2</c:v>
                </c:pt>
                <c:pt idx="14">
                  <c:v>-0.60971121679857199</c:v>
                </c:pt>
                <c:pt idx="15">
                  <c:v>0.211939075549541</c:v>
                </c:pt>
                <c:pt idx="16">
                  <c:v>-0.30864868493877501</c:v>
                </c:pt>
                <c:pt idx="17">
                  <c:v>0.60925849060954596</c:v>
                </c:pt>
                <c:pt idx="18">
                  <c:v>0.97857913155153797</c:v>
                </c:pt>
                <c:pt idx="19">
                  <c:v>1.017739233270917</c:v>
                </c:pt>
                <c:pt idx="20">
                  <c:v>-0.44500834448054</c:v>
                </c:pt>
                <c:pt idx="21">
                  <c:v>-0.356918615473578</c:v>
                </c:pt>
                <c:pt idx="22">
                  <c:v>-1.8717462086256801E-2</c:v>
                </c:pt>
                <c:pt idx="23">
                  <c:v>-0.38788191711216402</c:v>
                </c:pt>
                <c:pt idx="24">
                  <c:v>-0.83777319957004703</c:v>
                </c:pt>
                <c:pt idx="25">
                  <c:v>-0.68187898331438601</c:v>
                </c:pt>
                <c:pt idx="26">
                  <c:v>-0.51766806250993302</c:v>
                </c:pt>
                <c:pt idx="27">
                  <c:v>0.721533445273147</c:v>
                </c:pt>
                <c:pt idx="28">
                  <c:v>-0.31779395681258599</c:v>
                </c:pt>
                <c:pt idx="29">
                  <c:v>-0.386836036335305</c:v>
                </c:pt>
                <c:pt idx="30">
                  <c:v>0.51985502678852802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5B-49D9-8096-E311C4E7E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8983784"/>
        <c:axId val="2098987224"/>
      </c:barChart>
      <c:catAx>
        <c:axId val="209898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987224"/>
        <c:crosses val="autoZero"/>
        <c:auto val="1"/>
        <c:lblAlgn val="ctr"/>
        <c:lblOffset val="100"/>
        <c:noMultiLvlLbl val="0"/>
      </c:catAx>
      <c:valAx>
        <c:axId val="2098987224"/>
        <c:scaling>
          <c:orientation val="minMax"/>
          <c:max val="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</a:t>
                </a:r>
                <a:r>
                  <a:rPr lang="en-GB" baseline="0"/>
                  <a:t> porcentual promedio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37426640419947499"/>
              <c:y val="0.96845735396061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8983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CA7CF-AECC-4730-8825-E339B1F20CC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01469-BFC1-4781-9400-52E8EAB4845A}">
      <dgm:prSet phldrT="[Text]"/>
      <dgm:spPr/>
      <dgm:t>
        <a:bodyPr/>
        <a:lstStyle/>
        <a:p>
          <a:r>
            <a:rPr lang="es-CO" noProof="0" dirty="0"/>
            <a:t>1</a:t>
          </a:r>
        </a:p>
      </dgm:t>
    </dgm:pt>
    <dgm:pt modelId="{CFC7230F-6907-4917-A7E7-068771935EDE}" type="parTrans" cxnId="{9B68996E-8CEA-4977-B489-9ACE0AEA2D39}">
      <dgm:prSet/>
      <dgm:spPr/>
      <dgm:t>
        <a:bodyPr/>
        <a:lstStyle/>
        <a:p>
          <a:endParaRPr lang="es-CO" noProof="0" dirty="0"/>
        </a:p>
      </dgm:t>
    </dgm:pt>
    <dgm:pt modelId="{E85AD180-0D24-4B1E-ABA2-2F63D732C318}" type="sibTrans" cxnId="{9B68996E-8CEA-4977-B489-9ACE0AEA2D39}">
      <dgm:prSet/>
      <dgm:spPr/>
      <dgm:t>
        <a:bodyPr/>
        <a:lstStyle/>
        <a:p>
          <a:endParaRPr lang="es-CO" noProof="0" dirty="0"/>
        </a:p>
      </dgm:t>
    </dgm:pt>
    <dgm:pt modelId="{BA02039E-4404-4A23-9723-07621C156DAB}">
      <dgm:prSet phldrT="[Text]"/>
      <dgm:spPr/>
      <dgm:t>
        <a:bodyPr/>
        <a:lstStyle/>
        <a:p>
          <a:r>
            <a:rPr lang="es-CO" noProof="0" dirty="0"/>
            <a:t>2</a:t>
          </a:r>
        </a:p>
      </dgm:t>
    </dgm:pt>
    <dgm:pt modelId="{096CD0A4-3BB8-421F-839E-C12D8F04643B}" type="parTrans" cxnId="{6E83F043-3164-4CE9-B67F-32C70107E591}">
      <dgm:prSet/>
      <dgm:spPr/>
      <dgm:t>
        <a:bodyPr/>
        <a:lstStyle/>
        <a:p>
          <a:endParaRPr lang="es-CO" noProof="0" dirty="0"/>
        </a:p>
      </dgm:t>
    </dgm:pt>
    <dgm:pt modelId="{52CE8323-3776-4115-8037-FDDFF0157877}" type="sibTrans" cxnId="{6E83F043-3164-4CE9-B67F-32C70107E591}">
      <dgm:prSet/>
      <dgm:spPr/>
      <dgm:t>
        <a:bodyPr/>
        <a:lstStyle/>
        <a:p>
          <a:endParaRPr lang="es-CO" noProof="0" dirty="0"/>
        </a:p>
      </dgm:t>
    </dgm:pt>
    <dgm:pt modelId="{ADA1BC2C-3751-4626-9DA4-AF20CDA0BD6C}">
      <dgm:prSet phldrT="[Text]"/>
      <dgm:spPr/>
      <dgm:t>
        <a:bodyPr/>
        <a:lstStyle/>
        <a:p>
          <a:r>
            <a:rPr lang="es-CO" noProof="0" dirty="0"/>
            <a:t>3</a:t>
          </a:r>
        </a:p>
      </dgm:t>
    </dgm:pt>
    <dgm:pt modelId="{CDCE82D6-0B0D-4049-9C76-C395030D755D}" type="parTrans" cxnId="{3367AF7F-5FE5-4926-8F29-A7BC4EACEE58}">
      <dgm:prSet/>
      <dgm:spPr/>
      <dgm:t>
        <a:bodyPr/>
        <a:lstStyle/>
        <a:p>
          <a:endParaRPr lang="es-CO" noProof="0" dirty="0"/>
        </a:p>
      </dgm:t>
    </dgm:pt>
    <dgm:pt modelId="{B8866A2C-57B7-417C-A21C-C702496C8FCF}" type="sibTrans" cxnId="{3367AF7F-5FE5-4926-8F29-A7BC4EACEE58}">
      <dgm:prSet/>
      <dgm:spPr/>
      <dgm:t>
        <a:bodyPr/>
        <a:lstStyle/>
        <a:p>
          <a:endParaRPr lang="es-CO" noProof="0" dirty="0"/>
        </a:p>
      </dgm:t>
    </dgm:pt>
    <dgm:pt modelId="{2C690A6D-A34D-43A0-B14D-5DA304D89134}">
      <dgm:prSet phldrT="[Text]"/>
      <dgm:spPr/>
      <dgm:t>
        <a:bodyPr/>
        <a:lstStyle/>
        <a:p>
          <a:r>
            <a:rPr lang="es-CO" noProof="0" dirty="0"/>
            <a:t>4</a:t>
          </a:r>
        </a:p>
      </dgm:t>
    </dgm:pt>
    <dgm:pt modelId="{ACC15D62-7F07-4D20-885E-69027FF0A3A3}" type="parTrans" cxnId="{77B6B0EF-C718-4F0C-AD44-A73BD5674225}">
      <dgm:prSet/>
      <dgm:spPr/>
      <dgm:t>
        <a:bodyPr/>
        <a:lstStyle/>
        <a:p>
          <a:endParaRPr lang="es-CO" noProof="0" dirty="0"/>
        </a:p>
      </dgm:t>
    </dgm:pt>
    <dgm:pt modelId="{8A29F7B1-A2F6-4203-9C16-16908287F51A}" type="sibTrans" cxnId="{77B6B0EF-C718-4F0C-AD44-A73BD5674225}">
      <dgm:prSet/>
      <dgm:spPr/>
      <dgm:t>
        <a:bodyPr/>
        <a:lstStyle/>
        <a:p>
          <a:endParaRPr lang="es-CO" noProof="0" dirty="0"/>
        </a:p>
      </dgm:t>
    </dgm:pt>
    <dgm:pt modelId="{2C7531E2-7352-4838-98C3-AA32D0B8C601}">
      <dgm:prSet phldrT="[Text]"/>
      <dgm:spPr/>
      <dgm:t>
        <a:bodyPr/>
        <a:lstStyle/>
        <a:p>
          <a:r>
            <a:rPr lang="es-CO" noProof="0" dirty="0"/>
            <a:t>5</a:t>
          </a:r>
        </a:p>
      </dgm:t>
    </dgm:pt>
    <dgm:pt modelId="{277EF37E-7691-42E7-996C-6A7192D00544}" type="parTrans" cxnId="{AB9177C9-1613-42C7-986D-562C8F84B941}">
      <dgm:prSet/>
      <dgm:spPr/>
      <dgm:t>
        <a:bodyPr/>
        <a:lstStyle/>
        <a:p>
          <a:endParaRPr lang="es-CO" noProof="0" dirty="0"/>
        </a:p>
      </dgm:t>
    </dgm:pt>
    <dgm:pt modelId="{FB38C985-235C-4383-96E0-D7A62891F8D7}" type="sibTrans" cxnId="{AB9177C9-1613-42C7-986D-562C8F84B941}">
      <dgm:prSet/>
      <dgm:spPr/>
      <dgm:t>
        <a:bodyPr/>
        <a:lstStyle/>
        <a:p>
          <a:endParaRPr lang="es-CO" noProof="0" dirty="0"/>
        </a:p>
      </dgm:t>
    </dgm:pt>
    <dgm:pt modelId="{43E2BE8F-6B6D-4D74-9B05-A728D83FFF77}">
      <dgm:prSet phldrT="[Text]"/>
      <dgm:spPr/>
      <dgm:t>
        <a:bodyPr/>
        <a:lstStyle/>
        <a:p>
          <a:r>
            <a:rPr lang="es-CO" noProof="0" dirty="0"/>
            <a:t>Más del 40% de los datos semanales están en 0.</a:t>
          </a:r>
        </a:p>
      </dgm:t>
    </dgm:pt>
    <dgm:pt modelId="{B28E7B26-4A8B-4AFA-83B2-0955AD4FBA01}" type="parTrans" cxnId="{218E265C-46CC-499C-B9ED-895ED83FDE75}">
      <dgm:prSet/>
      <dgm:spPr/>
      <dgm:t>
        <a:bodyPr/>
        <a:lstStyle/>
        <a:p>
          <a:endParaRPr lang="es-CO" noProof="0" dirty="0"/>
        </a:p>
      </dgm:t>
    </dgm:pt>
    <dgm:pt modelId="{234BF481-632E-49B0-880E-CA2B63FBB514}" type="sibTrans" cxnId="{218E265C-46CC-499C-B9ED-895ED83FDE75}">
      <dgm:prSet/>
      <dgm:spPr/>
      <dgm:t>
        <a:bodyPr/>
        <a:lstStyle/>
        <a:p>
          <a:endParaRPr lang="es-CO" noProof="0" dirty="0"/>
        </a:p>
      </dgm:t>
    </dgm:pt>
    <dgm:pt modelId="{05722585-7F14-4DE8-95C5-D68E1722F236}">
      <dgm:prSet phldrT="[Text]"/>
      <dgm:spPr/>
      <dgm:t>
        <a:bodyPr/>
        <a:lstStyle/>
        <a:p>
          <a:r>
            <a:rPr lang="es-CO" noProof="0" dirty="0"/>
            <a:t>Existe tendencia en la serie 2009-2019</a:t>
          </a:r>
        </a:p>
      </dgm:t>
    </dgm:pt>
    <dgm:pt modelId="{E43DB041-D8BC-49BE-802C-85FCC9B3E1AD}" type="parTrans" cxnId="{8CB78809-C1BE-4094-B960-E671070F3281}">
      <dgm:prSet/>
      <dgm:spPr/>
      <dgm:t>
        <a:bodyPr/>
        <a:lstStyle/>
        <a:p>
          <a:endParaRPr lang="es-CO" noProof="0" dirty="0"/>
        </a:p>
      </dgm:t>
    </dgm:pt>
    <dgm:pt modelId="{5C818F1D-C059-4E00-BB85-58B05BB269A2}" type="sibTrans" cxnId="{8CB78809-C1BE-4094-B960-E671070F3281}">
      <dgm:prSet/>
      <dgm:spPr/>
      <dgm:t>
        <a:bodyPr/>
        <a:lstStyle/>
        <a:p>
          <a:endParaRPr lang="es-CO" noProof="0" dirty="0"/>
        </a:p>
      </dgm:t>
    </dgm:pt>
    <dgm:pt modelId="{62D8595A-5FB5-428F-BDF7-BBB4C1D5C9FE}">
      <dgm:prSet phldrT="[Text]"/>
      <dgm:spPr/>
      <dgm:t>
        <a:bodyPr/>
        <a:lstStyle/>
        <a:p>
          <a:r>
            <a:rPr lang="es-CO" noProof="0" dirty="0"/>
            <a:t>Coeficiente de variación alto</a:t>
          </a:r>
        </a:p>
      </dgm:t>
    </dgm:pt>
    <dgm:pt modelId="{7D9EFAEC-53B2-4FF2-A0CD-AD34AD73E204}" type="parTrans" cxnId="{778A044C-265B-4CC3-9A85-41CB29CBA41E}">
      <dgm:prSet/>
      <dgm:spPr/>
      <dgm:t>
        <a:bodyPr/>
        <a:lstStyle/>
        <a:p>
          <a:endParaRPr lang="es-CO" noProof="0" dirty="0"/>
        </a:p>
      </dgm:t>
    </dgm:pt>
    <dgm:pt modelId="{B13340A8-11F6-4C3C-9E58-018D029E4C10}" type="sibTrans" cxnId="{778A044C-265B-4CC3-9A85-41CB29CBA41E}">
      <dgm:prSet/>
      <dgm:spPr/>
      <dgm:t>
        <a:bodyPr/>
        <a:lstStyle/>
        <a:p>
          <a:endParaRPr lang="es-CO" noProof="0" dirty="0"/>
        </a:p>
      </dgm:t>
    </dgm:pt>
    <dgm:pt modelId="{378C4325-F4FF-4FC9-AAFA-8C9ABD2CED2D}">
      <dgm:prSet/>
      <dgm:spPr/>
      <dgm:t>
        <a:bodyPr/>
        <a:lstStyle/>
        <a:p>
          <a:r>
            <a:rPr lang="es-CO" noProof="0" dirty="0"/>
            <a:t>Coeficiente de variación medio</a:t>
          </a:r>
        </a:p>
      </dgm:t>
    </dgm:pt>
    <dgm:pt modelId="{35B63077-6774-4DD4-8BD0-5AE9B0937AD8}" type="parTrans" cxnId="{49701501-D73D-4E6A-86FF-2565AC625748}">
      <dgm:prSet/>
      <dgm:spPr/>
      <dgm:t>
        <a:bodyPr/>
        <a:lstStyle/>
        <a:p>
          <a:endParaRPr lang="es-CO" noProof="0" dirty="0"/>
        </a:p>
      </dgm:t>
    </dgm:pt>
    <dgm:pt modelId="{A5D51892-C17D-4D16-B77E-3CA3B3FD4966}" type="sibTrans" cxnId="{49701501-D73D-4E6A-86FF-2565AC625748}">
      <dgm:prSet/>
      <dgm:spPr/>
      <dgm:t>
        <a:bodyPr/>
        <a:lstStyle/>
        <a:p>
          <a:endParaRPr lang="es-CO" noProof="0" dirty="0"/>
        </a:p>
      </dgm:t>
    </dgm:pt>
    <dgm:pt modelId="{06FE5DF3-D58D-4094-BC8A-0A75C58785BA}">
      <dgm:prSet/>
      <dgm:spPr/>
      <dgm:t>
        <a:bodyPr/>
        <a:lstStyle/>
        <a:p>
          <a:r>
            <a:rPr lang="es-CO" noProof="0" dirty="0"/>
            <a:t>Coeficiente de variación bajo</a:t>
          </a:r>
        </a:p>
      </dgm:t>
    </dgm:pt>
    <dgm:pt modelId="{8DAD3147-0087-426E-81AC-B1F899B0BF9A}" type="parTrans" cxnId="{93A0ABA1-2D7D-463D-B0B7-B5054D46889E}">
      <dgm:prSet/>
      <dgm:spPr/>
      <dgm:t>
        <a:bodyPr/>
        <a:lstStyle/>
        <a:p>
          <a:endParaRPr lang="es-CO" noProof="0" dirty="0"/>
        </a:p>
      </dgm:t>
    </dgm:pt>
    <dgm:pt modelId="{FFC64EF6-83A3-4533-8DA2-E6F35C73990E}" type="sibTrans" cxnId="{93A0ABA1-2D7D-463D-B0B7-B5054D46889E}">
      <dgm:prSet/>
      <dgm:spPr/>
      <dgm:t>
        <a:bodyPr/>
        <a:lstStyle/>
        <a:p>
          <a:endParaRPr lang="es-CO" noProof="0" dirty="0"/>
        </a:p>
      </dgm:t>
    </dgm:pt>
    <dgm:pt modelId="{9E5BC8A6-8F63-44E6-ACAA-215FCD85C2D0}" type="pres">
      <dgm:prSet presAssocID="{44FCA7CF-AECC-4730-8825-E339B1F20CC9}" presName="linearFlow" presStyleCnt="0">
        <dgm:presLayoutVars>
          <dgm:dir/>
          <dgm:animLvl val="lvl"/>
          <dgm:resizeHandles val="exact"/>
        </dgm:presLayoutVars>
      </dgm:prSet>
      <dgm:spPr/>
    </dgm:pt>
    <dgm:pt modelId="{BF050C4D-6559-4E46-8FEB-C972DBB17B2C}" type="pres">
      <dgm:prSet presAssocID="{7EB01469-BFC1-4781-9400-52E8EAB4845A}" presName="composite" presStyleCnt="0"/>
      <dgm:spPr/>
    </dgm:pt>
    <dgm:pt modelId="{68E7B564-D9E3-41BF-A6D4-EE20776648B9}" type="pres">
      <dgm:prSet presAssocID="{7EB01469-BFC1-4781-9400-52E8EAB4845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BF9AB6D-C21C-4614-B215-E1A9791653F6}" type="pres">
      <dgm:prSet presAssocID="{7EB01469-BFC1-4781-9400-52E8EAB4845A}" presName="descendantText" presStyleLbl="alignAcc1" presStyleIdx="0" presStyleCnt="5">
        <dgm:presLayoutVars>
          <dgm:bulletEnabled val="1"/>
        </dgm:presLayoutVars>
      </dgm:prSet>
      <dgm:spPr/>
    </dgm:pt>
    <dgm:pt modelId="{63256902-B584-4110-AA2D-C27CEC55CB00}" type="pres">
      <dgm:prSet presAssocID="{E85AD180-0D24-4B1E-ABA2-2F63D732C318}" presName="sp" presStyleCnt="0"/>
      <dgm:spPr/>
    </dgm:pt>
    <dgm:pt modelId="{E5A8D1EE-BCD2-4DFF-BF19-A2F00EBD8B12}" type="pres">
      <dgm:prSet presAssocID="{BA02039E-4404-4A23-9723-07621C156DAB}" presName="composite" presStyleCnt="0"/>
      <dgm:spPr/>
    </dgm:pt>
    <dgm:pt modelId="{9D1A12F3-1B11-4AE4-8CF3-AFB3F2C99E4F}" type="pres">
      <dgm:prSet presAssocID="{BA02039E-4404-4A23-9723-07621C156DA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FCDD54-0A6F-4D4C-8E54-2D5DB668C4AB}" type="pres">
      <dgm:prSet presAssocID="{BA02039E-4404-4A23-9723-07621C156DAB}" presName="descendantText" presStyleLbl="alignAcc1" presStyleIdx="1" presStyleCnt="5">
        <dgm:presLayoutVars>
          <dgm:bulletEnabled val="1"/>
        </dgm:presLayoutVars>
      </dgm:prSet>
      <dgm:spPr/>
    </dgm:pt>
    <dgm:pt modelId="{E9531801-3A5A-44D7-9E59-C531F3C75BA6}" type="pres">
      <dgm:prSet presAssocID="{52CE8323-3776-4115-8037-FDDFF0157877}" presName="sp" presStyleCnt="0"/>
      <dgm:spPr/>
    </dgm:pt>
    <dgm:pt modelId="{876A1CB9-1F2F-4CA9-97E3-1B9C15C04911}" type="pres">
      <dgm:prSet presAssocID="{ADA1BC2C-3751-4626-9DA4-AF20CDA0BD6C}" presName="composite" presStyleCnt="0"/>
      <dgm:spPr/>
    </dgm:pt>
    <dgm:pt modelId="{2F5E6E1B-5FCD-40E7-AB95-441B6C48957B}" type="pres">
      <dgm:prSet presAssocID="{ADA1BC2C-3751-4626-9DA4-AF20CDA0BD6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3897DE6-6539-467A-8F5F-F88F8D7F6041}" type="pres">
      <dgm:prSet presAssocID="{ADA1BC2C-3751-4626-9DA4-AF20CDA0BD6C}" presName="descendantText" presStyleLbl="alignAcc1" presStyleIdx="2" presStyleCnt="5">
        <dgm:presLayoutVars>
          <dgm:bulletEnabled val="1"/>
        </dgm:presLayoutVars>
      </dgm:prSet>
      <dgm:spPr/>
    </dgm:pt>
    <dgm:pt modelId="{B2C9281C-DD19-45BB-A851-5A3FAFFD0616}" type="pres">
      <dgm:prSet presAssocID="{B8866A2C-57B7-417C-A21C-C702496C8FCF}" presName="sp" presStyleCnt="0"/>
      <dgm:spPr/>
    </dgm:pt>
    <dgm:pt modelId="{247E566B-6B01-4A47-967A-B193F3FA738D}" type="pres">
      <dgm:prSet presAssocID="{2C690A6D-A34D-43A0-B14D-5DA304D89134}" presName="composite" presStyleCnt="0"/>
      <dgm:spPr/>
    </dgm:pt>
    <dgm:pt modelId="{A83204B4-A628-4617-833F-05D3752DC0FE}" type="pres">
      <dgm:prSet presAssocID="{2C690A6D-A34D-43A0-B14D-5DA304D8913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4A9BE72-406E-4D73-9BE0-890733F146EC}" type="pres">
      <dgm:prSet presAssocID="{2C690A6D-A34D-43A0-B14D-5DA304D89134}" presName="descendantText" presStyleLbl="alignAcc1" presStyleIdx="3" presStyleCnt="5">
        <dgm:presLayoutVars>
          <dgm:bulletEnabled val="1"/>
        </dgm:presLayoutVars>
      </dgm:prSet>
      <dgm:spPr/>
    </dgm:pt>
    <dgm:pt modelId="{B2B74226-02A9-4883-8609-63D646A302BF}" type="pres">
      <dgm:prSet presAssocID="{8A29F7B1-A2F6-4203-9C16-16908287F51A}" presName="sp" presStyleCnt="0"/>
      <dgm:spPr/>
    </dgm:pt>
    <dgm:pt modelId="{BA96EEF8-6728-4D7D-9455-89E20372E673}" type="pres">
      <dgm:prSet presAssocID="{2C7531E2-7352-4838-98C3-AA32D0B8C601}" presName="composite" presStyleCnt="0"/>
      <dgm:spPr/>
    </dgm:pt>
    <dgm:pt modelId="{0C0440BA-D89E-4329-9552-889696AECF57}" type="pres">
      <dgm:prSet presAssocID="{2C7531E2-7352-4838-98C3-AA32D0B8C60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BD31EAA-8D34-4C2D-8CBE-0A434F6CF4DF}" type="pres">
      <dgm:prSet presAssocID="{2C7531E2-7352-4838-98C3-AA32D0B8C60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9701501-D73D-4E6A-86FF-2565AC625748}" srcId="{2C690A6D-A34D-43A0-B14D-5DA304D89134}" destId="{378C4325-F4FF-4FC9-AAFA-8C9ABD2CED2D}" srcOrd="0" destOrd="0" parTransId="{35B63077-6774-4DD4-8BD0-5AE9B0937AD8}" sibTransId="{A5D51892-C17D-4D16-B77E-3CA3B3FD4966}"/>
    <dgm:cxn modelId="{3C395106-1B82-4461-A2BE-C46A6933F46D}" type="presOf" srcId="{62D8595A-5FB5-428F-BDF7-BBB4C1D5C9FE}" destId="{E3897DE6-6539-467A-8F5F-F88F8D7F6041}" srcOrd="0" destOrd="0" presId="urn:microsoft.com/office/officeart/2005/8/layout/chevron2"/>
    <dgm:cxn modelId="{8CB78809-C1BE-4094-B960-E671070F3281}" srcId="{BA02039E-4404-4A23-9723-07621C156DAB}" destId="{05722585-7F14-4DE8-95C5-D68E1722F236}" srcOrd="0" destOrd="0" parTransId="{E43DB041-D8BC-49BE-802C-85FCC9B3E1AD}" sibTransId="{5C818F1D-C059-4E00-BB85-58B05BB269A2}"/>
    <dgm:cxn modelId="{3DCA9812-155A-481F-81DD-52F6E28B6C96}" type="presOf" srcId="{ADA1BC2C-3751-4626-9DA4-AF20CDA0BD6C}" destId="{2F5E6E1B-5FCD-40E7-AB95-441B6C48957B}" srcOrd="0" destOrd="0" presId="urn:microsoft.com/office/officeart/2005/8/layout/chevron2"/>
    <dgm:cxn modelId="{5AD72019-B3F2-4CCB-8A81-E0ACD7C38444}" type="presOf" srcId="{43E2BE8F-6B6D-4D74-9B05-A728D83FFF77}" destId="{FBF9AB6D-C21C-4614-B215-E1A9791653F6}" srcOrd="0" destOrd="0" presId="urn:microsoft.com/office/officeart/2005/8/layout/chevron2"/>
    <dgm:cxn modelId="{4AEF6221-33CE-44B0-84C3-6996E16C412D}" type="presOf" srcId="{06FE5DF3-D58D-4094-BC8A-0A75C58785BA}" destId="{2BD31EAA-8D34-4C2D-8CBE-0A434F6CF4DF}" srcOrd="0" destOrd="0" presId="urn:microsoft.com/office/officeart/2005/8/layout/chevron2"/>
    <dgm:cxn modelId="{218E265C-46CC-499C-B9ED-895ED83FDE75}" srcId="{7EB01469-BFC1-4781-9400-52E8EAB4845A}" destId="{43E2BE8F-6B6D-4D74-9B05-A728D83FFF77}" srcOrd="0" destOrd="0" parTransId="{B28E7B26-4A8B-4AFA-83B2-0955AD4FBA01}" sibTransId="{234BF481-632E-49B0-880E-CA2B63FBB514}"/>
    <dgm:cxn modelId="{C7ADC25F-E7F1-4105-96EE-EB6297A5785A}" type="presOf" srcId="{378C4325-F4FF-4FC9-AAFA-8C9ABD2CED2D}" destId="{84A9BE72-406E-4D73-9BE0-890733F146EC}" srcOrd="0" destOrd="0" presId="urn:microsoft.com/office/officeart/2005/8/layout/chevron2"/>
    <dgm:cxn modelId="{6E83F043-3164-4CE9-B67F-32C70107E591}" srcId="{44FCA7CF-AECC-4730-8825-E339B1F20CC9}" destId="{BA02039E-4404-4A23-9723-07621C156DAB}" srcOrd="1" destOrd="0" parTransId="{096CD0A4-3BB8-421F-839E-C12D8F04643B}" sibTransId="{52CE8323-3776-4115-8037-FDDFF0157877}"/>
    <dgm:cxn modelId="{1CFF374A-1DBB-4AA3-B05D-E459AD5C9D41}" type="presOf" srcId="{BA02039E-4404-4A23-9723-07621C156DAB}" destId="{9D1A12F3-1B11-4AE4-8CF3-AFB3F2C99E4F}" srcOrd="0" destOrd="0" presId="urn:microsoft.com/office/officeart/2005/8/layout/chevron2"/>
    <dgm:cxn modelId="{778A044C-265B-4CC3-9A85-41CB29CBA41E}" srcId="{ADA1BC2C-3751-4626-9DA4-AF20CDA0BD6C}" destId="{62D8595A-5FB5-428F-BDF7-BBB4C1D5C9FE}" srcOrd="0" destOrd="0" parTransId="{7D9EFAEC-53B2-4FF2-A0CD-AD34AD73E204}" sibTransId="{B13340A8-11F6-4C3C-9E58-018D029E4C10}"/>
    <dgm:cxn modelId="{2765E74C-95E0-4DFB-ACFC-749ED042FD57}" type="presOf" srcId="{2C7531E2-7352-4838-98C3-AA32D0B8C601}" destId="{0C0440BA-D89E-4329-9552-889696AECF57}" srcOrd="0" destOrd="0" presId="urn:microsoft.com/office/officeart/2005/8/layout/chevron2"/>
    <dgm:cxn modelId="{9B68996E-8CEA-4977-B489-9ACE0AEA2D39}" srcId="{44FCA7CF-AECC-4730-8825-E339B1F20CC9}" destId="{7EB01469-BFC1-4781-9400-52E8EAB4845A}" srcOrd="0" destOrd="0" parTransId="{CFC7230F-6907-4917-A7E7-068771935EDE}" sibTransId="{E85AD180-0D24-4B1E-ABA2-2F63D732C318}"/>
    <dgm:cxn modelId="{3367AF7F-5FE5-4926-8F29-A7BC4EACEE58}" srcId="{44FCA7CF-AECC-4730-8825-E339B1F20CC9}" destId="{ADA1BC2C-3751-4626-9DA4-AF20CDA0BD6C}" srcOrd="2" destOrd="0" parTransId="{CDCE82D6-0B0D-4049-9C76-C395030D755D}" sibTransId="{B8866A2C-57B7-417C-A21C-C702496C8FCF}"/>
    <dgm:cxn modelId="{C1549799-D1E1-4F3A-B435-8C40A9F8AA95}" type="presOf" srcId="{2C690A6D-A34D-43A0-B14D-5DA304D89134}" destId="{A83204B4-A628-4617-833F-05D3752DC0FE}" srcOrd="0" destOrd="0" presId="urn:microsoft.com/office/officeart/2005/8/layout/chevron2"/>
    <dgm:cxn modelId="{93A0ABA1-2D7D-463D-B0B7-B5054D46889E}" srcId="{2C7531E2-7352-4838-98C3-AA32D0B8C601}" destId="{06FE5DF3-D58D-4094-BC8A-0A75C58785BA}" srcOrd="0" destOrd="0" parTransId="{8DAD3147-0087-426E-81AC-B1F899B0BF9A}" sibTransId="{FFC64EF6-83A3-4533-8DA2-E6F35C73990E}"/>
    <dgm:cxn modelId="{380430B3-E740-48B9-A667-DFA91D059951}" type="presOf" srcId="{05722585-7F14-4DE8-95C5-D68E1722F236}" destId="{65FCDD54-0A6F-4D4C-8E54-2D5DB668C4AB}" srcOrd="0" destOrd="0" presId="urn:microsoft.com/office/officeart/2005/8/layout/chevron2"/>
    <dgm:cxn modelId="{166010B9-5607-4310-AE86-5213C2A54E2C}" type="presOf" srcId="{44FCA7CF-AECC-4730-8825-E339B1F20CC9}" destId="{9E5BC8A6-8F63-44E6-ACAA-215FCD85C2D0}" srcOrd="0" destOrd="0" presId="urn:microsoft.com/office/officeart/2005/8/layout/chevron2"/>
    <dgm:cxn modelId="{AB9177C9-1613-42C7-986D-562C8F84B941}" srcId="{44FCA7CF-AECC-4730-8825-E339B1F20CC9}" destId="{2C7531E2-7352-4838-98C3-AA32D0B8C601}" srcOrd="4" destOrd="0" parTransId="{277EF37E-7691-42E7-996C-6A7192D00544}" sibTransId="{FB38C985-235C-4383-96E0-D7A62891F8D7}"/>
    <dgm:cxn modelId="{E093D2D2-A18E-46CD-9C79-AC7A46351328}" type="presOf" srcId="{7EB01469-BFC1-4781-9400-52E8EAB4845A}" destId="{68E7B564-D9E3-41BF-A6D4-EE20776648B9}" srcOrd="0" destOrd="0" presId="urn:microsoft.com/office/officeart/2005/8/layout/chevron2"/>
    <dgm:cxn modelId="{77B6B0EF-C718-4F0C-AD44-A73BD5674225}" srcId="{44FCA7CF-AECC-4730-8825-E339B1F20CC9}" destId="{2C690A6D-A34D-43A0-B14D-5DA304D89134}" srcOrd="3" destOrd="0" parTransId="{ACC15D62-7F07-4D20-885E-69027FF0A3A3}" sibTransId="{8A29F7B1-A2F6-4203-9C16-16908287F51A}"/>
    <dgm:cxn modelId="{AFC0DD92-F31B-431B-B6B6-426E4EF0E93E}" type="presParOf" srcId="{9E5BC8A6-8F63-44E6-ACAA-215FCD85C2D0}" destId="{BF050C4D-6559-4E46-8FEB-C972DBB17B2C}" srcOrd="0" destOrd="0" presId="urn:microsoft.com/office/officeart/2005/8/layout/chevron2"/>
    <dgm:cxn modelId="{CB730DE3-6479-43AA-A2E5-295DC9F023C9}" type="presParOf" srcId="{BF050C4D-6559-4E46-8FEB-C972DBB17B2C}" destId="{68E7B564-D9E3-41BF-A6D4-EE20776648B9}" srcOrd="0" destOrd="0" presId="urn:microsoft.com/office/officeart/2005/8/layout/chevron2"/>
    <dgm:cxn modelId="{8B00203D-EB55-452E-BE60-38161A3F2D57}" type="presParOf" srcId="{BF050C4D-6559-4E46-8FEB-C972DBB17B2C}" destId="{FBF9AB6D-C21C-4614-B215-E1A9791653F6}" srcOrd="1" destOrd="0" presId="urn:microsoft.com/office/officeart/2005/8/layout/chevron2"/>
    <dgm:cxn modelId="{14F97E79-C1F8-4731-9384-3031A8760A33}" type="presParOf" srcId="{9E5BC8A6-8F63-44E6-ACAA-215FCD85C2D0}" destId="{63256902-B584-4110-AA2D-C27CEC55CB00}" srcOrd="1" destOrd="0" presId="urn:microsoft.com/office/officeart/2005/8/layout/chevron2"/>
    <dgm:cxn modelId="{F09BE7DD-6A4B-4F8D-8761-EA3565865289}" type="presParOf" srcId="{9E5BC8A6-8F63-44E6-ACAA-215FCD85C2D0}" destId="{E5A8D1EE-BCD2-4DFF-BF19-A2F00EBD8B12}" srcOrd="2" destOrd="0" presId="urn:microsoft.com/office/officeart/2005/8/layout/chevron2"/>
    <dgm:cxn modelId="{BBCF8584-DD14-4EF2-BBA5-47B01BBACB24}" type="presParOf" srcId="{E5A8D1EE-BCD2-4DFF-BF19-A2F00EBD8B12}" destId="{9D1A12F3-1B11-4AE4-8CF3-AFB3F2C99E4F}" srcOrd="0" destOrd="0" presId="urn:microsoft.com/office/officeart/2005/8/layout/chevron2"/>
    <dgm:cxn modelId="{65BEE8FC-D415-4DD8-AA61-49C55A0DCA76}" type="presParOf" srcId="{E5A8D1EE-BCD2-4DFF-BF19-A2F00EBD8B12}" destId="{65FCDD54-0A6F-4D4C-8E54-2D5DB668C4AB}" srcOrd="1" destOrd="0" presId="urn:microsoft.com/office/officeart/2005/8/layout/chevron2"/>
    <dgm:cxn modelId="{447074C0-DCD3-41A6-BA19-5B508048EF39}" type="presParOf" srcId="{9E5BC8A6-8F63-44E6-ACAA-215FCD85C2D0}" destId="{E9531801-3A5A-44D7-9E59-C531F3C75BA6}" srcOrd="3" destOrd="0" presId="urn:microsoft.com/office/officeart/2005/8/layout/chevron2"/>
    <dgm:cxn modelId="{86B09D23-990D-40CB-A9AC-F7C39A2A85CF}" type="presParOf" srcId="{9E5BC8A6-8F63-44E6-ACAA-215FCD85C2D0}" destId="{876A1CB9-1F2F-4CA9-97E3-1B9C15C04911}" srcOrd="4" destOrd="0" presId="urn:microsoft.com/office/officeart/2005/8/layout/chevron2"/>
    <dgm:cxn modelId="{94196D76-CA49-48CA-8C09-CA259E8B9A25}" type="presParOf" srcId="{876A1CB9-1F2F-4CA9-97E3-1B9C15C04911}" destId="{2F5E6E1B-5FCD-40E7-AB95-441B6C48957B}" srcOrd="0" destOrd="0" presId="urn:microsoft.com/office/officeart/2005/8/layout/chevron2"/>
    <dgm:cxn modelId="{1977D2D9-6938-437B-ACE8-A28B1D5158C0}" type="presParOf" srcId="{876A1CB9-1F2F-4CA9-97E3-1B9C15C04911}" destId="{E3897DE6-6539-467A-8F5F-F88F8D7F6041}" srcOrd="1" destOrd="0" presId="urn:microsoft.com/office/officeart/2005/8/layout/chevron2"/>
    <dgm:cxn modelId="{CC459383-68D3-42DC-B9D0-BA0F66D66649}" type="presParOf" srcId="{9E5BC8A6-8F63-44E6-ACAA-215FCD85C2D0}" destId="{B2C9281C-DD19-45BB-A851-5A3FAFFD0616}" srcOrd="5" destOrd="0" presId="urn:microsoft.com/office/officeart/2005/8/layout/chevron2"/>
    <dgm:cxn modelId="{56F5A36F-4913-403F-9071-41F2630BE110}" type="presParOf" srcId="{9E5BC8A6-8F63-44E6-ACAA-215FCD85C2D0}" destId="{247E566B-6B01-4A47-967A-B193F3FA738D}" srcOrd="6" destOrd="0" presId="urn:microsoft.com/office/officeart/2005/8/layout/chevron2"/>
    <dgm:cxn modelId="{EC376ADA-6E50-4C37-BC4E-45147EE031D3}" type="presParOf" srcId="{247E566B-6B01-4A47-967A-B193F3FA738D}" destId="{A83204B4-A628-4617-833F-05D3752DC0FE}" srcOrd="0" destOrd="0" presId="urn:microsoft.com/office/officeart/2005/8/layout/chevron2"/>
    <dgm:cxn modelId="{A196A9CF-825E-4E92-B53A-BBF66FE282B3}" type="presParOf" srcId="{247E566B-6B01-4A47-967A-B193F3FA738D}" destId="{84A9BE72-406E-4D73-9BE0-890733F146EC}" srcOrd="1" destOrd="0" presId="urn:microsoft.com/office/officeart/2005/8/layout/chevron2"/>
    <dgm:cxn modelId="{AC615F58-E8A8-4094-9115-AAA25FA073D0}" type="presParOf" srcId="{9E5BC8A6-8F63-44E6-ACAA-215FCD85C2D0}" destId="{B2B74226-02A9-4883-8609-63D646A302BF}" srcOrd="7" destOrd="0" presId="urn:microsoft.com/office/officeart/2005/8/layout/chevron2"/>
    <dgm:cxn modelId="{92E9BAAD-5B55-48B7-8469-040F9AC19692}" type="presParOf" srcId="{9E5BC8A6-8F63-44E6-ACAA-215FCD85C2D0}" destId="{BA96EEF8-6728-4D7D-9455-89E20372E673}" srcOrd="8" destOrd="0" presId="urn:microsoft.com/office/officeart/2005/8/layout/chevron2"/>
    <dgm:cxn modelId="{1B16D439-6DB9-4E2F-B4E1-E7A7C9C62F70}" type="presParOf" srcId="{BA96EEF8-6728-4D7D-9455-89E20372E673}" destId="{0C0440BA-D89E-4329-9552-889696AECF57}" srcOrd="0" destOrd="0" presId="urn:microsoft.com/office/officeart/2005/8/layout/chevron2"/>
    <dgm:cxn modelId="{24FACCBD-C7BE-4D4A-A84C-F41FD67CECB8}" type="presParOf" srcId="{BA96EEF8-6728-4D7D-9455-89E20372E673}" destId="{2BD31EAA-8D34-4C2D-8CBE-0A434F6CF4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7B564-D9E3-41BF-A6D4-EE20776648B9}">
      <dsp:nvSpPr>
        <dsp:cNvPr id="0" name=""/>
        <dsp:cNvSpPr/>
      </dsp:nvSpPr>
      <dsp:spPr>
        <a:xfrm rot="5400000">
          <a:off x="-165208" y="166107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1</a:t>
          </a:r>
        </a:p>
      </dsp:txBody>
      <dsp:txXfrm rot="-5400000">
        <a:off x="1" y="386385"/>
        <a:ext cx="770974" cy="330417"/>
      </dsp:txXfrm>
    </dsp:sp>
    <dsp:sp modelId="{FBF9AB6D-C21C-4614-B215-E1A9791653F6}">
      <dsp:nvSpPr>
        <dsp:cNvPr id="0" name=""/>
        <dsp:cNvSpPr/>
      </dsp:nvSpPr>
      <dsp:spPr>
        <a:xfrm rot="5400000">
          <a:off x="3599707" y="-2827834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Más del 40% de los datos semanales están en 0.</a:t>
          </a:r>
        </a:p>
      </dsp:txBody>
      <dsp:txXfrm rot="-5400000">
        <a:off x="770974" y="35847"/>
        <a:ext cx="6338422" cy="646008"/>
      </dsp:txXfrm>
    </dsp:sp>
    <dsp:sp modelId="{9D1A12F3-1B11-4AE4-8CF3-AFB3F2C99E4F}">
      <dsp:nvSpPr>
        <dsp:cNvPr id="0" name=""/>
        <dsp:cNvSpPr/>
      </dsp:nvSpPr>
      <dsp:spPr>
        <a:xfrm rot="5400000">
          <a:off x="-165208" y="1150450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2</a:t>
          </a:r>
        </a:p>
      </dsp:txBody>
      <dsp:txXfrm rot="-5400000">
        <a:off x="1" y="1370728"/>
        <a:ext cx="770974" cy="330417"/>
      </dsp:txXfrm>
    </dsp:sp>
    <dsp:sp modelId="{65FCDD54-0A6F-4D4C-8E54-2D5DB668C4AB}">
      <dsp:nvSpPr>
        <dsp:cNvPr id="0" name=""/>
        <dsp:cNvSpPr/>
      </dsp:nvSpPr>
      <dsp:spPr>
        <a:xfrm rot="5400000">
          <a:off x="3599707" y="-1843491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Existe tendencia en la serie 2009-2019</a:t>
          </a:r>
        </a:p>
      </dsp:txBody>
      <dsp:txXfrm rot="-5400000">
        <a:off x="770974" y="1020190"/>
        <a:ext cx="6338422" cy="646008"/>
      </dsp:txXfrm>
    </dsp:sp>
    <dsp:sp modelId="{2F5E6E1B-5FCD-40E7-AB95-441B6C48957B}">
      <dsp:nvSpPr>
        <dsp:cNvPr id="0" name=""/>
        <dsp:cNvSpPr/>
      </dsp:nvSpPr>
      <dsp:spPr>
        <a:xfrm rot="5400000">
          <a:off x="-165208" y="2134792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3</a:t>
          </a:r>
        </a:p>
      </dsp:txBody>
      <dsp:txXfrm rot="-5400000">
        <a:off x="1" y="2355070"/>
        <a:ext cx="770974" cy="330417"/>
      </dsp:txXfrm>
    </dsp:sp>
    <dsp:sp modelId="{E3897DE6-6539-467A-8F5F-F88F8D7F6041}">
      <dsp:nvSpPr>
        <dsp:cNvPr id="0" name=""/>
        <dsp:cNvSpPr/>
      </dsp:nvSpPr>
      <dsp:spPr>
        <a:xfrm rot="5400000">
          <a:off x="3599707" y="-859148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Coeficiente de variación alto</a:t>
          </a:r>
        </a:p>
      </dsp:txBody>
      <dsp:txXfrm rot="-5400000">
        <a:off x="770974" y="2004533"/>
        <a:ext cx="6338422" cy="646008"/>
      </dsp:txXfrm>
    </dsp:sp>
    <dsp:sp modelId="{A83204B4-A628-4617-833F-05D3752DC0FE}">
      <dsp:nvSpPr>
        <dsp:cNvPr id="0" name=""/>
        <dsp:cNvSpPr/>
      </dsp:nvSpPr>
      <dsp:spPr>
        <a:xfrm rot="5400000">
          <a:off x="-165208" y="3119135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4</a:t>
          </a:r>
        </a:p>
      </dsp:txBody>
      <dsp:txXfrm rot="-5400000">
        <a:off x="1" y="3339413"/>
        <a:ext cx="770974" cy="330417"/>
      </dsp:txXfrm>
    </dsp:sp>
    <dsp:sp modelId="{84A9BE72-406E-4D73-9BE0-890733F146EC}">
      <dsp:nvSpPr>
        <dsp:cNvPr id="0" name=""/>
        <dsp:cNvSpPr/>
      </dsp:nvSpPr>
      <dsp:spPr>
        <a:xfrm rot="5400000">
          <a:off x="3599707" y="125193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Coeficiente de variación medio</a:t>
          </a:r>
        </a:p>
      </dsp:txBody>
      <dsp:txXfrm rot="-5400000">
        <a:off x="770974" y="2988874"/>
        <a:ext cx="6338422" cy="646008"/>
      </dsp:txXfrm>
    </dsp:sp>
    <dsp:sp modelId="{0C0440BA-D89E-4329-9552-889696AECF57}">
      <dsp:nvSpPr>
        <dsp:cNvPr id="0" name=""/>
        <dsp:cNvSpPr/>
      </dsp:nvSpPr>
      <dsp:spPr>
        <a:xfrm rot="5400000">
          <a:off x="-165208" y="4103478"/>
          <a:ext cx="1101391" cy="7709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5</a:t>
          </a:r>
        </a:p>
      </dsp:txBody>
      <dsp:txXfrm rot="-5400000">
        <a:off x="1" y="4323756"/>
        <a:ext cx="770974" cy="330417"/>
      </dsp:txXfrm>
    </dsp:sp>
    <dsp:sp modelId="{2BD31EAA-8D34-4C2D-8CBE-0A434F6CF4DF}">
      <dsp:nvSpPr>
        <dsp:cNvPr id="0" name=""/>
        <dsp:cNvSpPr/>
      </dsp:nvSpPr>
      <dsp:spPr>
        <a:xfrm rot="5400000">
          <a:off x="3599707" y="1109536"/>
          <a:ext cx="715904" cy="6373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noProof="0" dirty="0"/>
            <a:t>Coeficiente de variación bajo</a:t>
          </a:r>
        </a:p>
      </dsp:txBody>
      <dsp:txXfrm rot="-5400000">
        <a:off x="770974" y="3973217"/>
        <a:ext cx="6338422" cy="64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1FDC0D-7EAE-48F7-B9A4-F8DFC994A589}" type="datetimeFigureOut">
              <a:rPr lang="es-CO" smtClean="0"/>
              <a:t>28/07/2020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E34720-7E63-4035-8BC9-7A628E7B66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49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5AFEE3-9175-4AA7-B99A-D3BEC9BBFBA9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F4490F-A633-4763-BB8E-DDF36523F250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940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4128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515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585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75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919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116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242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8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056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9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9051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008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4490F-A633-4763-BB8E-DDF36523F250}" type="slidenum">
              <a:rPr lang="es-CO" smtClean="0"/>
              <a:pPr/>
              <a:t>11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547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8A18-3482-410E-8157-2B9E57887B57}" type="datetimeFigureOut">
              <a:rPr lang="es-CO" smtClean="0"/>
              <a:pPr/>
              <a:t>28/07/2020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896-1CA7-4525-A569-5D7DD9169182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Avance INS - Observatorio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975648" y="259639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28-07-2020</a:t>
            </a:r>
          </a:p>
        </p:txBody>
      </p:sp>
    </p:spTree>
    <p:extLst>
      <p:ext uri="{BB962C8B-B14F-4D97-AF65-F5344CB8AC3E}">
        <p14:creationId xmlns:p14="http://schemas.microsoft.com/office/powerpoint/2010/main" val="67432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792500"/>
              </p:ext>
            </p:extLst>
          </p:nvPr>
        </p:nvGraphicFramePr>
        <p:xfrm>
          <a:off x="251520" y="1268760"/>
          <a:ext cx="864096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DEPARTAMENTO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10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10</a:t>
            </a:fld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95936" y="2022695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72400" y="2003588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32240" y="2122983"/>
            <a:ext cx="144016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95935" y="2131193"/>
            <a:ext cx="1152130" cy="7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196909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13%</a:t>
            </a:r>
          </a:p>
        </p:txBody>
      </p:sp>
    </p:spTree>
    <p:extLst>
      <p:ext uri="{BB962C8B-B14F-4D97-AF65-F5344CB8AC3E}">
        <p14:creationId xmlns:p14="http://schemas.microsoft.com/office/powerpoint/2010/main" val="237175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DEPARTAMENTO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11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11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473109"/>
              </p:ext>
            </p:extLst>
          </p:nvPr>
        </p:nvGraphicFramePr>
        <p:xfrm>
          <a:off x="251521" y="861355"/>
          <a:ext cx="4032448" cy="5760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367619"/>
              </p:ext>
            </p:extLst>
          </p:nvPr>
        </p:nvGraphicFramePr>
        <p:xfrm>
          <a:off x="4176464" y="861355"/>
          <a:ext cx="4572000" cy="5760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96436" y="363395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395%</a:t>
            </a:r>
          </a:p>
        </p:txBody>
      </p:sp>
      <p:sp>
        <p:nvSpPr>
          <p:cNvPr id="13" name="TextBox 2"/>
          <p:cNvSpPr txBox="1"/>
          <p:nvPr/>
        </p:nvSpPr>
        <p:spPr>
          <a:xfrm>
            <a:off x="8501546" y="407707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/>
              <a:t>241%</a:t>
            </a:r>
          </a:p>
        </p:txBody>
      </p:sp>
    </p:spTree>
    <p:extLst>
      <p:ext uri="{BB962C8B-B14F-4D97-AF65-F5344CB8AC3E}">
        <p14:creationId xmlns:p14="http://schemas.microsoft.com/office/powerpoint/2010/main" val="115494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DEPARTAMENTO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12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12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69082"/>
              </p:ext>
            </p:extLst>
          </p:nvPr>
        </p:nvGraphicFramePr>
        <p:xfrm>
          <a:off x="251520" y="1265174"/>
          <a:ext cx="3600400" cy="432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00890442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46471942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75164632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973798596"/>
                    </a:ext>
                  </a:extLst>
                </a:gridCol>
              </a:tblGrid>
              <a:tr h="33262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500" u="none" strike="noStrike">
                          <a:effectLst/>
                        </a:rPr>
                        <a:t>Año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500" u="none" strike="noStrike">
                          <a:effectLst/>
                        </a:rPr>
                        <a:t>Periodo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500" u="none" strike="noStrike">
                          <a:effectLst/>
                        </a:rPr>
                        <a:t>Conteo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500" u="none" strike="noStrike">
                          <a:effectLst/>
                        </a:rPr>
                        <a:t>Tasa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71332637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2018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0.02466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762280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2018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7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0.01726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908572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2018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0.02219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967865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2018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0.00986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4382811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2019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0.02196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2346554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2019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0.02196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1562139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2019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0.01952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597296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2019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5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0.01220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097373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2020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0.02416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91064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2020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0.07006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299114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2020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0.06281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249902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2020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31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0.07489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02745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31840" y="59492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Chocó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59971"/>
              </p:ext>
            </p:extLst>
          </p:nvPr>
        </p:nvGraphicFramePr>
        <p:xfrm>
          <a:off x="5292080" y="1988835"/>
          <a:ext cx="3600400" cy="435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318082191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31792374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32384148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528686944"/>
                    </a:ext>
                  </a:extLst>
                </a:gridCol>
              </a:tblGrid>
              <a:tr h="334932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u="none" strike="noStrike" noProof="0" dirty="0">
                          <a:effectLst/>
                        </a:rPr>
                        <a:t>Año</a:t>
                      </a:r>
                      <a:endParaRPr lang="es-CO" sz="15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u="none" strike="noStrike" noProof="0" dirty="0">
                          <a:effectLst/>
                        </a:rPr>
                        <a:t>Periodo</a:t>
                      </a:r>
                      <a:endParaRPr lang="es-CO" sz="15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u="none" strike="noStrike" noProof="0" dirty="0">
                          <a:effectLst/>
                        </a:rPr>
                        <a:t>Conteo</a:t>
                      </a:r>
                      <a:endParaRPr lang="es-CO" sz="15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u="none" strike="noStrike" noProof="0" dirty="0">
                          <a:effectLst/>
                        </a:rPr>
                        <a:t>Tasa</a:t>
                      </a:r>
                      <a:endParaRPr lang="es-CO" sz="15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06331561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2018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1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1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0.06024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450260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2018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1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0.06024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67947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2018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3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0.00000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31525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2018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4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1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0.06024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8351182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2019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1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1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0.05952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912098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2019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0.11905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2173348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2019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3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0.00000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9009850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2019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4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0.00000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83107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2020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1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7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0.41291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4793394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2020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6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0.35392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84797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2020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3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4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0.23595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941921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2020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4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4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500" u="none" strike="noStrike" noProof="0" dirty="0">
                          <a:effectLst/>
                        </a:rPr>
                        <a:t>0.23595</a:t>
                      </a:r>
                      <a:endParaRPr lang="es-CO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25872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269264" y="15951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Guainía</a:t>
            </a:r>
          </a:p>
        </p:txBody>
      </p:sp>
    </p:spTree>
    <p:extLst>
      <p:ext uri="{BB962C8B-B14F-4D97-AF65-F5344CB8AC3E}">
        <p14:creationId xmlns:p14="http://schemas.microsoft.com/office/powerpoint/2010/main" val="361126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CAPITAL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13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13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843561"/>
              </p:ext>
            </p:extLst>
          </p:nvPr>
        </p:nvGraphicFramePr>
        <p:xfrm>
          <a:off x="288032" y="908721"/>
          <a:ext cx="4067944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384872"/>
              </p:ext>
            </p:extLst>
          </p:nvPr>
        </p:nvGraphicFramePr>
        <p:xfrm>
          <a:off x="4602394" y="908722"/>
          <a:ext cx="4002054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3039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Entrevista con usuarios primarios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9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Análisis Descriptivo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975648" y="259639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Mortalidad Infantil 2009-2020</a:t>
            </a:r>
          </a:p>
        </p:txBody>
      </p:sp>
    </p:spTree>
    <p:extLst>
      <p:ext uri="{BB962C8B-B14F-4D97-AF65-F5344CB8AC3E}">
        <p14:creationId xmlns:p14="http://schemas.microsoft.com/office/powerpoint/2010/main" val="21919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anterior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Eventos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endParaRPr lang="en-US" dirty="0"/>
          </a:p>
          <a:p>
            <a:pPr lvl="1"/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: Tuberculosis, </a:t>
            </a:r>
            <a:r>
              <a:rPr lang="en-US" dirty="0" err="1"/>
              <a:t>mortalidad</a:t>
            </a:r>
            <a:r>
              <a:rPr lang="en-US" dirty="0"/>
              <a:t> </a:t>
            </a:r>
            <a:r>
              <a:rPr lang="en-US" dirty="0" err="1"/>
              <a:t>materna</a:t>
            </a:r>
            <a:r>
              <a:rPr lang="en-US" dirty="0"/>
              <a:t>, </a:t>
            </a:r>
            <a:r>
              <a:rPr lang="en-US" dirty="0" err="1"/>
              <a:t>intento</a:t>
            </a:r>
            <a:r>
              <a:rPr lang="en-US" dirty="0"/>
              <a:t> de </a:t>
            </a:r>
            <a:r>
              <a:rPr lang="en-US" dirty="0" err="1"/>
              <a:t>suicidio</a:t>
            </a:r>
            <a:r>
              <a:rPr lang="en-US" dirty="0"/>
              <a:t>, </a:t>
            </a:r>
            <a:r>
              <a:rPr lang="en-US" dirty="0" err="1"/>
              <a:t>violencia</a:t>
            </a:r>
            <a:r>
              <a:rPr lang="en-US" dirty="0"/>
              <a:t> </a:t>
            </a:r>
            <a:r>
              <a:rPr lang="en-US" dirty="0" err="1"/>
              <a:t>intrafamiliar</a:t>
            </a:r>
            <a:r>
              <a:rPr lang="en-US" dirty="0"/>
              <a:t>, diabetes </a:t>
            </a:r>
            <a:r>
              <a:rPr lang="es-ES_tradnl" dirty="0"/>
              <a:t>(SISPRO)</a:t>
            </a:r>
            <a:endParaRPr lang="en-US" dirty="0"/>
          </a:p>
          <a:p>
            <a:pPr lvl="1"/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: </a:t>
            </a:r>
            <a:r>
              <a:rPr lang="en-US" dirty="0" err="1"/>
              <a:t>mortalidad</a:t>
            </a:r>
            <a:r>
              <a:rPr lang="en-US" dirty="0"/>
              <a:t> </a:t>
            </a:r>
            <a:r>
              <a:rPr lang="en-US" dirty="0" err="1"/>
              <a:t>infantil</a:t>
            </a:r>
            <a:r>
              <a:rPr lang="en-US" dirty="0"/>
              <a:t>, </a:t>
            </a:r>
            <a:r>
              <a:rPr lang="es-ES_tradnl" dirty="0"/>
              <a:t>Hipertensión arterial (SISPRO), IRA, EDA, VIH/SIDA, y Causas externas de morbilidad y mortalidad (SISPRO)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</a:t>
            </a:r>
          </a:p>
          <a:p>
            <a:pPr lvl="1"/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pronóstico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y con </a:t>
            </a:r>
            <a:r>
              <a:rPr lang="en-US" dirty="0" err="1"/>
              <a:t>periodo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mensual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728" y="-19356"/>
            <a:ext cx="32758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2267744" y="1268760"/>
            <a:ext cx="2232248" cy="21602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03848" y="1932316"/>
            <a:ext cx="536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000" dirty="0"/>
              <a:t>Decisiones de asignación de recursos </a:t>
            </a:r>
            <a:r>
              <a:rPr lang="es-ES" sz="3000" dirty="0" err="1"/>
              <a:t>enel</a:t>
            </a:r>
            <a:r>
              <a:rPr lang="es-ES" sz="3000" dirty="0"/>
              <a:t> programa de gestión de riesgo en Bogotá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19872" y="1316385"/>
            <a:ext cx="54726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dirty="0">
                <a:solidFill>
                  <a:schemeClr val="tx1"/>
                </a:solidFill>
              </a:rPr>
              <a:t>Análisis Descriptivo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27784" y="1769716"/>
            <a:ext cx="1322784" cy="12272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935518" y="2596392"/>
            <a:ext cx="40141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2400" dirty="0"/>
              <a:t>Mortalidad Infantil Evento 591 2009-2020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815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CLASIFICACIÓN DE LOS MUNICIPIOS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4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4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47612984"/>
              </p:ext>
            </p:extLst>
          </p:nvPr>
        </p:nvGraphicFramePr>
        <p:xfrm>
          <a:off x="252869" y="1268760"/>
          <a:ext cx="7144345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668344" y="1268760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97.9%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68344" y="2248591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1.0%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68344" y="3228422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0.3%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68344" y="4208253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0.7%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68344" y="5188084"/>
            <a:ext cx="1224136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0.1%</a:t>
            </a:r>
          </a:p>
        </p:txBody>
      </p:sp>
    </p:spTree>
    <p:extLst>
      <p:ext uri="{BB962C8B-B14F-4D97-AF65-F5344CB8AC3E}">
        <p14:creationId xmlns:p14="http://schemas.microsoft.com/office/powerpoint/2010/main" val="35196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960809"/>
              </p:ext>
            </p:extLst>
          </p:nvPr>
        </p:nvGraphicFramePr>
        <p:xfrm>
          <a:off x="288032" y="1268760"/>
          <a:ext cx="8604448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MUNICIPIO - SEMANA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5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5</a:t>
            </a:fld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39952" y="2022695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72400" y="2003588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32240" y="2122983"/>
            <a:ext cx="144016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39951" y="2122984"/>
            <a:ext cx="1152130" cy="7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196909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98%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31641" y="4212226"/>
            <a:ext cx="0" cy="2160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60481" y="4204502"/>
            <a:ext cx="0" cy="2160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1840" y="4320237"/>
            <a:ext cx="737830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331640" y="4320237"/>
            <a:ext cx="48548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6314" y="4158625"/>
            <a:ext cx="1539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 </a:t>
            </a:r>
            <a:r>
              <a:rPr lang="en-GB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Municipios</a:t>
            </a:r>
            <a:endParaRPr lang="en-GB" sz="1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94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MUNICIPIO - SEMANA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6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6</a:t>
            </a:fld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75061"/>
              </p:ext>
            </p:extLst>
          </p:nvPr>
        </p:nvGraphicFramePr>
        <p:xfrm>
          <a:off x="260190" y="1268760"/>
          <a:ext cx="2223578" cy="504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578">
                  <a:extLst>
                    <a:ext uri="{9D8B030D-6E8A-4147-A177-3AD203B41FA5}">
                      <a16:colId xmlns:a16="http://schemas.microsoft.com/office/drawing/2014/main" val="472579213"/>
                    </a:ext>
                  </a:extLst>
                </a:gridCol>
              </a:tblGrid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Municipio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422345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Medellín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58950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Barranquilla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651285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Soledad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70869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Bogotá, D.C.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261865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Cartagena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650556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Valledupar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931420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Montería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0553841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Soacha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053473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Quibdó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280013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Neiva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9052308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Riohacha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6397403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Santa Marta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5673476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Villavicencio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981951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Pasto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608804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San Andres de </a:t>
                      </a:r>
                      <a:r>
                        <a:rPr lang="en-GB" sz="1400" u="none" strike="noStrike" dirty="0" err="1">
                          <a:effectLst/>
                        </a:rPr>
                        <a:t>Tumaco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743291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Cúcuta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436021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Bucaramanga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571961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Sincelejo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266054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Ibagué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870842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Cali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87589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Buenaventura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4162406"/>
                  </a:ext>
                </a:extLst>
              </a:tr>
            </a:tbl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288140"/>
              </p:ext>
            </p:extLst>
          </p:nvPr>
        </p:nvGraphicFramePr>
        <p:xfrm>
          <a:off x="3131840" y="1293454"/>
          <a:ext cx="5760640" cy="501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599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208541"/>
              </p:ext>
            </p:extLst>
          </p:nvPr>
        </p:nvGraphicFramePr>
        <p:xfrm>
          <a:off x="251520" y="1268760"/>
          <a:ext cx="864096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MUNICIPIO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7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7</a:t>
            </a:fld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347864" y="2014971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72400" y="2003588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32240" y="2122983"/>
            <a:ext cx="144016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347863" y="2111600"/>
            <a:ext cx="1152130" cy="7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2100" y="196603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93%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31641" y="4212226"/>
            <a:ext cx="0" cy="2160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31840" y="4212226"/>
            <a:ext cx="0" cy="2160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32817" y="4320237"/>
            <a:ext cx="39902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31640" y="4320237"/>
            <a:ext cx="20371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35351" y="416945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</a:t>
            </a:r>
            <a:r>
              <a:rPr lang="en-GB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Municipios</a:t>
            </a:r>
            <a:endParaRPr lang="en-GB" sz="1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55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MUNICIPIO - PERIODO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8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8</a:t>
            </a:fld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2776"/>
            <a:ext cx="85621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887044"/>
              </p:ext>
            </p:extLst>
          </p:nvPr>
        </p:nvGraphicFramePr>
        <p:xfrm>
          <a:off x="251520" y="1268760"/>
          <a:ext cx="864096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64896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ANÁLISIS DEPARTAMENTO - SEMANA</a:t>
            </a:r>
            <a:endParaRPr lang="es-CO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04448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5FD68B-5688-430B-8D25-BD351B4CEE20}" type="slidenum">
              <a:rPr lang="es-CO" b="1" smtClean="0"/>
              <a:pPr algn="ctr"/>
              <a:t>9</a:t>
            </a:fld>
            <a:endParaRPr lang="es-CO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16632"/>
            <a:ext cx="28803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8604448" y="116632"/>
            <a:ext cx="432048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72C049-C79B-4016-BC53-79C03408B2F0}" type="slidenum">
              <a:rPr lang="es-CO" b="1" smtClean="0">
                <a:solidFill>
                  <a:srgbClr val="0070C0"/>
                </a:solidFill>
              </a:rPr>
              <a:pPr algn="ctr"/>
              <a:t>9</a:t>
            </a:fld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95936" y="2022695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72400" y="2003588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32240" y="2122983"/>
            <a:ext cx="144016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95935" y="2131193"/>
            <a:ext cx="1152130" cy="7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196909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979933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AB2C83709FA042BF5A40A234C108F4" ma:contentTypeVersion="8" ma:contentTypeDescription="Crear nuevo documento." ma:contentTypeScope="" ma:versionID="8c4dac3e5a447f6b785344ae4533924e">
  <xsd:schema xmlns:xsd="http://www.w3.org/2001/XMLSchema" xmlns:xs="http://www.w3.org/2001/XMLSchema" xmlns:p="http://schemas.microsoft.com/office/2006/metadata/properties" xmlns:ns2="e783d13b-4ab3-4364-bc33-68926650c226" xmlns:ns3="48375d7d-805f-42f9-83e8-a50871a521ad" targetNamespace="http://schemas.microsoft.com/office/2006/metadata/properties" ma:root="true" ma:fieldsID="b67286920ef4b55a6d2e97728248cfaa" ns2:_="" ns3:_="">
    <xsd:import namespace="e783d13b-4ab3-4364-bc33-68926650c226"/>
    <xsd:import namespace="48375d7d-805f-42f9-83e8-a50871a52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3d13b-4ab3-4364-bc33-68926650c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75d7d-805f-42f9-83e8-a50871a52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D87172-6502-4B16-AD59-D9BDAB42AF2A}">
  <ds:schemaRefs>
    <ds:schemaRef ds:uri="http://schemas.microsoft.com/office/2006/documentManagement/types"/>
    <ds:schemaRef ds:uri="cdbcb65c-ec5e-4c11-bd56-2fc7df4b902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d29c219-c606-41d4-a89e-acb0179e23c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2B36B5-0BDA-4893-B3B4-704E16FE2D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A139C-212B-40E8-96E3-D108316F4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83d13b-4ab3-4364-bc33-68926650c226"/>
    <ds:schemaRef ds:uri="48375d7d-805f-42f9-83e8-a50871a521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12972</TotalTime>
  <Words>490</Words>
  <Application>Microsoft Office PowerPoint</Application>
  <PresentationFormat>Presentación en pantalla (4:3)</PresentationFormat>
  <Paragraphs>235</Paragraphs>
  <Slides>15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Resumen sesión anterior</vt:lpstr>
      <vt:lpstr>Presentación de PowerPoint</vt:lpstr>
      <vt:lpstr>CLASIFICACIÓN DE LOS MUNICIPIOS</vt:lpstr>
      <vt:lpstr>ANÁLISIS MUNICIPIO - SEMANA</vt:lpstr>
      <vt:lpstr>ANÁLISIS MUNICIPIO - SEMANA</vt:lpstr>
      <vt:lpstr>ANÁLISIS MUNICIPIO - PERIODO</vt:lpstr>
      <vt:lpstr>ANÁLISIS MUNICIPIO - PERIODO</vt:lpstr>
      <vt:lpstr>ANÁLISIS DEPARTAMENTO - SEMANA</vt:lpstr>
      <vt:lpstr>ANÁLISIS DEPARTAMENTO - PERIODO</vt:lpstr>
      <vt:lpstr>ANÁLISIS DEPARTAMENTO - PERIODO</vt:lpstr>
      <vt:lpstr>ANÁLISIS DEPARTAMENTO - PERIODO</vt:lpstr>
      <vt:lpstr>ANÁLISIS CAPITAL - PERIODO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Maria Villamil</cp:lastModifiedBy>
  <cp:revision>676</cp:revision>
  <cp:lastPrinted>2016-11-09T11:49:57Z</cp:lastPrinted>
  <dcterms:created xsi:type="dcterms:W3CDTF">2013-08-24T14:57:09Z</dcterms:created>
  <dcterms:modified xsi:type="dcterms:W3CDTF">2020-07-29T05:04:54Z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0x0101002EAB2C83709FA042BF5A40A234C108F4</vt:lpwstr>
  </property>
</Properties>
</file>