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4"/>
  </p:sldMasterIdLst>
  <p:notesMasterIdLst>
    <p:notesMasterId r:id="rId16"/>
  </p:notesMasterIdLst>
  <p:sldIdLst>
    <p:sldId id="256" r:id="rId5"/>
    <p:sldId id="257" r:id="rId6"/>
    <p:sldId id="258" r:id="rId7"/>
    <p:sldId id="260" r:id="rId8"/>
    <p:sldId id="261" r:id="rId9"/>
    <p:sldId id="259" r:id="rId10"/>
    <p:sldId id="262" r:id="rId11"/>
    <p:sldId id="263" r:id="rId12"/>
    <p:sldId id="264" r:id="rId13"/>
    <p:sldId id="265" r:id="rId14"/>
    <p:sldId id="266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Quattrocento Sans" panose="020B0604020202020204" charset="0"/>
      <p:regular r:id="rId25"/>
      <p:bold r:id="rId26"/>
      <p:italic r:id="rId27"/>
      <p:boldItalic r:id="rId28"/>
    </p:embeddedFont>
    <p:embeddedFont>
      <p:font typeface="Roboto" panose="020B0604020202020204" charset="0"/>
      <p:regular r:id="rId29"/>
      <p:bold r:id="rId30"/>
      <p:italic r:id="rId31"/>
      <p:boldItalic r:id="rId32"/>
    </p:embeddedFont>
    <p:embeddedFont>
      <p:font typeface="Roboto Medium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477C80-34B4-4554-892D-F079EA00EA1B}" v="19" dt="2020-07-23T19:59:34.458"/>
    <p1510:client id="{A18903BA-1AA9-4D0E-88E0-150C1FED4DEB}" v="33" dt="2020-08-12T01:26:32.449"/>
  </p1510:revLst>
</p1510:revInfo>
</file>

<file path=ppt/tableStyles.xml><?xml version="1.0" encoding="utf-8"?>
<a:tblStyleLst xmlns:a="http://schemas.openxmlformats.org/drawingml/2006/main" def="{EE4A33C1-02FC-456C-B62C-5FBA5C3BAF7E}">
  <a:tblStyle styleId="{EE4A33C1-02FC-456C-B62C-5FBA5C3BAF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heme" Target="theme/theme1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Del Pilar Villamil Giraldo" userId="S::mavillam@uniandes.edu.co::47e412ee-5319-4fcd-b4a2-a5ffd3e4af2d" providerId="AD" clId="Web-{0F477C80-34B4-4554-892D-F079EA00EA1B}"/>
    <pc:docChg chg="modSld sldOrd">
      <pc:chgData name="Maria Del Pilar Villamil Giraldo" userId="S::mavillam@uniandes.edu.co::47e412ee-5319-4fcd-b4a2-a5ffd3e4af2d" providerId="AD" clId="Web-{0F477C80-34B4-4554-892D-F079EA00EA1B}" dt="2020-07-23T19:59:34.458" v="18"/>
      <pc:docMkLst>
        <pc:docMk/>
      </pc:docMkLst>
      <pc:sldChg chg="modSp">
        <pc:chgData name="Maria Del Pilar Villamil Giraldo" userId="S::mavillam@uniandes.edu.co::47e412ee-5319-4fcd-b4a2-a5ffd3e4af2d" providerId="AD" clId="Web-{0F477C80-34B4-4554-892D-F079EA00EA1B}" dt="2020-07-23T19:58:25.531" v="14" actId="20577"/>
        <pc:sldMkLst>
          <pc:docMk/>
          <pc:sldMk cId="0" sldId="259"/>
        </pc:sldMkLst>
        <pc:spChg chg="mod">
          <ac:chgData name="Maria Del Pilar Villamil Giraldo" userId="S::mavillam@uniandes.edu.co::47e412ee-5319-4fcd-b4a2-a5ffd3e4af2d" providerId="AD" clId="Web-{0F477C80-34B4-4554-892D-F079EA00EA1B}" dt="2020-07-23T19:57:50.435" v="9" actId="20577"/>
          <ac:spMkLst>
            <pc:docMk/>
            <pc:sldMk cId="0" sldId="259"/>
            <ac:spMk id="250" creationId="{00000000-0000-0000-0000-000000000000}"/>
          </ac:spMkLst>
        </pc:spChg>
        <pc:spChg chg="mod">
          <ac:chgData name="Maria Del Pilar Villamil Giraldo" userId="S::mavillam@uniandes.edu.co::47e412ee-5319-4fcd-b4a2-a5ffd3e4af2d" providerId="AD" clId="Web-{0F477C80-34B4-4554-892D-F079EA00EA1B}" dt="2020-07-23T19:58:25.531" v="14" actId="20577"/>
          <ac:spMkLst>
            <pc:docMk/>
            <pc:sldMk cId="0" sldId="259"/>
            <ac:spMk id="251" creationId="{00000000-0000-0000-0000-000000000000}"/>
          </ac:spMkLst>
        </pc:spChg>
      </pc:sldChg>
      <pc:sldChg chg="modSp ord">
        <pc:chgData name="Maria Del Pilar Villamil Giraldo" userId="S::mavillam@uniandes.edu.co::47e412ee-5319-4fcd-b4a2-a5ffd3e4af2d" providerId="AD" clId="Web-{0F477C80-34B4-4554-892D-F079EA00EA1B}" dt="2020-07-23T19:59:13.800" v="17"/>
        <pc:sldMkLst>
          <pc:docMk/>
          <pc:sldMk cId="0" sldId="260"/>
        </pc:sldMkLst>
        <pc:spChg chg="mod">
          <ac:chgData name="Maria Del Pilar Villamil Giraldo" userId="S::mavillam@uniandes.edu.co::47e412ee-5319-4fcd-b4a2-a5ffd3e4af2d" providerId="AD" clId="Web-{0F477C80-34B4-4554-892D-F079EA00EA1B}" dt="2020-07-23T19:59:13.800" v="17"/>
          <ac:spMkLst>
            <pc:docMk/>
            <pc:sldMk cId="0" sldId="260"/>
            <ac:spMk id="268" creationId="{00000000-0000-0000-0000-000000000000}"/>
          </ac:spMkLst>
        </pc:spChg>
      </pc:sldChg>
      <pc:sldChg chg="ord">
        <pc:chgData name="Maria Del Pilar Villamil Giraldo" userId="S::mavillam@uniandes.edu.co::47e412ee-5319-4fcd-b4a2-a5ffd3e4af2d" providerId="AD" clId="Web-{0F477C80-34B4-4554-892D-F079EA00EA1B}" dt="2020-07-23T19:59:34.458" v="18"/>
        <pc:sldMkLst>
          <pc:docMk/>
          <pc:sldMk cId="0" sldId="261"/>
        </pc:sldMkLst>
      </pc:sldChg>
    </pc:docChg>
  </pc:docChgLst>
  <pc:docChgLst>
    <pc:chgData name="Maria Del Pilar Villamil Giraldo" userId="S::mavillam@uniandes.edu.co::47e412ee-5319-4fcd-b4a2-a5ffd3e4af2d" providerId="AD" clId="Web-{A18903BA-1AA9-4D0E-88E0-150C1FED4DEB}"/>
    <pc:docChg chg="modSld">
      <pc:chgData name="Maria Del Pilar Villamil Giraldo" userId="S::mavillam@uniandes.edu.co::47e412ee-5319-4fcd-b4a2-a5ffd3e4af2d" providerId="AD" clId="Web-{A18903BA-1AA9-4D0E-88E0-150C1FED4DEB}" dt="2020-08-12T01:26:32.449" v="27" actId="20577"/>
      <pc:docMkLst>
        <pc:docMk/>
      </pc:docMkLst>
      <pc:sldChg chg="modSp">
        <pc:chgData name="Maria Del Pilar Villamil Giraldo" userId="S::mavillam@uniandes.edu.co::47e412ee-5319-4fcd-b4a2-a5ffd3e4af2d" providerId="AD" clId="Web-{A18903BA-1AA9-4D0E-88E0-150C1FED4DEB}" dt="2020-08-12T01:25:56.261" v="13" actId="20577"/>
        <pc:sldMkLst>
          <pc:docMk/>
          <pc:sldMk cId="0" sldId="265"/>
        </pc:sldMkLst>
        <pc:spChg chg="mod">
          <ac:chgData name="Maria Del Pilar Villamil Giraldo" userId="S::mavillam@uniandes.edu.co::47e412ee-5319-4fcd-b4a2-a5ffd3e4af2d" providerId="AD" clId="Web-{A18903BA-1AA9-4D0E-88E0-150C1FED4DEB}" dt="2020-08-12T01:25:56.261" v="13" actId="20577"/>
          <ac:spMkLst>
            <pc:docMk/>
            <pc:sldMk cId="0" sldId="265"/>
            <ac:spMk id="347" creationId="{00000000-0000-0000-0000-000000000000}"/>
          </ac:spMkLst>
        </pc:spChg>
      </pc:sldChg>
      <pc:sldChg chg="modSp">
        <pc:chgData name="Maria Del Pilar Villamil Giraldo" userId="S::mavillam@uniandes.edu.co::47e412ee-5319-4fcd-b4a2-a5ffd3e4af2d" providerId="AD" clId="Web-{A18903BA-1AA9-4D0E-88E0-150C1FED4DEB}" dt="2020-08-12T01:26:32.449" v="27" actId="20577"/>
        <pc:sldMkLst>
          <pc:docMk/>
          <pc:sldMk cId="0" sldId="266"/>
        </pc:sldMkLst>
        <pc:spChg chg="mod">
          <ac:chgData name="Maria Del Pilar Villamil Giraldo" userId="S::mavillam@uniandes.edu.co::47e412ee-5319-4fcd-b4a2-a5ffd3e4af2d" providerId="AD" clId="Web-{A18903BA-1AA9-4D0E-88E0-150C1FED4DEB}" dt="2020-08-12T01:26:32.449" v="27" actId="20577"/>
          <ac:spMkLst>
            <pc:docMk/>
            <pc:sldMk cId="0" sldId="266"/>
            <ac:spMk id="35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c9cf3261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c9cf32614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g8c9cf32614_0_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c9cf3261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8c9cf32614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8c9cf32614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a0ff1cc30_0_4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8a0ff1cc30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a0ff1cc30_0_4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g8a0ff1cc30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a0ff1cc3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-Doctor Angel esta asesorando: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	-EAFIT (vacunacion)</a:t>
            </a:r>
            <a:br>
              <a:rPr lang="es-CO"/>
            </a:br>
            <a:r>
              <a:rPr lang="es-CO"/>
              <a:t>	-PUJ-Bogota-Medicina (asesora en Seroprevalencia)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	-PUJ-Bogota-Ingenieria (asesoria aqui)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-Doctor Angel principal responsable en Estudio de costo-efectividad de estrategias de vacunación</a:t>
            </a:r>
            <a:endParaRPr/>
          </a:p>
        </p:txBody>
      </p:sp>
      <p:sp>
        <p:nvSpPr>
          <p:cNvPr id="254" name="Google Shape;254;g8a0ff1cc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c9cf32614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c9cf32614_0_1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8c9cf32614_0_1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a0ff1cc30_0_4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g8a0ff1cc30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a149ef7ff_0_2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8" name="Google Shape;278;g8a149ef7ff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a0ff1cc3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a0ff1cc30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8a0ff1cc30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c9cf326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g8c9cf326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Acciones son lo que dice el SIVIGILA que hace.</a:t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8" name="Google Shape;318;g8c9cf3261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8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CAOBA">
  <p:cSld name="Portada CAOBA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791324" y="484028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17" name="Google Shape;17;p2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111659" y="4000204"/>
            <a:ext cx="2842318" cy="10476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2"/>
          <p:cNvGrpSpPr/>
          <p:nvPr/>
        </p:nvGrpSpPr>
        <p:grpSpPr>
          <a:xfrm rot="10800000">
            <a:off x="3101134" y="4483629"/>
            <a:ext cx="5747603" cy="107978"/>
            <a:chOff x="1329968" y="1554987"/>
            <a:chExt cx="7562636" cy="216000"/>
          </a:xfrm>
        </p:grpSpPr>
        <p:sp>
          <p:nvSpPr>
            <p:cNvPr id="19" name="Google Shape;19;p2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03438" y="1554987"/>
              <a:ext cx="63990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329968" y="1554987"/>
              <a:ext cx="58173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Google Shape;22;p2"/>
          <p:cNvSpPr txBox="1"/>
          <p:nvPr/>
        </p:nvSpPr>
        <p:spPr>
          <a:xfrm>
            <a:off x="6421040" y="4591531"/>
            <a:ext cx="2427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O" sz="1600" b="0" i="1" u="none" strike="noStrike" cap="none">
                <a:solidFill>
                  <a:srgbClr val="B3B2B2"/>
                </a:solidFill>
                <a:latin typeface="Arial"/>
                <a:ea typeface="Arial"/>
                <a:cs typeface="Arial"/>
                <a:sym typeface="Arial"/>
              </a:rPr>
              <a:t>http://www.alianzacaoba.co</a:t>
            </a:r>
            <a:endParaRPr sz="1600" b="0" i="1" u="none" strike="noStrike" cap="none">
              <a:solidFill>
                <a:srgbClr val="B3B2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924775" y="2584194"/>
            <a:ext cx="52944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4B4B4"/>
              </a:buClr>
              <a:buSzPts val="3200"/>
              <a:buNone/>
              <a:defRPr sz="3200">
                <a:solidFill>
                  <a:srgbClr val="B4B4B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1561749" y="1828304"/>
            <a:ext cx="60003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5A8"/>
              </a:buClr>
              <a:buSzPts val="4800"/>
              <a:buFont typeface="Arial"/>
              <a:buNone/>
              <a:defRPr sz="4800" b="1">
                <a:solidFill>
                  <a:srgbClr val="0055A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30" name="Google Shape;130;p11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11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132" name="Google Shape;132;p11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5" name="Google Shape;135;p11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2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42" name="Google Shape;142;p12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" name="Google Shape;143;p12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144" name="Google Shape;144;p12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7" name="Google Shape;147;p12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"/>
          <p:cNvSpPr txBox="1">
            <a:spLocks noGrp="1"/>
          </p:cNvSpPr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54" name="Google Shape;154;p13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13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156" name="Google Shape;156;p13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9" name="Google Shape;159;p13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/>
          <p:nvPr/>
        </p:nvSpPr>
        <p:spPr>
          <a:xfrm>
            <a:off x="1736244" y="3005889"/>
            <a:ext cx="72600" cy="73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4"/>
          <p:cNvSpPr/>
          <p:nvPr/>
        </p:nvSpPr>
        <p:spPr>
          <a:xfrm>
            <a:off x="1826574" y="3030063"/>
            <a:ext cx="53400" cy="48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/>
          <p:nvPr/>
        </p:nvSpPr>
        <p:spPr>
          <a:xfrm>
            <a:off x="1902430" y="3030063"/>
            <a:ext cx="47700" cy="47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/>
          <p:nvPr/>
        </p:nvSpPr>
        <p:spPr>
          <a:xfrm>
            <a:off x="1968904" y="3018176"/>
            <a:ext cx="37200" cy="60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4"/>
          <p:cNvSpPr/>
          <p:nvPr/>
        </p:nvSpPr>
        <p:spPr>
          <a:xfrm>
            <a:off x="2025189" y="3030063"/>
            <a:ext cx="30766" cy="47428"/>
          </a:xfrm>
          <a:custGeom>
            <a:avLst/>
            <a:gdLst/>
            <a:ahLst/>
            <a:cxnLst/>
            <a:rect l="l" t="t" r="r" b="b"/>
            <a:pathLst>
              <a:path w="53975" h="97789" extrusionOk="0">
                <a:moveTo>
                  <a:pt x="14998" y="2425"/>
                </a:moveTo>
                <a:lnTo>
                  <a:pt x="0" y="2425"/>
                </a:lnTo>
                <a:lnTo>
                  <a:pt x="69" y="7264"/>
                </a:lnTo>
                <a:lnTo>
                  <a:pt x="154" y="9207"/>
                </a:lnTo>
                <a:lnTo>
                  <a:pt x="587" y="15354"/>
                </a:lnTo>
                <a:lnTo>
                  <a:pt x="689" y="17043"/>
                </a:lnTo>
                <a:lnTo>
                  <a:pt x="812" y="97358"/>
                </a:lnTo>
                <a:lnTo>
                  <a:pt x="16637" y="97358"/>
                </a:lnTo>
                <a:lnTo>
                  <a:pt x="16637" y="51117"/>
                </a:lnTo>
                <a:lnTo>
                  <a:pt x="17047" y="43337"/>
                </a:lnTo>
                <a:lnTo>
                  <a:pt x="29680" y="18046"/>
                </a:lnTo>
                <a:lnTo>
                  <a:pt x="15405" y="18046"/>
                </a:lnTo>
                <a:lnTo>
                  <a:pt x="15341" y="12712"/>
                </a:lnTo>
                <a:lnTo>
                  <a:pt x="15065" y="7264"/>
                </a:lnTo>
                <a:lnTo>
                  <a:pt x="14998" y="2425"/>
                </a:lnTo>
                <a:close/>
              </a:path>
              <a:path w="53975" h="97789" extrusionOk="0">
                <a:moveTo>
                  <a:pt x="48539" y="0"/>
                </a:moveTo>
                <a:lnTo>
                  <a:pt x="43535" y="0"/>
                </a:lnTo>
                <a:lnTo>
                  <a:pt x="39890" y="507"/>
                </a:lnTo>
                <a:lnTo>
                  <a:pt x="15824" y="18046"/>
                </a:lnTo>
                <a:lnTo>
                  <a:pt x="29680" y="18046"/>
                </a:lnTo>
                <a:lnTo>
                  <a:pt x="34683" y="15824"/>
                </a:lnTo>
                <a:lnTo>
                  <a:pt x="53010" y="15824"/>
                </a:lnTo>
                <a:lnTo>
                  <a:pt x="53949" y="1015"/>
                </a:lnTo>
                <a:lnTo>
                  <a:pt x="52870" y="609"/>
                </a:lnTo>
                <a:lnTo>
                  <a:pt x="51790" y="342"/>
                </a:lnTo>
                <a:lnTo>
                  <a:pt x="49618" y="76"/>
                </a:lnTo>
                <a:lnTo>
                  <a:pt x="48539" y="0"/>
                </a:lnTo>
                <a:close/>
              </a:path>
              <a:path w="53975" h="97789" extrusionOk="0">
                <a:moveTo>
                  <a:pt x="53010" y="15824"/>
                </a:moveTo>
                <a:lnTo>
                  <a:pt x="47383" y="15824"/>
                </a:lnTo>
                <a:lnTo>
                  <a:pt x="50241" y="16230"/>
                </a:lnTo>
                <a:lnTo>
                  <a:pt x="52933" y="17043"/>
                </a:lnTo>
                <a:lnTo>
                  <a:pt x="53010" y="15824"/>
                </a:lnTo>
                <a:close/>
              </a:path>
            </a:pathLst>
          </a:custGeom>
          <a:solidFill>
            <a:srgbClr val="0061A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2070003" y="3030063"/>
            <a:ext cx="57900" cy="48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4"/>
          <p:cNvSpPr/>
          <p:nvPr/>
        </p:nvSpPr>
        <p:spPr>
          <a:xfrm>
            <a:off x="2188592" y="3002942"/>
            <a:ext cx="57300" cy="756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2268154" y="3030063"/>
            <a:ext cx="53400" cy="48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2387084" y="3073493"/>
            <a:ext cx="53568" cy="0"/>
          </a:xfrm>
          <a:custGeom>
            <a:avLst/>
            <a:gdLst/>
            <a:ahLst/>
            <a:cxnLst/>
            <a:rect l="l" t="t" r="r" b="b"/>
            <a:pathLst>
              <a:path w="93979" h="120000" extrusionOk="0">
                <a:moveTo>
                  <a:pt x="0" y="0"/>
                </a:moveTo>
                <a:lnTo>
                  <a:pt x="93916" y="0"/>
                </a:lnTo>
              </a:path>
            </a:pathLst>
          </a:custGeom>
          <a:noFill/>
          <a:ln w="15225" cap="flat" cmpd="sng">
            <a:solidFill>
              <a:srgbClr val="0061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2387085" y="3044577"/>
            <a:ext cx="9773" cy="25254"/>
          </a:xfrm>
          <a:custGeom>
            <a:avLst/>
            <a:gdLst/>
            <a:ahLst/>
            <a:cxnLst/>
            <a:rect l="l" t="t" r="r" b="b"/>
            <a:pathLst>
              <a:path w="17145" h="52070" extrusionOk="0">
                <a:moveTo>
                  <a:pt x="0" y="52070"/>
                </a:moveTo>
                <a:lnTo>
                  <a:pt x="17030" y="52070"/>
                </a:lnTo>
                <a:lnTo>
                  <a:pt x="17030" y="0"/>
                </a:lnTo>
                <a:lnTo>
                  <a:pt x="0" y="0"/>
                </a:lnTo>
                <a:lnTo>
                  <a:pt x="0" y="52070"/>
                </a:lnTo>
                <a:close/>
              </a:path>
            </a:pathLst>
          </a:custGeom>
          <a:solidFill>
            <a:srgbClr val="0061A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2387085" y="3037193"/>
            <a:ext cx="48863" cy="7391"/>
          </a:xfrm>
          <a:custGeom>
            <a:avLst/>
            <a:gdLst/>
            <a:ahLst/>
            <a:cxnLst/>
            <a:rect l="l" t="t" r="r" b="b"/>
            <a:pathLst>
              <a:path w="85725" h="15239" extrusionOk="0">
                <a:moveTo>
                  <a:pt x="0" y="15239"/>
                </a:moveTo>
                <a:lnTo>
                  <a:pt x="85382" y="15239"/>
                </a:lnTo>
                <a:lnTo>
                  <a:pt x="85382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0061A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2387085" y="3015044"/>
            <a:ext cx="9773" cy="22174"/>
          </a:xfrm>
          <a:custGeom>
            <a:avLst/>
            <a:gdLst/>
            <a:ahLst/>
            <a:cxnLst/>
            <a:rect l="l" t="t" r="r" b="b"/>
            <a:pathLst>
              <a:path w="17145" h="45720" extrusionOk="0">
                <a:moveTo>
                  <a:pt x="0" y="45720"/>
                </a:moveTo>
                <a:lnTo>
                  <a:pt x="17030" y="45720"/>
                </a:lnTo>
                <a:lnTo>
                  <a:pt x="1703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0061A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2387085" y="3011353"/>
            <a:ext cx="51758" cy="0"/>
          </a:xfrm>
          <a:custGeom>
            <a:avLst/>
            <a:gdLst/>
            <a:ahLst/>
            <a:cxnLst/>
            <a:rect l="l" t="t" r="r" b="b"/>
            <a:pathLst>
              <a:path w="90804" h="120000" extrusionOk="0">
                <a:moveTo>
                  <a:pt x="0" y="0"/>
                </a:moveTo>
                <a:lnTo>
                  <a:pt x="90258" y="0"/>
                </a:lnTo>
              </a:path>
            </a:pathLst>
          </a:custGeom>
          <a:noFill/>
          <a:ln w="15225" cap="flat" cmpd="sng">
            <a:solidFill>
              <a:srgbClr val="0061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2454718" y="3031237"/>
            <a:ext cx="57300" cy="459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4"/>
          <p:cNvSpPr/>
          <p:nvPr/>
        </p:nvSpPr>
        <p:spPr>
          <a:xfrm>
            <a:off x="2526514" y="3030057"/>
            <a:ext cx="48900" cy="483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4"/>
          <p:cNvSpPr/>
          <p:nvPr/>
        </p:nvSpPr>
        <p:spPr>
          <a:xfrm>
            <a:off x="2591138" y="3030063"/>
            <a:ext cx="53400" cy="483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4"/>
          <p:cNvSpPr/>
          <p:nvPr/>
        </p:nvSpPr>
        <p:spPr>
          <a:xfrm>
            <a:off x="2672788" y="3002942"/>
            <a:ext cx="0" cy="74530"/>
          </a:xfrm>
          <a:custGeom>
            <a:avLst/>
            <a:gdLst/>
            <a:ahLst/>
            <a:cxnLst/>
            <a:rect l="l" t="t" r="r" b="b"/>
            <a:pathLst>
              <a:path w="120000" h="153670" extrusionOk="0">
                <a:moveTo>
                  <a:pt x="0" y="0"/>
                </a:moveTo>
                <a:lnTo>
                  <a:pt x="0" y="153339"/>
                </a:lnTo>
              </a:path>
            </a:pathLst>
          </a:custGeom>
          <a:noFill/>
          <a:ln w="15800" cap="flat" cmpd="sng">
            <a:solidFill>
              <a:srgbClr val="0061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4"/>
          <p:cNvSpPr/>
          <p:nvPr/>
        </p:nvSpPr>
        <p:spPr>
          <a:xfrm>
            <a:off x="2700925" y="3030063"/>
            <a:ext cx="53400" cy="483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4"/>
          <p:cNvSpPr/>
          <p:nvPr/>
        </p:nvSpPr>
        <p:spPr>
          <a:xfrm>
            <a:off x="2776781" y="3030063"/>
            <a:ext cx="47700" cy="471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4"/>
          <p:cNvSpPr/>
          <p:nvPr/>
        </p:nvSpPr>
        <p:spPr>
          <a:xfrm>
            <a:off x="2847308" y="3030057"/>
            <a:ext cx="48900" cy="483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4"/>
          <p:cNvSpPr/>
          <p:nvPr/>
        </p:nvSpPr>
        <p:spPr>
          <a:xfrm>
            <a:off x="2913782" y="3007662"/>
            <a:ext cx="13392" cy="69910"/>
          </a:xfrm>
          <a:custGeom>
            <a:avLst/>
            <a:gdLst/>
            <a:ahLst/>
            <a:cxnLst/>
            <a:rect l="l" t="t" r="r" b="b"/>
            <a:pathLst>
              <a:path w="23495" h="144145" extrusionOk="0">
                <a:moveTo>
                  <a:pt x="14808" y="0"/>
                </a:moveTo>
                <a:lnTo>
                  <a:pt x="8305" y="0"/>
                </a:lnTo>
                <a:lnTo>
                  <a:pt x="5575" y="1143"/>
                </a:lnTo>
                <a:lnTo>
                  <a:pt x="1104" y="5740"/>
                </a:lnTo>
                <a:lnTo>
                  <a:pt x="0" y="8445"/>
                </a:lnTo>
                <a:lnTo>
                  <a:pt x="0" y="14947"/>
                </a:lnTo>
                <a:lnTo>
                  <a:pt x="1079" y="17703"/>
                </a:lnTo>
                <a:lnTo>
                  <a:pt x="5410" y="22034"/>
                </a:lnTo>
                <a:lnTo>
                  <a:pt x="8178" y="23114"/>
                </a:lnTo>
                <a:lnTo>
                  <a:pt x="14947" y="23114"/>
                </a:lnTo>
                <a:lnTo>
                  <a:pt x="17716" y="22034"/>
                </a:lnTo>
                <a:lnTo>
                  <a:pt x="22047" y="17703"/>
                </a:lnTo>
                <a:lnTo>
                  <a:pt x="23113" y="14947"/>
                </a:lnTo>
                <a:lnTo>
                  <a:pt x="23113" y="8445"/>
                </a:lnTo>
                <a:lnTo>
                  <a:pt x="22009" y="5740"/>
                </a:lnTo>
                <a:lnTo>
                  <a:pt x="17538" y="1143"/>
                </a:lnTo>
                <a:lnTo>
                  <a:pt x="14808" y="0"/>
                </a:lnTo>
                <a:close/>
              </a:path>
              <a:path w="23495" h="144145" extrusionOk="0">
                <a:moveTo>
                  <a:pt x="19469" y="48666"/>
                </a:moveTo>
                <a:lnTo>
                  <a:pt x="3657" y="48666"/>
                </a:lnTo>
                <a:lnTo>
                  <a:pt x="3657" y="143598"/>
                </a:lnTo>
                <a:lnTo>
                  <a:pt x="19469" y="143598"/>
                </a:lnTo>
                <a:lnTo>
                  <a:pt x="19469" y="48666"/>
                </a:lnTo>
                <a:close/>
              </a:path>
            </a:pathLst>
          </a:custGeom>
          <a:solidFill>
            <a:srgbClr val="0061A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4"/>
          <p:cNvSpPr/>
          <p:nvPr/>
        </p:nvSpPr>
        <p:spPr>
          <a:xfrm>
            <a:off x="2948515" y="3030063"/>
            <a:ext cx="47400" cy="483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4"/>
          <p:cNvSpPr/>
          <p:nvPr/>
        </p:nvSpPr>
        <p:spPr>
          <a:xfrm>
            <a:off x="3054139" y="3031232"/>
            <a:ext cx="53400" cy="6960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4"/>
          <p:cNvSpPr/>
          <p:nvPr/>
        </p:nvSpPr>
        <p:spPr>
          <a:xfrm>
            <a:off x="3159284" y="3006087"/>
            <a:ext cx="714000" cy="93600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4"/>
          <p:cNvSpPr/>
          <p:nvPr/>
        </p:nvSpPr>
        <p:spPr>
          <a:xfrm>
            <a:off x="1735025" y="3162194"/>
            <a:ext cx="69300" cy="6030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/>
          <p:nvPr/>
        </p:nvSpPr>
        <p:spPr>
          <a:xfrm>
            <a:off x="1827031" y="3162194"/>
            <a:ext cx="65100" cy="58800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>
            <a:off x="1970796" y="3137393"/>
            <a:ext cx="77400" cy="8370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>
            <a:off x="2066979" y="3135271"/>
            <a:ext cx="24251" cy="85925"/>
          </a:xfrm>
          <a:custGeom>
            <a:avLst/>
            <a:gdLst/>
            <a:ahLst/>
            <a:cxnLst/>
            <a:rect l="l" t="t" r="r" b="b"/>
            <a:pathLst>
              <a:path w="42545" h="177165" extrusionOk="0">
                <a:moveTo>
                  <a:pt x="27051" y="0"/>
                </a:moveTo>
                <a:lnTo>
                  <a:pt x="15354" y="0"/>
                </a:lnTo>
                <a:lnTo>
                  <a:pt x="10363" y="2070"/>
                </a:lnTo>
                <a:lnTo>
                  <a:pt x="2070" y="10363"/>
                </a:lnTo>
                <a:lnTo>
                  <a:pt x="0" y="15354"/>
                </a:lnTo>
                <a:lnTo>
                  <a:pt x="0" y="27063"/>
                </a:lnTo>
                <a:lnTo>
                  <a:pt x="2070" y="32042"/>
                </a:lnTo>
                <a:lnTo>
                  <a:pt x="10363" y="40335"/>
                </a:lnTo>
                <a:lnTo>
                  <a:pt x="15354" y="42417"/>
                </a:lnTo>
                <a:lnTo>
                  <a:pt x="27051" y="42417"/>
                </a:lnTo>
                <a:lnTo>
                  <a:pt x="32054" y="40335"/>
                </a:lnTo>
                <a:lnTo>
                  <a:pt x="40347" y="32042"/>
                </a:lnTo>
                <a:lnTo>
                  <a:pt x="42418" y="27063"/>
                </a:lnTo>
                <a:lnTo>
                  <a:pt x="42418" y="15354"/>
                </a:lnTo>
                <a:lnTo>
                  <a:pt x="40347" y="10363"/>
                </a:lnTo>
                <a:lnTo>
                  <a:pt x="32054" y="2070"/>
                </a:lnTo>
                <a:lnTo>
                  <a:pt x="27051" y="0"/>
                </a:lnTo>
                <a:close/>
              </a:path>
              <a:path w="42545" h="177165" extrusionOk="0">
                <a:moveTo>
                  <a:pt x="39484" y="58508"/>
                </a:moveTo>
                <a:lnTo>
                  <a:pt x="2921" y="58508"/>
                </a:lnTo>
                <a:lnTo>
                  <a:pt x="2921" y="176974"/>
                </a:lnTo>
                <a:lnTo>
                  <a:pt x="39484" y="176974"/>
                </a:lnTo>
                <a:lnTo>
                  <a:pt x="39484" y="58508"/>
                </a:ln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>
            <a:off x="2112076" y="3162194"/>
            <a:ext cx="73500" cy="87300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2266146" y="3137393"/>
            <a:ext cx="90900" cy="83700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/>
          <p:nvPr/>
        </p:nvSpPr>
        <p:spPr>
          <a:xfrm>
            <a:off x="2375822" y="3162194"/>
            <a:ext cx="65100" cy="60300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4"/>
          <p:cNvSpPr/>
          <p:nvPr/>
        </p:nvSpPr>
        <p:spPr>
          <a:xfrm>
            <a:off x="2457379" y="3146610"/>
            <a:ext cx="52500" cy="75900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4"/>
          <p:cNvSpPr/>
          <p:nvPr/>
        </p:nvSpPr>
        <p:spPr>
          <a:xfrm>
            <a:off x="2527253" y="3162194"/>
            <a:ext cx="65100" cy="60300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4"/>
          <p:cNvSpPr/>
          <p:nvPr/>
        </p:nvSpPr>
        <p:spPr>
          <a:xfrm>
            <a:off x="2659621" y="3163615"/>
            <a:ext cx="76500" cy="85800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4"/>
          <p:cNvSpPr/>
          <p:nvPr/>
        </p:nvSpPr>
        <p:spPr>
          <a:xfrm>
            <a:off x="2807846" y="3137393"/>
            <a:ext cx="90900" cy="83700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4"/>
          <p:cNvSpPr/>
          <p:nvPr/>
        </p:nvSpPr>
        <p:spPr>
          <a:xfrm>
            <a:off x="2917516" y="3162194"/>
            <a:ext cx="65100" cy="60300"/>
          </a:xfrm>
          <a:prstGeom prst="rect">
            <a:avLst/>
          </a:prstGeom>
          <a:blipFill rotWithShape="1">
            <a:blip r:embed="rId2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4"/>
          <p:cNvSpPr/>
          <p:nvPr/>
        </p:nvSpPr>
        <p:spPr>
          <a:xfrm>
            <a:off x="2999087" y="3146610"/>
            <a:ext cx="52500" cy="75900"/>
          </a:xfrm>
          <a:prstGeom prst="rect">
            <a:avLst/>
          </a:prstGeom>
          <a:blipFill rotWithShape="1">
            <a:blip r:embed="rId2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4"/>
          <p:cNvSpPr/>
          <p:nvPr/>
        </p:nvSpPr>
        <p:spPr>
          <a:xfrm>
            <a:off x="3068947" y="3162194"/>
            <a:ext cx="65100" cy="60300"/>
          </a:xfrm>
          <a:prstGeom prst="rect">
            <a:avLst/>
          </a:prstGeom>
          <a:blipFill rotWithShape="1">
            <a:blip r:embed="rId2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4"/>
          <p:cNvSpPr/>
          <p:nvPr/>
        </p:nvSpPr>
        <p:spPr>
          <a:xfrm>
            <a:off x="3200748" y="3137393"/>
            <a:ext cx="103500" cy="83700"/>
          </a:xfrm>
          <a:prstGeom prst="rect">
            <a:avLst/>
          </a:prstGeom>
          <a:blipFill rotWithShape="1">
            <a:blip r:embed="rId3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4"/>
          <p:cNvSpPr/>
          <p:nvPr/>
        </p:nvSpPr>
        <p:spPr>
          <a:xfrm>
            <a:off x="3321418" y="3162194"/>
            <a:ext cx="65100" cy="58800"/>
          </a:xfrm>
          <a:prstGeom prst="rect">
            <a:avLst/>
          </a:prstGeom>
          <a:blipFill rotWithShape="1">
            <a:blip r:embed="rId3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4"/>
          <p:cNvSpPr/>
          <p:nvPr/>
        </p:nvSpPr>
        <p:spPr>
          <a:xfrm>
            <a:off x="3407992" y="3162194"/>
            <a:ext cx="65100" cy="60300"/>
          </a:xfrm>
          <a:prstGeom prst="rect">
            <a:avLst/>
          </a:prstGeom>
          <a:blipFill rotWithShape="1">
            <a:blip r:embed="rId3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4"/>
          <p:cNvSpPr/>
          <p:nvPr/>
        </p:nvSpPr>
        <p:spPr>
          <a:xfrm>
            <a:off x="3506811" y="3131727"/>
            <a:ext cx="0" cy="89620"/>
          </a:xfrm>
          <a:custGeom>
            <a:avLst/>
            <a:gdLst/>
            <a:ahLst/>
            <a:cxnLst/>
            <a:rect l="l" t="t" r="r" b="b"/>
            <a:pathLst>
              <a:path w="120000" h="184784" extrusionOk="0">
                <a:moveTo>
                  <a:pt x="0" y="0"/>
                </a:moveTo>
                <a:lnTo>
                  <a:pt x="0" y="184289"/>
                </a:lnTo>
              </a:path>
            </a:pathLst>
          </a:custGeom>
          <a:noFill/>
          <a:ln w="36550" cap="flat" cmpd="sng">
            <a:solidFill>
              <a:srgbClr val="A7A9A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4"/>
          <p:cNvSpPr/>
          <p:nvPr/>
        </p:nvSpPr>
        <p:spPr>
          <a:xfrm>
            <a:off x="3535342" y="3163615"/>
            <a:ext cx="76500" cy="85800"/>
          </a:xfrm>
          <a:prstGeom prst="rect">
            <a:avLst/>
          </a:prstGeom>
          <a:blipFill rotWithShape="1">
            <a:blip r:embed="rId3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4"/>
          <p:cNvSpPr/>
          <p:nvPr/>
        </p:nvSpPr>
        <p:spPr>
          <a:xfrm>
            <a:off x="3623171" y="3146610"/>
            <a:ext cx="52500" cy="75900"/>
          </a:xfrm>
          <a:prstGeom prst="rect">
            <a:avLst/>
          </a:prstGeom>
          <a:blipFill rotWithShape="1">
            <a:blip r:embed="rId3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4"/>
          <p:cNvSpPr/>
          <p:nvPr/>
        </p:nvSpPr>
        <p:spPr>
          <a:xfrm>
            <a:off x="3694988" y="3135271"/>
            <a:ext cx="24251" cy="85925"/>
          </a:xfrm>
          <a:custGeom>
            <a:avLst/>
            <a:gdLst/>
            <a:ahLst/>
            <a:cxnLst/>
            <a:rect l="l" t="t" r="r" b="b"/>
            <a:pathLst>
              <a:path w="42545" h="177165" extrusionOk="0">
                <a:moveTo>
                  <a:pt x="27051" y="0"/>
                </a:moveTo>
                <a:lnTo>
                  <a:pt x="15354" y="0"/>
                </a:lnTo>
                <a:lnTo>
                  <a:pt x="10363" y="2070"/>
                </a:lnTo>
                <a:lnTo>
                  <a:pt x="2070" y="10363"/>
                </a:lnTo>
                <a:lnTo>
                  <a:pt x="0" y="15354"/>
                </a:lnTo>
                <a:lnTo>
                  <a:pt x="0" y="27063"/>
                </a:lnTo>
                <a:lnTo>
                  <a:pt x="2070" y="32042"/>
                </a:lnTo>
                <a:lnTo>
                  <a:pt x="10363" y="40335"/>
                </a:lnTo>
                <a:lnTo>
                  <a:pt x="15354" y="42417"/>
                </a:lnTo>
                <a:lnTo>
                  <a:pt x="27051" y="42417"/>
                </a:lnTo>
                <a:lnTo>
                  <a:pt x="32054" y="40335"/>
                </a:lnTo>
                <a:lnTo>
                  <a:pt x="40347" y="32042"/>
                </a:lnTo>
                <a:lnTo>
                  <a:pt x="42418" y="27063"/>
                </a:lnTo>
                <a:lnTo>
                  <a:pt x="42418" y="15354"/>
                </a:lnTo>
                <a:lnTo>
                  <a:pt x="40347" y="10363"/>
                </a:lnTo>
                <a:lnTo>
                  <a:pt x="32054" y="2070"/>
                </a:lnTo>
                <a:lnTo>
                  <a:pt x="27051" y="0"/>
                </a:lnTo>
                <a:close/>
              </a:path>
              <a:path w="42545" h="177165" extrusionOk="0">
                <a:moveTo>
                  <a:pt x="39471" y="58508"/>
                </a:moveTo>
                <a:lnTo>
                  <a:pt x="2908" y="58508"/>
                </a:lnTo>
                <a:lnTo>
                  <a:pt x="2908" y="176974"/>
                </a:lnTo>
                <a:lnTo>
                  <a:pt x="39471" y="176974"/>
                </a:lnTo>
                <a:lnTo>
                  <a:pt x="39471" y="58508"/>
                </a:ln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4"/>
          <p:cNvSpPr/>
          <p:nvPr/>
        </p:nvSpPr>
        <p:spPr>
          <a:xfrm>
            <a:off x="3740498" y="3162194"/>
            <a:ext cx="61800" cy="60300"/>
          </a:xfrm>
          <a:prstGeom prst="rect">
            <a:avLst/>
          </a:prstGeom>
          <a:blipFill rotWithShape="1">
            <a:blip r:embed="rId3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4"/>
          <p:cNvSpPr/>
          <p:nvPr/>
        </p:nvSpPr>
        <p:spPr>
          <a:xfrm>
            <a:off x="3815666" y="3162194"/>
            <a:ext cx="57900" cy="60300"/>
          </a:xfrm>
          <a:prstGeom prst="rect">
            <a:avLst/>
          </a:prstGeom>
          <a:blipFill rotWithShape="1">
            <a:blip r:embed="rId3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EEF"/>
              </a:buClr>
              <a:buSzPts val="1865"/>
              <a:buFont typeface="Arial"/>
              <a:buNone/>
              <a:defRPr sz="1865" b="1" i="0">
                <a:solidFill>
                  <a:srgbClr val="00AEE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212" name="Google Shape;212;p14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3" name="Google Shape;213;p14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214" name="Google Shape;214;p14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7" name="Google Shape;217;p14" descr="C:\Users\Paola\Dropbox\01. CAOBA\logo_caoba-01.png"/>
          <p:cNvPicPr preferRelativeResize="0"/>
          <p:nvPr/>
        </p:nvPicPr>
        <p:blipFill rotWithShape="1">
          <a:blip r:embed="rId37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 5" type="tx">
  <p:cSld name="TITLE_AND_BODY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grpSp>
        <p:nvGrpSpPr>
          <p:cNvPr id="220" name="Google Shape;220;p15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221" name="Google Shape;221;p15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4" name="Google Shape;224;p15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>
            <a:spLocks noGrp="1"/>
          </p:cNvSpPr>
          <p:nvPr>
            <p:ph type="title"/>
          </p:nvPr>
        </p:nvSpPr>
        <p:spPr>
          <a:xfrm>
            <a:off x="294359" y="158964"/>
            <a:ext cx="78360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Quattrocento Sans"/>
              <a:buNone/>
              <a:defRPr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6" descr="&lt;No.&gt;"/>
          <p:cNvSpPr txBox="1">
            <a:spLocks noGrp="1"/>
          </p:cNvSpPr>
          <p:nvPr>
            <p:ph type="sldNum" idx="12"/>
          </p:nvPr>
        </p:nvSpPr>
        <p:spPr>
          <a:xfrm>
            <a:off x="8536632" y="4897152"/>
            <a:ext cx="57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457200" y="106322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31" name="Google Shape;31;p3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" name="Google Shape;32;p3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33" name="Google Shape;33;p3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" name="Google Shape;36;p3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43" name="Google Shape;43;p4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45" name="Google Shape;45;p4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8" name="Google Shape;48;p4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55" name="Google Shape;55;p5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" name="Google Shape;56;p5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57" name="Google Shape;57;p5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0" name="Google Shape;60;p5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68" name="Google Shape;68;p6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6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70" name="Google Shape;70;p6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3" name="Google Shape;73;p6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83" name="Google Shape;83;p7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" name="Google Shape;84;p7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85" name="Google Shape;85;p7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8" name="Google Shape;88;p7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94" name="Google Shape;94;p8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8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96" name="Google Shape;96;p8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9" name="Google Shape;99;p8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04" name="Google Shape;104;p9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p9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106" name="Google Shape;106;p9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9" name="Google Shape;109;p9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17" name="Google Shape;117;p10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" name="Google Shape;118;p10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119" name="Google Shape;119;p10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2" name="Google Shape;122;p10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 txBox="1">
            <a:spLocks noGrp="1"/>
          </p:cNvSpPr>
          <p:nvPr>
            <p:ph type="subTitle" idx="1"/>
          </p:nvPr>
        </p:nvSpPr>
        <p:spPr>
          <a:xfrm>
            <a:off x="1924800" y="3429003"/>
            <a:ext cx="52944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4B4"/>
              </a:buClr>
              <a:buSzPts val="3200"/>
              <a:buNone/>
            </a:pPr>
            <a:r>
              <a:rPr lang="es-CO"/>
              <a:t>Julio de 2020</a:t>
            </a:r>
            <a:endParaRPr/>
          </a:p>
        </p:txBody>
      </p:sp>
      <p:sp>
        <p:nvSpPr>
          <p:cNvPr id="233" name="Google Shape;233;p17"/>
          <p:cNvSpPr txBox="1">
            <a:spLocks noGrp="1"/>
          </p:cNvSpPr>
          <p:nvPr>
            <p:ph type="ctrTitle"/>
          </p:nvPr>
        </p:nvSpPr>
        <p:spPr>
          <a:xfrm>
            <a:off x="1087050" y="317825"/>
            <a:ext cx="69699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5A8"/>
              </a:buClr>
              <a:buSzPts val="4800"/>
              <a:buFont typeface="Arial"/>
              <a:buNone/>
            </a:pPr>
            <a:r>
              <a:rPr lang="es-CO"/>
              <a:t>CAOBA: Centro de Excelencia y Apropiación en Big Data y Analítica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6"/>
          <p:cNvSpPr txBox="1">
            <a:spLocks noGrp="1"/>
          </p:cNvSpPr>
          <p:nvPr>
            <p:ph type="title"/>
          </p:nvPr>
        </p:nvSpPr>
        <p:spPr>
          <a:xfrm>
            <a:off x="294359" y="158964"/>
            <a:ext cx="7836000" cy="68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Modelos descriptivos</a:t>
            </a:r>
            <a:endParaRPr/>
          </a:p>
        </p:txBody>
      </p:sp>
      <p:pic>
        <p:nvPicPr>
          <p:cNvPr id="345" name="Google Shape;3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25" y="1115891"/>
            <a:ext cx="7938701" cy="1331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6" name="Google Shape;346;p26"/>
          <p:cNvGraphicFramePr/>
          <p:nvPr/>
        </p:nvGraphicFramePr>
        <p:xfrm>
          <a:off x="448425" y="2721325"/>
          <a:ext cx="6563575" cy="2185998"/>
        </p:xfrm>
        <a:graphic>
          <a:graphicData uri="http://schemas.openxmlformats.org/drawingml/2006/table">
            <a:tbl>
              <a:tblPr>
                <a:noFill/>
                <a:tableStyleId>{EE4A33C1-02FC-456C-B62C-5FBA5C3BAF7E}</a:tableStyleId>
              </a:tblPr>
              <a:tblGrid>
                <a:gridCol w="78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8100" marR="381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sng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Grupo</a:t>
                      </a:r>
                      <a:r>
                        <a:rPr lang="es-CO" sz="1100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solidFill>
                          <a:srgbClr val="498205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T w="947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1F2FA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sng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</a:t>
                      </a:r>
                      <a:r>
                        <a:rPr lang="es-CO" sz="1100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solidFill>
                          <a:srgbClr val="498205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T w="947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1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8100" marR="381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sng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s-CO" sz="1100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solidFill>
                          <a:srgbClr val="498205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T w="947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1F2FA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sng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Municipios en los que el porcentaje de semanas en cero supera el 40%</a:t>
                      </a:r>
                      <a:r>
                        <a:rPr lang="es-CO" sz="1100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solidFill>
                          <a:srgbClr val="498205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b">
                    <a:lnT w="947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1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8100" marR="381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sng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s-CO" sz="1100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solidFill>
                          <a:srgbClr val="498205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E1F2FA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sng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Municipios en los que existe tendencia en la serie de datos 2009-2019</a:t>
                      </a:r>
                      <a:r>
                        <a:rPr lang="es-CO" sz="1100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solidFill>
                          <a:srgbClr val="498205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b">
                    <a:solidFill>
                      <a:srgbClr val="E1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8100" marR="381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sng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es-CO" sz="1100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solidFill>
                          <a:srgbClr val="498205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E1F2FA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sng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Municipios con coeficientes de variación alto</a:t>
                      </a:r>
                      <a:r>
                        <a:rPr lang="es-CO" sz="1100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solidFill>
                          <a:srgbClr val="498205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b">
                    <a:solidFill>
                      <a:srgbClr val="E1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8100" marR="381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sng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lang="es-CO" sz="1100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solidFill>
                          <a:srgbClr val="498205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E1F2FA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sng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Municipios con coeficientes de variación medio</a:t>
                      </a:r>
                      <a:r>
                        <a:rPr lang="es-CO" sz="1100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solidFill>
                          <a:srgbClr val="498205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b">
                    <a:solidFill>
                      <a:srgbClr val="E1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8100" marR="381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sng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lang="es-CO" sz="1100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solidFill>
                          <a:srgbClr val="498205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B w="947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1F2FA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sng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Municipios con coeficientes de variación bajo</a:t>
                      </a:r>
                      <a:r>
                        <a:rPr lang="es-CO" sz="1100">
                          <a:solidFill>
                            <a:srgbClr val="49820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solidFill>
                          <a:srgbClr val="498205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b">
                    <a:lnB w="947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1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7" name="Google Shape;347;p26"/>
          <p:cNvSpPr txBox="1"/>
          <p:nvPr/>
        </p:nvSpPr>
        <p:spPr>
          <a:xfrm>
            <a:off x="7384375" y="2895350"/>
            <a:ext cx="1542900" cy="1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s-CO" sz="1900" dirty="0">
                <a:latin typeface="Calibri"/>
                <a:ea typeface="Calibri"/>
                <a:cs typeface="Calibri"/>
                <a:sym typeface="Calibri"/>
              </a:rPr>
              <a:t>EDA</a:t>
            </a:r>
            <a:endParaRPr sz="19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s-CO" sz="1900" dirty="0">
                <a:latin typeface="Calibri"/>
                <a:ea typeface="Calibri"/>
                <a:cs typeface="Calibri"/>
                <a:sym typeface="Calibri"/>
              </a:rPr>
              <a:t>VIH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s-CO" sz="1900" dirty="0">
                <a:latin typeface="Calibri"/>
                <a:ea typeface="Calibri"/>
                <a:cs typeface="Calibri"/>
                <a:sym typeface="Calibri"/>
              </a:rPr>
              <a:t>Diabetes</a:t>
            </a:r>
          </a:p>
          <a:p>
            <a:pPr marL="457200" indent="-349250">
              <a:buSzPts val="1900"/>
              <a:buFont typeface="Calibri"/>
              <a:buChar char="●"/>
            </a:pPr>
            <a:r>
              <a:rPr lang="es-CO" sz="1900" dirty="0">
                <a:latin typeface="Calibri"/>
                <a:ea typeface="Calibri"/>
                <a:cs typeface="Calibri"/>
              </a:rPr>
              <a:t>Mortalidad infantil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 txBox="1">
            <a:spLocks noGrp="1"/>
          </p:cNvSpPr>
          <p:nvPr>
            <p:ph type="title"/>
          </p:nvPr>
        </p:nvSpPr>
        <p:spPr>
          <a:xfrm>
            <a:off x="294359" y="158964"/>
            <a:ext cx="8547679" cy="68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s-CO" sz="4000" dirty="0"/>
              <a:t>Modelos de pronóstico - estrategia</a:t>
            </a:r>
            <a:endParaRPr lang="en-US" sz="4000"/>
          </a:p>
        </p:txBody>
      </p:sp>
      <p:pic>
        <p:nvPicPr>
          <p:cNvPr id="354" name="Google Shape;354;p27"/>
          <p:cNvPicPr preferRelativeResize="0"/>
          <p:nvPr/>
        </p:nvPicPr>
        <p:blipFill rotWithShape="1">
          <a:blip r:embed="rId3">
            <a:alphaModFix/>
          </a:blip>
          <a:srcRect l="16678" r="24282" b="54902"/>
          <a:stretch/>
        </p:blipFill>
        <p:spPr>
          <a:xfrm>
            <a:off x="-45950" y="994175"/>
            <a:ext cx="3350586" cy="399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7"/>
          <p:cNvPicPr preferRelativeResize="0"/>
          <p:nvPr/>
        </p:nvPicPr>
        <p:blipFill rotWithShape="1">
          <a:blip r:embed="rId3">
            <a:alphaModFix/>
          </a:blip>
          <a:srcRect t="43861"/>
          <a:stretch/>
        </p:blipFill>
        <p:spPr>
          <a:xfrm>
            <a:off x="4242509" y="841775"/>
            <a:ext cx="4820015" cy="42255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6" name="Google Shape;356;p27"/>
          <p:cNvCxnSpPr>
            <a:stCxn id="354" idx="3"/>
            <a:endCxn id="355" idx="1"/>
          </p:cNvCxnSpPr>
          <p:nvPr/>
        </p:nvCxnSpPr>
        <p:spPr>
          <a:xfrm rot="10800000" flipH="1">
            <a:off x="3304636" y="2954538"/>
            <a:ext cx="937800" cy="3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7" name="Google Shape;357;p27"/>
          <p:cNvSpPr txBox="1"/>
          <p:nvPr/>
        </p:nvSpPr>
        <p:spPr>
          <a:xfrm>
            <a:off x="2795950" y="994175"/>
            <a:ext cx="1542900" cy="1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Mortalidad materna, infantil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Diabetes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18"/>
          <p:cNvPicPr preferRelativeResize="0"/>
          <p:nvPr/>
        </p:nvPicPr>
        <p:blipFill rotWithShape="1">
          <a:blip r:embed="rId3">
            <a:alphaModFix/>
          </a:blip>
          <a:srcRect l="14089" t="7163" r="10689" b="6844"/>
          <a:stretch/>
        </p:blipFill>
        <p:spPr>
          <a:xfrm>
            <a:off x="1952685" y="1063375"/>
            <a:ext cx="5238616" cy="336854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58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Arial"/>
              <a:buNone/>
            </a:pPr>
            <a:r>
              <a:rPr lang="es-CO"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Entidades</a:t>
            </a:r>
            <a:endParaRPr sz="36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58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Arial"/>
              <a:buNone/>
            </a:pPr>
            <a:r>
              <a:rPr lang="es-CO"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Propuesta</a:t>
            </a:r>
            <a:endParaRPr sz="36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9"/>
          <p:cNvSpPr txBox="1">
            <a:spLocks noGrp="1"/>
          </p:cNvSpPr>
          <p:nvPr>
            <p:ph type="body" idx="1"/>
          </p:nvPr>
        </p:nvSpPr>
        <p:spPr>
          <a:xfrm>
            <a:off x="563100" y="1492125"/>
            <a:ext cx="8017800" cy="25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SzPts val="1800"/>
              <a:buNone/>
            </a:pPr>
            <a:r>
              <a:rPr lang="es-CO" b="1">
                <a:solidFill>
                  <a:srgbClr val="0055A4"/>
                </a:solidFill>
                <a:latin typeface="Lato"/>
                <a:ea typeface="Lato"/>
                <a:cs typeface="Lato"/>
                <a:sym typeface="Lato"/>
              </a:rPr>
              <a:t>Modalidad: </a:t>
            </a:r>
            <a:r>
              <a:rPr lang="es-CO">
                <a:solidFill>
                  <a:srgbClr val="5C5C5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(1) Iniciativas en salud pública relacionadas con inteligencia epidemiológica que permitan planear y actuar de manera efectiva ante situaciones de contingencia epidemiológica</a:t>
            </a:r>
            <a:endParaRPr>
              <a:solidFill>
                <a:srgbClr val="5C5C5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5C5C5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b="1">
                <a:solidFill>
                  <a:srgbClr val="0055A4"/>
                </a:solidFill>
                <a:latin typeface="Lato"/>
                <a:ea typeface="Lato"/>
                <a:cs typeface="Lato"/>
                <a:sym typeface="Lato"/>
              </a:rPr>
              <a:t>Objetivo principal: </a:t>
            </a:r>
            <a:r>
              <a:rPr lang="es-CO">
                <a:solidFill>
                  <a:srgbClr val="5C5C5C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Desarrollar y evaluar </a:t>
            </a:r>
            <a:r>
              <a:rPr lang="es-CO" b="1">
                <a:solidFill>
                  <a:srgbClr val="5C5C5C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modelos analíticos</a:t>
            </a:r>
            <a:r>
              <a:rPr lang="es-CO">
                <a:solidFill>
                  <a:srgbClr val="5C5C5C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basados en </a:t>
            </a:r>
            <a:r>
              <a:rPr lang="es-CO" b="1">
                <a:solidFill>
                  <a:srgbClr val="5C5C5C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machine learning, data analytics, visual analytics y optimización</a:t>
            </a:r>
            <a:r>
              <a:rPr lang="es-CO">
                <a:solidFill>
                  <a:srgbClr val="5C5C5C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que integren fuentes de datos externas con la información disponible en el sistema de vigilancia en salud pública (SIVIGILA) para apoyar la </a:t>
            </a:r>
            <a:r>
              <a:rPr lang="es-CO" b="1">
                <a:solidFill>
                  <a:srgbClr val="5C5C5C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toma de decisiones</a:t>
            </a:r>
            <a:r>
              <a:rPr lang="es-CO">
                <a:solidFill>
                  <a:srgbClr val="5C5C5C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en el INS frente a la atención de la emergencia por SARS-CoV-2 y otros agentes causales de IRA</a:t>
            </a:r>
            <a:endParaRPr>
              <a:solidFill>
                <a:srgbClr val="5C5C5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 txBox="1">
            <a:spLocks noGrp="1"/>
          </p:cNvSpPr>
          <p:nvPr>
            <p:ph type="title"/>
          </p:nvPr>
        </p:nvSpPr>
        <p:spPr>
          <a:xfrm>
            <a:off x="161825" y="-31675"/>
            <a:ext cx="858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Arial"/>
              <a:buNone/>
            </a:pPr>
            <a:r>
              <a:rPr lang="es-CO"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Mapa de productos</a:t>
            </a:r>
            <a:endParaRPr sz="36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1"/>
          <p:cNvSpPr/>
          <p:nvPr/>
        </p:nvSpPr>
        <p:spPr>
          <a:xfrm>
            <a:off x="805475" y="1991150"/>
            <a:ext cx="7301400" cy="7788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rgbClr val="4A86E8"/>
                </a:solidFill>
              </a:rPr>
              <a:t>Recursos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58" name="Google Shape;258;p21"/>
          <p:cNvSpPr/>
          <p:nvPr/>
        </p:nvSpPr>
        <p:spPr>
          <a:xfrm>
            <a:off x="805475" y="825725"/>
            <a:ext cx="7301400" cy="974700"/>
          </a:xfrm>
          <a:prstGeom prst="rect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rgbClr val="6AA84F"/>
                </a:solidFill>
              </a:rPr>
              <a:t>Salud pública</a:t>
            </a:r>
            <a:endParaRPr>
              <a:solidFill>
                <a:srgbClr val="6AA84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AA84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AA84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AA84F"/>
              </a:solidFill>
            </a:endParaRPr>
          </a:p>
        </p:txBody>
      </p:sp>
      <p:sp>
        <p:nvSpPr>
          <p:cNvPr id="259" name="Google Shape;259;p21"/>
          <p:cNvSpPr/>
          <p:nvPr/>
        </p:nvSpPr>
        <p:spPr>
          <a:xfrm>
            <a:off x="252975" y="3043775"/>
            <a:ext cx="4233900" cy="1114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rgbClr val="A61C00"/>
                </a:solidFill>
              </a:rPr>
              <a:t>Población general</a:t>
            </a:r>
            <a:endParaRPr>
              <a:solidFill>
                <a:srgbClr val="A61C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61C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61C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61C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61C00"/>
              </a:solidFill>
            </a:endParaRPr>
          </a:p>
        </p:txBody>
      </p:sp>
      <p:sp>
        <p:nvSpPr>
          <p:cNvPr id="260" name="Google Shape;260;p21"/>
          <p:cNvSpPr/>
          <p:nvPr/>
        </p:nvSpPr>
        <p:spPr>
          <a:xfrm>
            <a:off x="4763700" y="3044150"/>
            <a:ext cx="3858900" cy="1114800"/>
          </a:xfrm>
          <a:prstGeom prst="rect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rgbClr val="B45F06"/>
                </a:solidFill>
              </a:rPr>
              <a:t>                                                          </a:t>
            </a:r>
            <a:r>
              <a:rPr lang="es-CO">
                <a:solidFill>
                  <a:srgbClr val="AC1145"/>
                </a:solidFill>
              </a:rPr>
              <a:t>Descripción de la epidemia</a:t>
            </a:r>
            <a:endParaRPr>
              <a:solidFill>
                <a:srgbClr val="AC114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45F0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45F0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45F0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45F0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45F06"/>
              </a:solidFill>
            </a:endParaRPr>
          </a:p>
        </p:txBody>
      </p:sp>
      <p:sp>
        <p:nvSpPr>
          <p:cNvPr id="261" name="Google Shape;261;p21"/>
          <p:cNvSpPr/>
          <p:nvPr/>
        </p:nvSpPr>
        <p:spPr>
          <a:xfrm>
            <a:off x="415801" y="3423000"/>
            <a:ext cx="1763400" cy="57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1"/>
              <a:t>Seroprevalencia </a:t>
            </a:r>
            <a:endParaRPr sz="1200" b="1"/>
          </a:p>
        </p:txBody>
      </p:sp>
      <p:sp>
        <p:nvSpPr>
          <p:cNvPr id="262" name="Google Shape;262;p21"/>
          <p:cNvSpPr/>
          <p:nvPr/>
        </p:nvSpPr>
        <p:spPr>
          <a:xfrm flipH="1">
            <a:off x="4890800" y="3446025"/>
            <a:ext cx="1763400" cy="55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1">
                <a:solidFill>
                  <a:srgbClr val="888888"/>
                </a:solidFill>
              </a:rPr>
              <a:t>Modelos espacio-temporales</a:t>
            </a:r>
            <a:r>
              <a:rPr lang="es-CO" sz="1200" b="1"/>
              <a:t> </a:t>
            </a:r>
            <a:endParaRPr sz="1200" b="1"/>
          </a:p>
        </p:txBody>
      </p:sp>
      <p:sp>
        <p:nvSpPr>
          <p:cNvPr id="263" name="Google Shape;263;p21"/>
          <p:cNvSpPr/>
          <p:nvPr/>
        </p:nvSpPr>
        <p:spPr>
          <a:xfrm>
            <a:off x="2513809" y="3423000"/>
            <a:ext cx="1763400" cy="57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1" i="1"/>
              <a:t>Contact tracing </a:t>
            </a:r>
            <a:endParaRPr sz="1200" b="1" i="1"/>
          </a:p>
        </p:txBody>
      </p:sp>
      <p:sp>
        <p:nvSpPr>
          <p:cNvPr id="264" name="Google Shape;264;p21"/>
          <p:cNvSpPr/>
          <p:nvPr/>
        </p:nvSpPr>
        <p:spPr>
          <a:xfrm>
            <a:off x="6822275" y="3446025"/>
            <a:ext cx="1708200" cy="55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1"/>
              <a:t>Modelos de impacto de vacunación (PAI)</a:t>
            </a:r>
            <a:endParaRPr sz="1200" b="1"/>
          </a:p>
        </p:txBody>
      </p:sp>
      <p:sp>
        <p:nvSpPr>
          <p:cNvPr id="265" name="Google Shape;265;p21"/>
          <p:cNvSpPr/>
          <p:nvPr/>
        </p:nvSpPr>
        <p:spPr>
          <a:xfrm>
            <a:off x="1934375" y="2216825"/>
            <a:ext cx="2720700" cy="45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1"/>
              <a:t>Modelos de análisis de capacidad hospitalaria </a:t>
            </a:r>
            <a:endParaRPr sz="1200" b="1"/>
          </a:p>
        </p:txBody>
      </p:sp>
      <p:sp>
        <p:nvSpPr>
          <p:cNvPr id="266" name="Google Shape;266;p21"/>
          <p:cNvSpPr/>
          <p:nvPr/>
        </p:nvSpPr>
        <p:spPr>
          <a:xfrm>
            <a:off x="4812575" y="2233193"/>
            <a:ext cx="2720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1"/>
              <a:t>Modelos de optimización de configuración óptima de atención </a:t>
            </a:r>
            <a:endParaRPr sz="1200" b="1"/>
          </a:p>
        </p:txBody>
      </p:sp>
      <p:sp>
        <p:nvSpPr>
          <p:cNvPr id="267" name="Google Shape;267;p21"/>
          <p:cNvSpPr/>
          <p:nvPr/>
        </p:nvSpPr>
        <p:spPr>
          <a:xfrm>
            <a:off x="4812575" y="1143939"/>
            <a:ext cx="3077700" cy="57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1"/>
              <a:t>Estudio de costo-efectividad de estrategias de vacunación </a:t>
            </a:r>
            <a:endParaRPr sz="1200" b="1"/>
          </a:p>
        </p:txBody>
      </p:sp>
      <p:sp>
        <p:nvSpPr>
          <p:cNvPr id="268" name="Google Shape;268;p21"/>
          <p:cNvSpPr/>
          <p:nvPr/>
        </p:nvSpPr>
        <p:spPr>
          <a:xfrm>
            <a:off x="1577425" y="1143938"/>
            <a:ext cx="3077700" cy="573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1"/>
              <a:t>Modelos descriptivos y predictivos con recomendaciones de atenciones y programas de salud </a:t>
            </a:r>
            <a:endParaRPr sz="12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Equipo</a:t>
            </a:r>
            <a:r>
              <a:rPr lang="es-CO"/>
              <a:t> </a:t>
            </a:r>
            <a:r>
              <a:rPr lang="es-CO"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Uniandes</a:t>
            </a:r>
            <a:endParaRPr/>
          </a:p>
        </p:txBody>
      </p:sp>
      <p:sp>
        <p:nvSpPr>
          <p:cNvPr id="275" name="Google Shape;275;p22"/>
          <p:cNvSpPr txBox="1">
            <a:spLocks noGrp="1"/>
          </p:cNvSpPr>
          <p:nvPr>
            <p:ph type="body" idx="1"/>
          </p:nvPr>
        </p:nvSpPr>
        <p:spPr>
          <a:xfrm>
            <a:off x="457200" y="1063226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rgbClr val="0055A4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100" b="1">
                <a:solidFill>
                  <a:srgbClr val="0055A4"/>
                </a:solidFill>
                <a:latin typeface="Lato"/>
                <a:ea typeface="Lato"/>
                <a:cs typeface="Lato"/>
                <a:sym typeface="Lato"/>
              </a:rPr>
              <a:t>Profesores</a:t>
            </a:r>
            <a:endParaRPr sz="2100" b="1">
              <a:solidFill>
                <a:srgbClr val="0055A4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Oscar Bernal, José Tiberio Hernández, Nubia Velasco, María del Pilar Villamil</a:t>
            </a:r>
            <a:endParaRPr sz="19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448"/>
              </a:spcBef>
              <a:spcAft>
                <a:spcPts val="0"/>
              </a:spcAft>
              <a:buNone/>
            </a:pPr>
            <a:endParaRPr sz="2100" b="1">
              <a:solidFill>
                <a:srgbClr val="0055A4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448"/>
              </a:spcBef>
              <a:spcAft>
                <a:spcPts val="0"/>
              </a:spcAft>
              <a:buNone/>
            </a:pPr>
            <a:r>
              <a:rPr lang="es-CO" sz="2100" b="1">
                <a:solidFill>
                  <a:srgbClr val="0055A4"/>
                </a:solidFill>
                <a:latin typeface="Lato"/>
                <a:ea typeface="Lato"/>
                <a:cs typeface="Lato"/>
                <a:sym typeface="Lato"/>
              </a:rPr>
              <a:t>Ingenieros</a:t>
            </a:r>
            <a:endParaRPr sz="2100" b="1">
              <a:solidFill>
                <a:srgbClr val="0055A4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100" b="1">
                <a:solidFill>
                  <a:srgbClr val="0055A4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s-CO" sz="1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David Barrera, Vladimir Cuevas, Juan Pablo González, Camilo Sánchez, Andrés Segura</a:t>
            </a:r>
            <a:endParaRPr sz="2100" b="1">
              <a:solidFill>
                <a:srgbClr val="0055A4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448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58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>
              <a:buClr>
                <a:srgbClr val="0070C0"/>
              </a:buClr>
              <a:buSzPts val="4400"/>
            </a:pPr>
            <a:r>
              <a:rPr lang="es-CO"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Propuesta – Objetivos secundarios (2)</a:t>
            </a:r>
            <a:endParaRPr sz="36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0"/>
          <p:cNvSpPr txBox="1">
            <a:spLocks noGrp="1"/>
          </p:cNvSpPr>
          <p:nvPr>
            <p:ph type="body" idx="1"/>
          </p:nvPr>
        </p:nvSpPr>
        <p:spPr>
          <a:xfrm>
            <a:off x="520305" y="1345692"/>
            <a:ext cx="8372966" cy="22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lnSpc>
                <a:spcPct val="114999"/>
              </a:lnSpc>
              <a:spcBef>
                <a:spcPts val="0"/>
              </a:spcBef>
              <a:buNone/>
            </a:pPr>
            <a:r>
              <a:rPr lang="es-CO" sz="1400">
                <a:solidFill>
                  <a:schemeClr val="accent1"/>
                </a:solidFill>
                <a:highlight>
                  <a:schemeClr val="lt1"/>
                </a:highlight>
                <a:ea typeface="Lato"/>
                <a:sym typeface="Lato"/>
              </a:rPr>
              <a:t>Evaluar el impacto de la COVID-19 en otras atenciones de salud para hacer recomendaciones de política que permitan tomar decisiones buscando atender los casos que se están represando por la crisis actual</a:t>
            </a:r>
            <a:endParaRPr lang="en-US" sz="1400">
              <a:solidFill>
                <a:schemeClr val="accent1"/>
              </a:solidFill>
              <a:highlight>
                <a:srgbClr val="FFFFFF"/>
              </a:highlight>
              <a:ea typeface="Lato"/>
            </a:endParaRPr>
          </a:p>
          <a:p>
            <a:pPr lvl="1" algn="just">
              <a:buFont typeface="Symbol"/>
              <a:buChar char="•"/>
            </a:pPr>
            <a:r>
              <a:rPr lang="es-CO" sz="1400">
                <a:highlight>
                  <a:srgbClr val="FFFFFF"/>
                </a:highlight>
              </a:rPr>
              <a:t>Identificar eventos a analizar que son de interés para el INS.</a:t>
            </a:r>
          </a:p>
          <a:p>
            <a:pPr lvl="1" algn="just">
              <a:buFont typeface="Symbol"/>
              <a:buChar char="•"/>
            </a:pPr>
            <a:r>
              <a:rPr lang="es-CO" sz="1400">
                <a:highlight>
                  <a:srgbClr val="FFFFFF"/>
                </a:highlight>
              </a:rPr>
              <a:t>Definir un escenario analítico que represente la necesidad y la propuesta de modelos analíticos tanto descriptivos como predictivos para el análisis de los eventos seleccionados.</a:t>
            </a:r>
          </a:p>
          <a:p>
            <a:pPr lvl="1" algn="just">
              <a:buFont typeface="Symbol"/>
              <a:buChar char="•"/>
            </a:pPr>
            <a:r>
              <a:rPr lang="es-CO" sz="1400">
                <a:highlight>
                  <a:srgbClr val="FFFFFF"/>
                </a:highlight>
              </a:rPr>
              <a:t>Seleccionar las fuentes de datos apropiadas para poder caracterizar y modelar los eventos seleccionados.</a:t>
            </a:r>
          </a:p>
          <a:p>
            <a:pPr lvl="1" algn="just">
              <a:buFont typeface="Symbol"/>
              <a:buChar char="•"/>
            </a:pPr>
            <a:r>
              <a:rPr lang="es-CO" sz="1400">
                <a:highlight>
                  <a:srgbClr val="FFFFFF"/>
                </a:highlight>
              </a:rPr>
              <a:t>Proponer e implementar modelos descriptivos y de pronóstico que permitan identificar la brecha que existe entre los casos reportados hasta el momento y los casos que pueden estar ocultos.</a:t>
            </a:r>
          </a:p>
          <a:p>
            <a:pPr lvl="1" algn="just">
              <a:buFont typeface="Symbol"/>
              <a:buChar char="•"/>
            </a:pPr>
            <a:r>
              <a:rPr lang="es-CO" sz="1400">
                <a:highlight>
                  <a:srgbClr val="FFFFFF"/>
                </a:highlight>
              </a:rPr>
              <a:t>Validar la utilidad de estos modelos analíticos en los procesos de toma de decisiones de interés, relacionados con los eventos de análisis</a:t>
            </a:r>
            <a:endParaRPr lang="es-CO" sz="1400"/>
          </a:p>
          <a:p>
            <a:pPr lvl="1" algn="just">
              <a:spcAft>
                <a:spcPts val="0"/>
              </a:spcAft>
              <a:buFont typeface="Lato"/>
              <a:buChar char="-"/>
            </a:pPr>
            <a:endParaRPr lang="es-CO" sz="1400">
              <a:solidFill>
                <a:srgbClr val="5C5C5C"/>
              </a:solidFill>
              <a:highlight>
                <a:srgbClr val="FFFFFF"/>
              </a:highlight>
              <a:latin typeface="Lato"/>
              <a:ea typeface="Lato"/>
              <a:cs typeface="Lato"/>
            </a:endParaRPr>
          </a:p>
          <a:p>
            <a:pPr marL="0" indent="0" algn="just">
              <a:buNone/>
            </a:pPr>
            <a:endParaRPr lang="es-CO" sz="1400">
              <a:solidFill>
                <a:srgbClr val="5C5C5C"/>
              </a:solidFill>
              <a:highlight>
                <a:srgbClr val="FFFFFF"/>
              </a:highlight>
              <a:latin typeface="Lato"/>
              <a:ea typeface="Lato"/>
              <a:cs typeface="Lato"/>
            </a:endParaRPr>
          </a:p>
          <a:p>
            <a:pPr marL="0" indent="457200" algn="just">
              <a:buNone/>
            </a:pPr>
            <a:endParaRPr b="1">
              <a:solidFill>
                <a:srgbClr val="0055A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>
            <a:spLocks noGrp="1"/>
          </p:cNvSpPr>
          <p:nvPr>
            <p:ph type="title"/>
          </p:nvPr>
        </p:nvSpPr>
        <p:spPr>
          <a:xfrm>
            <a:off x="176200" y="715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Tema: Salud Pública</a:t>
            </a:r>
            <a:endParaRPr sz="1800" b="1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Modelos descriptivos y predictivos con recomendaciones de atenciones y programas de salud </a:t>
            </a:r>
            <a:endParaRPr sz="1800" b="1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3"/>
          <p:cNvSpPr/>
          <p:nvPr/>
        </p:nvSpPr>
        <p:spPr>
          <a:xfrm>
            <a:off x="1369096" y="1267550"/>
            <a:ext cx="15075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Objetivo General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2" name="Google Shape;282;p23"/>
          <p:cNvGrpSpPr/>
          <p:nvPr/>
        </p:nvGrpSpPr>
        <p:grpSpPr>
          <a:xfrm>
            <a:off x="336448" y="1103050"/>
            <a:ext cx="8471102" cy="813998"/>
            <a:chOff x="430298" y="1098338"/>
            <a:chExt cx="8471102" cy="813998"/>
          </a:xfrm>
        </p:grpSpPr>
        <p:sp>
          <p:nvSpPr>
            <p:cNvPr id="283" name="Google Shape;283;p23"/>
            <p:cNvSpPr/>
            <p:nvPr/>
          </p:nvSpPr>
          <p:spPr>
            <a:xfrm>
              <a:off x="1364500" y="1100550"/>
              <a:ext cx="7536900" cy="8094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430298" y="1104135"/>
              <a:ext cx="934200" cy="808200"/>
            </a:xfrm>
            <a:prstGeom prst="rect">
              <a:avLst/>
            </a:prstGeom>
            <a:solidFill>
              <a:srgbClr val="0C8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2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2640950" y="1098338"/>
              <a:ext cx="6260400" cy="8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>
                  <a:solidFill>
                    <a:srgbClr val="0B7140"/>
                  </a:solidFill>
                  <a:latin typeface="Roboto"/>
                  <a:ea typeface="Roboto"/>
                  <a:cs typeface="Roboto"/>
                  <a:sym typeface="Roboto"/>
                </a:rPr>
                <a:t>Evaluar el impacto de la COVID-19 en otras atenciones de salud</a:t>
              </a:r>
              <a:endParaRPr sz="12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>
                  <a:solidFill>
                    <a:srgbClr val="0B7140"/>
                  </a:solidFill>
                  <a:latin typeface="Roboto"/>
                  <a:ea typeface="Roboto"/>
                  <a:cs typeface="Roboto"/>
                  <a:sym typeface="Roboto"/>
                </a:rPr>
                <a:t>Hacer recomendaciones de política que permitan tomar decisiones buscando atender los casos que se están represando por la crisis actual</a:t>
              </a:r>
              <a:endParaRPr sz="12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6" name="Google Shape;286;p23"/>
            <p:cNvSpPr/>
            <p:nvPr/>
          </p:nvSpPr>
          <p:spPr>
            <a:xfrm rot="-5400000">
              <a:off x="1762625" y="708538"/>
              <a:ext cx="804800" cy="1601050"/>
            </a:xfrm>
            <a:prstGeom prst="flowChartOffpageConnector">
              <a:avLst/>
            </a:prstGeom>
            <a:solidFill>
              <a:srgbClr val="0B71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1440702" y="1190425"/>
              <a:ext cx="1472100" cy="62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Objetivo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8" name="Google Shape;288;p23"/>
          <p:cNvGrpSpPr/>
          <p:nvPr/>
        </p:nvGrpSpPr>
        <p:grpSpPr>
          <a:xfrm>
            <a:off x="336448" y="1947300"/>
            <a:ext cx="8471102" cy="814010"/>
            <a:chOff x="430298" y="1098325"/>
            <a:chExt cx="8471102" cy="814010"/>
          </a:xfrm>
        </p:grpSpPr>
        <p:sp>
          <p:nvSpPr>
            <p:cNvPr id="289" name="Google Shape;289;p23"/>
            <p:cNvSpPr/>
            <p:nvPr/>
          </p:nvSpPr>
          <p:spPr>
            <a:xfrm>
              <a:off x="1364500" y="1100550"/>
              <a:ext cx="7536900" cy="8094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430298" y="1104135"/>
              <a:ext cx="934200" cy="808200"/>
            </a:xfrm>
            <a:prstGeom prst="rect">
              <a:avLst/>
            </a:prstGeom>
            <a:solidFill>
              <a:srgbClr val="0C8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2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3044225" y="1098325"/>
              <a:ext cx="3407100" cy="8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7140"/>
                </a:buClr>
                <a:buSzPts val="1200"/>
                <a:buFont typeface="Roboto"/>
                <a:buChar char="●"/>
              </a:pPr>
              <a:r>
                <a:rPr lang="es-CO" sz="1200">
                  <a:solidFill>
                    <a:srgbClr val="0B7140"/>
                  </a:solidFill>
                  <a:latin typeface="Roboto"/>
                  <a:ea typeface="Roboto"/>
                  <a:cs typeface="Roboto"/>
                  <a:sym typeface="Roboto"/>
                </a:rPr>
                <a:t>SIVIGILA</a:t>
              </a:r>
              <a:endParaRPr sz="12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7140"/>
                </a:buClr>
                <a:buSzPts val="1200"/>
                <a:buFont typeface="Roboto"/>
                <a:buChar char="●"/>
              </a:pPr>
              <a:r>
                <a:rPr lang="es-CO" sz="1200">
                  <a:solidFill>
                    <a:srgbClr val="0B7140"/>
                  </a:solidFill>
                  <a:latin typeface="Roboto"/>
                  <a:ea typeface="Roboto"/>
                  <a:cs typeface="Roboto"/>
                  <a:sym typeface="Roboto"/>
                </a:rPr>
                <a:t>SISPRO</a:t>
              </a:r>
              <a:endParaRPr sz="12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7140"/>
                </a:buClr>
                <a:buSzPts val="1200"/>
                <a:buFont typeface="Roboto"/>
                <a:buChar char="●"/>
              </a:pPr>
              <a:r>
                <a:rPr lang="es-CO" sz="1200">
                  <a:solidFill>
                    <a:srgbClr val="0B7140"/>
                  </a:solidFill>
                  <a:latin typeface="Roboto"/>
                  <a:ea typeface="Roboto"/>
                  <a:cs typeface="Roboto"/>
                  <a:sym typeface="Roboto"/>
                </a:rPr>
                <a:t>Censo Nacional de Población</a:t>
              </a:r>
              <a:endParaRPr sz="12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2" name="Google Shape;292;p23"/>
            <p:cNvSpPr/>
            <p:nvPr/>
          </p:nvSpPr>
          <p:spPr>
            <a:xfrm rot="-5400000">
              <a:off x="1765400" y="701450"/>
              <a:ext cx="809100" cy="1610900"/>
            </a:xfrm>
            <a:prstGeom prst="flowChartOffpageConnector">
              <a:avLst/>
            </a:prstGeom>
            <a:solidFill>
              <a:srgbClr val="0B71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1440702" y="1190425"/>
              <a:ext cx="1472100" cy="62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Datos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4" name="Google Shape;294;p23"/>
          <p:cNvSpPr/>
          <p:nvPr/>
        </p:nvSpPr>
        <p:spPr>
          <a:xfrm>
            <a:off x="5625400" y="1964000"/>
            <a:ext cx="25962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7140"/>
              </a:buClr>
              <a:buSzPts val="1200"/>
              <a:buFont typeface="Roboto"/>
              <a:buChar char="●"/>
            </a:pPr>
            <a:r>
              <a:rPr lang="es-CO" sz="12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rPr>
              <a:t>Estadísticas vitales</a:t>
            </a:r>
            <a:endParaRPr sz="1200">
              <a:solidFill>
                <a:srgbClr val="0B71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7140"/>
              </a:buClr>
              <a:buSzPts val="1200"/>
              <a:buFont typeface="Roboto"/>
              <a:buChar char="●"/>
            </a:pPr>
            <a:r>
              <a:rPr lang="es-CO" sz="12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rPr>
              <a:t>REPS</a:t>
            </a:r>
            <a:endParaRPr sz="1200">
              <a:solidFill>
                <a:srgbClr val="0B71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7140"/>
              </a:buClr>
              <a:buSzPts val="1200"/>
              <a:buFont typeface="Roboto"/>
              <a:buChar char="●"/>
            </a:pPr>
            <a:r>
              <a:rPr lang="es-CO" sz="12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rPr>
              <a:t>Policia nacional </a:t>
            </a:r>
            <a:endParaRPr sz="1200">
              <a:solidFill>
                <a:srgbClr val="0B71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B71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5" name="Google Shape;295;p23"/>
          <p:cNvGrpSpPr/>
          <p:nvPr/>
        </p:nvGrpSpPr>
        <p:grpSpPr>
          <a:xfrm>
            <a:off x="336448" y="2796338"/>
            <a:ext cx="8471102" cy="811785"/>
            <a:chOff x="430298" y="1100550"/>
            <a:chExt cx="8471102" cy="811785"/>
          </a:xfrm>
        </p:grpSpPr>
        <p:sp>
          <p:nvSpPr>
            <p:cNvPr id="296" name="Google Shape;296;p23"/>
            <p:cNvSpPr/>
            <p:nvPr/>
          </p:nvSpPr>
          <p:spPr>
            <a:xfrm>
              <a:off x="1364500" y="1100550"/>
              <a:ext cx="7536900" cy="8094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430298" y="1104135"/>
              <a:ext cx="934200" cy="808200"/>
            </a:xfrm>
            <a:prstGeom prst="rect">
              <a:avLst/>
            </a:prstGeom>
            <a:solidFill>
              <a:srgbClr val="0C8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sz="2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8" name="Google Shape;298;p23"/>
            <p:cNvSpPr/>
            <p:nvPr/>
          </p:nvSpPr>
          <p:spPr>
            <a:xfrm rot="-5400000">
              <a:off x="1767788" y="703850"/>
              <a:ext cx="804325" cy="1610900"/>
            </a:xfrm>
            <a:prstGeom prst="flowChartOffpageConnector">
              <a:avLst/>
            </a:prstGeom>
            <a:solidFill>
              <a:srgbClr val="0B71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1440702" y="1190425"/>
              <a:ext cx="1472100" cy="62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Productos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0" name="Google Shape;300;p23"/>
          <p:cNvSpPr/>
          <p:nvPr/>
        </p:nvSpPr>
        <p:spPr>
          <a:xfrm>
            <a:off x="2547175" y="2779450"/>
            <a:ext cx="62604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rPr>
              <a:t>Modelos descriptivos y de pronóstico </a:t>
            </a:r>
            <a:r>
              <a:rPr lang="es-CO" sz="1000" b="1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rPr>
              <a:t>(Hipertensión arterial, diabetes</a:t>
            </a:r>
            <a:r>
              <a:rPr lang="es-CO" sz="10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-CO" sz="1000" b="1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rPr>
              <a:t>IRA, EDA, Tuberculosis, VIH/SIDA, Mortalidad materna - perinatal y Causas externas de morbilidad y mortalidad</a:t>
            </a:r>
            <a:r>
              <a:rPr lang="es-CO" sz="10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000">
              <a:solidFill>
                <a:srgbClr val="0B71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rPr>
              <a:t>Identificación de la brecha que existe entre los casos reportados hasta el momento y los casos que pueden estar ocultos. (eje.  Índices)</a:t>
            </a:r>
            <a:endParaRPr sz="1000">
              <a:solidFill>
                <a:srgbClr val="0B71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1" name="Google Shape;301;p23"/>
          <p:cNvGrpSpPr/>
          <p:nvPr/>
        </p:nvGrpSpPr>
        <p:grpSpPr>
          <a:xfrm>
            <a:off x="336436" y="3649463"/>
            <a:ext cx="8471102" cy="811785"/>
            <a:chOff x="430298" y="1100550"/>
            <a:chExt cx="8471102" cy="811785"/>
          </a:xfrm>
        </p:grpSpPr>
        <p:sp>
          <p:nvSpPr>
            <p:cNvPr id="302" name="Google Shape;302;p23"/>
            <p:cNvSpPr/>
            <p:nvPr/>
          </p:nvSpPr>
          <p:spPr>
            <a:xfrm>
              <a:off x="1364500" y="1100550"/>
              <a:ext cx="7536900" cy="8094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430298" y="1104135"/>
              <a:ext cx="934200" cy="808200"/>
            </a:xfrm>
            <a:prstGeom prst="rect">
              <a:avLst/>
            </a:prstGeom>
            <a:solidFill>
              <a:srgbClr val="0C8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sz="2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4" name="Google Shape;304;p23"/>
            <p:cNvSpPr/>
            <p:nvPr/>
          </p:nvSpPr>
          <p:spPr>
            <a:xfrm rot="-5400000">
              <a:off x="1767788" y="703850"/>
              <a:ext cx="804325" cy="1610900"/>
            </a:xfrm>
            <a:prstGeom prst="flowChartOffpageConnector">
              <a:avLst/>
            </a:prstGeom>
            <a:solidFill>
              <a:srgbClr val="0B71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1440702" y="1190425"/>
              <a:ext cx="1472100" cy="62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Métodos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6" name="Google Shape;306;p23"/>
          <p:cNvSpPr/>
          <p:nvPr/>
        </p:nvSpPr>
        <p:spPr>
          <a:xfrm>
            <a:off x="2547163" y="3632575"/>
            <a:ext cx="62604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000" b="1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rPr>
              <a:t>Modelo descriptivo: </a:t>
            </a:r>
            <a:r>
              <a:rPr lang="es-CO" sz="10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rPr>
              <a:t>ANOVA, pruebas no paramétricas, intervalos de confianza</a:t>
            </a:r>
            <a:endParaRPr sz="1000">
              <a:solidFill>
                <a:srgbClr val="0B71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000" b="1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rPr>
              <a:t>Modelos predictivos: </a:t>
            </a:r>
            <a:r>
              <a:rPr lang="es-CO" sz="10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rPr>
              <a:t>modelos de series de tiempo (SARIMA, ARIMA), regresiones. (Año-semana epidemiológica, geografía, número de casos)</a:t>
            </a:r>
            <a:endParaRPr sz="1000">
              <a:solidFill>
                <a:srgbClr val="0B71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rPr>
              <a:t>Análisis por grupos de departamentos (*)</a:t>
            </a:r>
            <a:endParaRPr sz="1000">
              <a:solidFill>
                <a:srgbClr val="0B71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"/>
          <p:cNvSpPr txBox="1">
            <a:spLocks noGrp="1"/>
          </p:cNvSpPr>
          <p:nvPr>
            <p:ph type="title"/>
          </p:nvPr>
        </p:nvSpPr>
        <p:spPr>
          <a:xfrm>
            <a:off x="151775" y="1"/>
            <a:ext cx="8229600" cy="504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/>
              <a:t>Descripción de Fuentes de Datos</a:t>
            </a:r>
            <a:endParaRPr sz="2000"/>
          </a:p>
        </p:txBody>
      </p:sp>
      <p:graphicFrame>
        <p:nvGraphicFramePr>
          <p:cNvPr id="313" name="Google Shape;313;p24"/>
          <p:cNvGraphicFramePr/>
          <p:nvPr/>
        </p:nvGraphicFramePr>
        <p:xfrm>
          <a:off x="370500" y="570600"/>
          <a:ext cx="8407675" cy="752475"/>
        </p:xfrm>
        <a:graphic>
          <a:graphicData uri="http://schemas.openxmlformats.org/drawingml/2006/table">
            <a:tbl>
              <a:tblPr>
                <a:noFill/>
                <a:tableStyleId>{EE4A33C1-02FC-456C-B62C-5FBA5C3BAF7E}</a:tableStyleId>
              </a:tblPr>
              <a:tblGrid>
                <a:gridCol w="153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2475"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Fuente</a:t>
                      </a: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CC3E5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 y características de la fuente</a:t>
                      </a: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CC3E5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Responsable por suministrar esta información</a:t>
                      </a: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CC3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4" name="Google Shape;314;p24"/>
          <p:cNvGraphicFramePr/>
          <p:nvPr/>
        </p:nvGraphicFramePr>
        <p:xfrm>
          <a:off x="370488" y="1324950"/>
          <a:ext cx="8407675" cy="2671534"/>
        </p:xfrm>
        <a:graphic>
          <a:graphicData uri="http://schemas.openxmlformats.org/drawingml/2006/table">
            <a:tbl>
              <a:tblPr>
                <a:noFill/>
                <a:tableStyleId>{EE4A33C1-02FC-456C-B62C-5FBA5C3BAF7E}</a:tableStyleId>
              </a:tblPr>
              <a:tblGrid>
                <a:gridCol w="153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6425"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/>
                        <a:t>SIVIGILA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/>
                        <a:t>Eventos: IRA, EDA, Tuberculosis, VIH/SIDA, C15 - EMBARAZO, PARTO Y PUERPERIO, C20 - CAUSAS EXTERNAS DE MORBILIDAD Y DE MORTALIDAD: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/>
                        <a:t>INS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025"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/>
                        <a:t>SISPRO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/>
                        <a:t>RIPS - Hospitalizaciones, urgencias y consulta externa (últimos dos años, Hipertensión arterial, diabetes mellitus)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/>
                        <a:t>MinSalud u obtener diagnósticos de riesgo que tiene el DNP 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850"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/>
                        <a:t>Censo Nacional de Población y Vivienda DANE 2018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/>
                        <a:t>Número de personas por departamento y municipio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/>
                        <a:t>DNP/ </a:t>
                      </a:r>
                      <a:endParaRPr sz="1000"/>
                    </a:p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/>
                        <a:t>DANE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75"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/>
                        <a:t>Estadísticas vitales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/>
                        <a:t>Nacimientos y mortalidad por departamento y municipio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/>
                        <a:t>DANE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200"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/>
                        <a:t>REPS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/>
                        <a:t>Información sobre la capacidad instalada por municipio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/>
                        <a:t>INS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5"/>
          <p:cNvSpPr txBox="1">
            <a:spLocks noGrp="1"/>
          </p:cNvSpPr>
          <p:nvPr>
            <p:ph type="title"/>
          </p:nvPr>
        </p:nvSpPr>
        <p:spPr>
          <a:xfrm>
            <a:off x="-88116" y="158964"/>
            <a:ext cx="78360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Sector público - vigilancia y control</a:t>
            </a:r>
            <a:endParaRPr sz="1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Quattrocento Sans"/>
              <a:buNone/>
            </a:pPr>
            <a:r>
              <a:rPr lang="es-CO" sz="2400"/>
              <a:t>Sivigila</a:t>
            </a:r>
            <a:endParaRPr sz="2400"/>
          </a:p>
        </p:txBody>
      </p:sp>
      <p:sp>
        <p:nvSpPr>
          <p:cNvPr id="321" name="Google Shape;321;p25"/>
          <p:cNvSpPr txBox="1">
            <a:spLocks noGrp="1"/>
          </p:cNvSpPr>
          <p:nvPr>
            <p:ph type="sldNum" idx="12"/>
          </p:nvPr>
        </p:nvSpPr>
        <p:spPr>
          <a:xfrm>
            <a:off x="8536632" y="4897152"/>
            <a:ext cx="57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s-CO"/>
              <a:t>9</a:t>
            </a:fld>
            <a:endParaRPr/>
          </a:p>
        </p:txBody>
      </p:sp>
      <p:grpSp>
        <p:nvGrpSpPr>
          <p:cNvPr id="322" name="Google Shape;322;p25"/>
          <p:cNvGrpSpPr/>
          <p:nvPr/>
        </p:nvGrpSpPr>
        <p:grpSpPr>
          <a:xfrm>
            <a:off x="4649025" y="2931699"/>
            <a:ext cx="4172866" cy="1252607"/>
            <a:chOff x="-977044" y="265357"/>
            <a:chExt cx="4443000" cy="1819592"/>
          </a:xfrm>
        </p:grpSpPr>
        <p:sp>
          <p:nvSpPr>
            <p:cNvPr id="323" name="Google Shape;323;p25"/>
            <p:cNvSpPr/>
            <p:nvPr/>
          </p:nvSpPr>
          <p:spPr>
            <a:xfrm>
              <a:off x="-977044" y="664149"/>
              <a:ext cx="4443000" cy="14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0000"/>
                  </a:moveTo>
                  <a:lnTo>
                    <a:pt x="18752" y="0"/>
                  </a:lnTo>
                  <a:lnTo>
                    <a:pt x="18752" y="20000"/>
                  </a:lnTo>
                  <a:lnTo>
                    <a:pt x="60000" y="20000"/>
                  </a:lnTo>
                  <a:cubicBezTo>
                    <a:pt x="62071" y="20000"/>
                    <a:pt x="63750" y="22238"/>
                    <a:pt x="63750" y="25000"/>
                  </a:cubicBezTo>
                  <a:cubicBezTo>
                    <a:pt x="63750" y="27761"/>
                    <a:pt x="62071" y="30000"/>
                    <a:pt x="60000" y="30000"/>
                  </a:cubicBezTo>
                  <a:cubicBezTo>
                    <a:pt x="57929" y="30000"/>
                    <a:pt x="56250" y="32239"/>
                    <a:pt x="56250" y="35000"/>
                  </a:cubicBezTo>
                  <a:cubicBezTo>
                    <a:pt x="56250" y="37762"/>
                    <a:pt x="57929" y="40000"/>
                    <a:pt x="60000" y="40000"/>
                  </a:cubicBezTo>
                  <a:lnTo>
                    <a:pt x="101248" y="40000"/>
                  </a:lnTo>
                  <a:lnTo>
                    <a:pt x="101248" y="20000"/>
                  </a:lnTo>
                  <a:lnTo>
                    <a:pt x="120000" y="70000"/>
                  </a:lnTo>
                  <a:lnTo>
                    <a:pt x="101248" y="120000"/>
                  </a:lnTo>
                  <a:lnTo>
                    <a:pt x="101248" y="100000"/>
                  </a:lnTo>
                  <a:lnTo>
                    <a:pt x="60000" y="100000"/>
                  </a:lnTo>
                  <a:cubicBezTo>
                    <a:pt x="57929" y="100000"/>
                    <a:pt x="56250" y="97762"/>
                    <a:pt x="56250" y="95000"/>
                  </a:cubicBezTo>
                  <a:lnTo>
                    <a:pt x="56250" y="80000"/>
                  </a:lnTo>
                  <a:lnTo>
                    <a:pt x="18752" y="80000"/>
                  </a:lnTo>
                  <a:lnTo>
                    <a:pt x="18752" y="100000"/>
                  </a:lnTo>
                  <a:close/>
                </a:path>
                <a:path w="120000" h="120000" fill="darkenLess" extrusionOk="0">
                  <a:moveTo>
                    <a:pt x="63750" y="25000"/>
                  </a:moveTo>
                  <a:cubicBezTo>
                    <a:pt x="63750" y="27761"/>
                    <a:pt x="62071" y="30000"/>
                    <a:pt x="60000" y="30000"/>
                  </a:cubicBezTo>
                  <a:cubicBezTo>
                    <a:pt x="57929" y="30000"/>
                    <a:pt x="56250" y="32239"/>
                    <a:pt x="56250" y="35000"/>
                  </a:cubicBezTo>
                  <a:cubicBezTo>
                    <a:pt x="56250" y="37762"/>
                    <a:pt x="57929" y="40000"/>
                    <a:pt x="60000" y="40000"/>
                  </a:cubicBezTo>
                  <a:lnTo>
                    <a:pt x="63750" y="40000"/>
                  </a:lnTo>
                  <a:close/>
                </a:path>
                <a:path w="120000" h="120000" fill="none" extrusionOk="0">
                  <a:moveTo>
                    <a:pt x="0" y="50000"/>
                  </a:moveTo>
                  <a:lnTo>
                    <a:pt x="18752" y="0"/>
                  </a:lnTo>
                  <a:lnTo>
                    <a:pt x="18752" y="20000"/>
                  </a:lnTo>
                  <a:lnTo>
                    <a:pt x="60000" y="20000"/>
                  </a:lnTo>
                  <a:cubicBezTo>
                    <a:pt x="62071" y="20000"/>
                    <a:pt x="63750" y="22238"/>
                    <a:pt x="63750" y="25000"/>
                  </a:cubicBezTo>
                  <a:cubicBezTo>
                    <a:pt x="63750" y="27761"/>
                    <a:pt x="62071" y="30000"/>
                    <a:pt x="60000" y="30000"/>
                  </a:cubicBezTo>
                  <a:cubicBezTo>
                    <a:pt x="57929" y="30000"/>
                    <a:pt x="56250" y="32239"/>
                    <a:pt x="56250" y="35000"/>
                  </a:cubicBezTo>
                  <a:cubicBezTo>
                    <a:pt x="56250" y="37762"/>
                    <a:pt x="57929" y="40000"/>
                    <a:pt x="60000" y="40000"/>
                  </a:cubicBezTo>
                  <a:lnTo>
                    <a:pt x="101248" y="40000"/>
                  </a:lnTo>
                  <a:lnTo>
                    <a:pt x="101248" y="20000"/>
                  </a:lnTo>
                  <a:lnTo>
                    <a:pt x="120000" y="70000"/>
                  </a:lnTo>
                  <a:lnTo>
                    <a:pt x="101248" y="120000"/>
                  </a:lnTo>
                  <a:lnTo>
                    <a:pt x="101248" y="100000"/>
                  </a:lnTo>
                  <a:lnTo>
                    <a:pt x="60000" y="100000"/>
                  </a:lnTo>
                  <a:cubicBezTo>
                    <a:pt x="57929" y="100000"/>
                    <a:pt x="56250" y="97762"/>
                    <a:pt x="56250" y="95000"/>
                  </a:cubicBezTo>
                  <a:lnTo>
                    <a:pt x="56250" y="80000"/>
                  </a:lnTo>
                  <a:lnTo>
                    <a:pt x="18752" y="80000"/>
                  </a:lnTo>
                  <a:lnTo>
                    <a:pt x="18752" y="100000"/>
                  </a:lnTo>
                  <a:close/>
                  <a:moveTo>
                    <a:pt x="63750" y="25000"/>
                  </a:moveTo>
                  <a:lnTo>
                    <a:pt x="63750" y="40000"/>
                  </a:lnTo>
                  <a:moveTo>
                    <a:pt x="56250" y="35000"/>
                  </a:moveTo>
                  <a:lnTo>
                    <a:pt x="56250" y="80000"/>
                  </a:lnTo>
                </a:path>
              </a:pathLst>
            </a:custGeom>
            <a:solidFill>
              <a:srgbClr val="A5D025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70681" y="265357"/>
              <a:ext cx="1733100" cy="69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5"/>
            <p:cNvSpPr txBox="1"/>
            <p:nvPr/>
          </p:nvSpPr>
          <p:spPr>
            <a:xfrm>
              <a:off x="-680350" y="949475"/>
              <a:ext cx="1733100" cy="69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265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CO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Modelos descriptivos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1935580" y="475995"/>
              <a:ext cx="1385400" cy="69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5"/>
            <p:cNvSpPr txBox="1"/>
            <p:nvPr/>
          </p:nvSpPr>
          <p:spPr>
            <a:xfrm>
              <a:off x="1174449" y="1131924"/>
              <a:ext cx="1943700" cy="69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265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s-CO" sz="1000"/>
                <a:t>Modelos predictivos - pronóstico de casos por eventos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" name="Google Shape;328;p25"/>
          <p:cNvSpPr/>
          <p:nvPr/>
        </p:nvSpPr>
        <p:spPr>
          <a:xfrm>
            <a:off x="163825" y="893948"/>
            <a:ext cx="3565500" cy="759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CO" sz="1000">
                <a:solidFill>
                  <a:schemeClr val="dk1"/>
                </a:solidFill>
                <a:highlight>
                  <a:srgbClr val="D9EAD3"/>
                </a:highlight>
                <a:latin typeface="Roboto"/>
                <a:ea typeface="Roboto"/>
                <a:cs typeface="Roboto"/>
                <a:sym typeface="Roboto"/>
              </a:rPr>
              <a:t>Evaluar el impacto del Covid en otras atenciones y programas de salud para hacer recomendaciones de política que prevengan el incremento de mortalidad por otras causas debido a la saturación del sistema de Salud.</a:t>
            </a:r>
            <a:endParaRPr sz="1000" b="0" i="0" u="none" strike="noStrike" cap="none">
              <a:solidFill>
                <a:srgbClr val="202124"/>
              </a:solidFill>
              <a:highlight>
                <a:srgbClr val="D9EAD3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9" name="Google Shape;329;p25"/>
          <p:cNvPicPr preferRelativeResize="0"/>
          <p:nvPr/>
        </p:nvPicPr>
        <p:blipFill rotWithShape="1">
          <a:blip r:embed="rId3">
            <a:alphaModFix/>
          </a:blip>
          <a:srcRect r="23005"/>
          <a:stretch/>
        </p:blipFill>
        <p:spPr>
          <a:xfrm>
            <a:off x="3450637" y="2127992"/>
            <a:ext cx="758500" cy="75965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5"/>
          <p:cNvSpPr/>
          <p:nvPr/>
        </p:nvSpPr>
        <p:spPr>
          <a:xfrm>
            <a:off x="163828" y="2253338"/>
            <a:ext cx="2830200" cy="1172475"/>
          </a:xfrm>
          <a:prstGeom prst="flowChartMagneticDisk">
            <a:avLst/>
          </a:prstGeom>
          <a:solidFill>
            <a:schemeClr val="accent5"/>
          </a:solidFill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O" sz="1000" b="1">
                <a:solidFill>
                  <a:schemeClr val="dk1"/>
                </a:solidFill>
              </a:rPr>
              <a:t>Sivigila</a:t>
            </a:r>
            <a:r>
              <a:rPr lang="es-CO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aprox. </a:t>
            </a:r>
            <a:r>
              <a:rPr lang="es-CO" sz="1000">
                <a:solidFill>
                  <a:schemeClr val="dk1"/>
                </a:solidFill>
              </a:rPr>
              <a:t>10 eventos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O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O" sz="1000" b="1">
                <a:solidFill>
                  <a:schemeClr val="dk1"/>
                </a:solidFill>
              </a:rPr>
              <a:t>RIPS</a:t>
            </a:r>
            <a:r>
              <a:rPr lang="es-CO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s-CO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 eventos </a:t>
            </a:r>
            <a:r>
              <a:rPr lang="es-CO" sz="1000">
                <a:solidFill>
                  <a:schemeClr val="dk1"/>
                </a:solidFill>
              </a:rPr>
              <a:t>e indicadores de consultas, hospitalizaciones y urgenciasúltimos 2 años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O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O" sz="1000">
                <a:solidFill>
                  <a:schemeClr val="dk1"/>
                </a:solidFill>
              </a:rPr>
              <a:t>Otros d</a:t>
            </a:r>
            <a:r>
              <a:rPr lang="es-CO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atos: Dane, REPS , </a:t>
            </a:r>
            <a:r>
              <a:rPr lang="es-CO" sz="1000">
                <a:solidFill>
                  <a:schemeClr val="dk1"/>
                </a:solidFill>
              </a:rPr>
              <a:t>SIHO</a:t>
            </a: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5"/>
          <p:cNvSpPr/>
          <p:nvPr/>
        </p:nvSpPr>
        <p:spPr>
          <a:xfrm>
            <a:off x="4796525" y="2329550"/>
            <a:ext cx="4238100" cy="8508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¿Es posible </a:t>
            </a:r>
            <a:r>
              <a:rPr lang="es-CO" sz="1800">
                <a:solidFill>
                  <a:schemeClr val="dk1"/>
                </a:solidFill>
              </a:rPr>
              <a:t>medir el efecto del covid19 en otros eventos</a:t>
            </a:r>
            <a:r>
              <a:rPr lang="es-CO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5"/>
          <p:cNvSpPr txBox="1"/>
          <p:nvPr/>
        </p:nvSpPr>
        <p:spPr>
          <a:xfrm>
            <a:off x="3380980" y="2882175"/>
            <a:ext cx="13383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CO" sz="1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Observatorio?</a:t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CO" sz="1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Secretarias de salud?</a:t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25"/>
          <p:cNvSpPr txBox="1"/>
          <p:nvPr/>
        </p:nvSpPr>
        <p:spPr>
          <a:xfrm>
            <a:off x="4405200" y="525400"/>
            <a:ext cx="4707300" cy="1626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b="1">
                <a:solidFill>
                  <a:srgbClr val="202124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INS</a:t>
            </a:r>
            <a:endParaRPr sz="1000" b="1">
              <a:solidFill>
                <a:srgbClr val="202124"/>
              </a:solidFill>
              <a:highlight>
                <a:srgbClr val="FFF2CC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>
                <a:solidFill>
                  <a:srgbClr val="202124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Desarrollo y gestión del conocimiento científico en salud y biomedicina para contribuir a mejorar las condiciones de salud de las personas</a:t>
            </a:r>
            <a:endParaRPr sz="1000">
              <a:solidFill>
                <a:srgbClr val="202124"/>
              </a:solidFill>
              <a:highlight>
                <a:srgbClr val="FFF2CC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b="1">
                <a:solidFill>
                  <a:srgbClr val="202124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Observatorio Nacional de Salud</a:t>
            </a:r>
            <a:endParaRPr sz="1000" b="1">
              <a:solidFill>
                <a:srgbClr val="202124"/>
              </a:solidFill>
              <a:highlight>
                <a:srgbClr val="FFF2CC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>
                <a:solidFill>
                  <a:srgbClr val="202124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Genera evidencia para apoyar la toma de decisiones en salud del país, liderando la gestión del conocimiento en salud.</a:t>
            </a:r>
            <a:endParaRPr sz="1000">
              <a:solidFill>
                <a:srgbClr val="202124"/>
              </a:solidFill>
              <a:highlight>
                <a:srgbClr val="FFF2CC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b="1">
                <a:solidFill>
                  <a:srgbClr val="202124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Sivigila</a:t>
            </a:r>
            <a:endParaRPr sz="1000" b="1">
              <a:solidFill>
                <a:srgbClr val="202124"/>
              </a:solidFill>
              <a:highlight>
                <a:srgbClr val="FFF2CC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>
                <a:solidFill>
                  <a:srgbClr val="202124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Realiza la provisión en forma sistemática y oportuna, de información sobre la dinámica de los eventos que afecten o puedan afectar la salud de la población Colombiana</a:t>
            </a:r>
            <a:endParaRPr sz="1000">
              <a:solidFill>
                <a:srgbClr val="202124"/>
              </a:solidFill>
              <a:highlight>
                <a:srgbClr val="FFF2CC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202124"/>
              </a:solidFill>
              <a:highlight>
                <a:srgbClr val="FCE5CD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202124"/>
              </a:solidFill>
              <a:highlight>
                <a:srgbClr val="FFF2CC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25"/>
          <p:cNvSpPr txBox="1"/>
          <p:nvPr/>
        </p:nvSpPr>
        <p:spPr>
          <a:xfrm>
            <a:off x="66675" y="3636413"/>
            <a:ext cx="3443100" cy="850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O" sz="1200" b="1" i="0" u="none" strike="noStrike" cap="non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Acciones/Decisiones</a:t>
            </a:r>
            <a:endParaRPr sz="1200" b="1" i="0" u="none" strike="noStrike" cap="non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AutoNum type="arabicPeriod"/>
            </a:pPr>
            <a:r>
              <a:rPr lang="es-CO" sz="700" b="1">
                <a:highlight>
                  <a:srgbClr val="FFF2CC"/>
                </a:highlight>
              </a:rPr>
              <a:t>Orientar las políticas y la planificación en salud pública.</a:t>
            </a:r>
            <a:endParaRPr sz="700" b="1">
              <a:highlight>
                <a:srgbClr val="FFF2CC"/>
              </a:highlight>
            </a:endParaRPr>
          </a:p>
          <a:p>
            <a:pPr marL="4572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AutoNum type="arabicPeriod"/>
            </a:pPr>
            <a:r>
              <a:rPr lang="es-CO" sz="700" b="1">
                <a:highlight>
                  <a:srgbClr val="FFF2CC"/>
                </a:highlight>
              </a:rPr>
              <a:t>Tomar las decisiones para la prevención y control de enfermedades y factores de riesgo en salud.</a:t>
            </a:r>
            <a:endParaRPr sz="700" b="1">
              <a:highlight>
                <a:srgbClr val="FFF2CC"/>
              </a:highlight>
            </a:endParaRPr>
          </a:p>
          <a:p>
            <a:pPr marL="4572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AutoNum type="arabicPeriod"/>
            </a:pPr>
            <a:r>
              <a:rPr lang="es-CO" sz="700" b="1">
                <a:highlight>
                  <a:srgbClr val="FFF2CC"/>
                </a:highlight>
              </a:rPr>
              <a:t>Optimizar el seguimiento y evaluación de las intervenciones.</a:t>
            </a:r>
            <a:endParaRPr sz="700" b="1">
              <a:highlight>
                <a:srgbClr val="FFF2CC"/>
              </a:highlight>
            </a:endParaRPr>
          </a:p>
          <a:p>
            <a:pPr marL="4572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AutoNum type="arabicPeriod"/>
            </a:pPr>
            <a:r>
              <a:rPr lang="es-CO" sz="700" b="1">
                <a:highlight>
                  <a:srgbClr val="FFF2CC"/>
                </a:highlight>
              </a:rPr>
              <a:t>Racionalizar y optimizar los recursos disponibles y lograr la efectividad de las acciones en esta materia, propendiendo por la protección de la salud individual y colectiva.</a:t>
            </a:r>
            <a:endParaRPr sz="700" b="1">
              <a:highlight>
                <a:srgbClr val="FFF2CC"/>
              </a:highlight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200">
              <a:highlight>
                <a:srgbClr val="FFF2CC"/>
              </a:highlight>
            </a:endParaRPr>
          </a:p>
        </p:txBody>
      </p:sp>
      <p:sp>
        <p:nvSpPr>
          <p:cNvPr id="335" name="Google Shape;335;p25"/>
          <p:cNvSpPr txBox="1"/>
          <p:nvPr/>
        </p:nvSpPr>
        <p:spPr>
          <a:xfrm>
            <a:off x="4209125" y="4097681"/>
            <a:ext cx="4447500" cy="850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O" sz="1200" b="1" i="0" u="none" strike="noStrike" cap="none">
                <a:solidFill>
                  <a:srgbClr val="000000"/>
                </a:solidFill>
                <a:highlight>
                  <a:srgbClr val="D9EAD3"/>
                </a:highlight>
                <a:latin typeface="Arial"/>
                <a:ea typeface="Arial"/>
                <a:cs typeface="Arial"/>
                <a:sym typeface="Arial"/>
              </a:rPr>
              <a:t>Impacto</a:t>
            </a:r>
            <a:endParaRPr sz="1200" b="1" i="0" u="none" strike="noStrike" cap="none">
              <a:solidFill>
                <a:srgbClr val="000000"/>
              </a:solidFill>
              <a:highlight>
                <a:srgbClr val="D9EAD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O" sz="1200" b="0" i="0" u="none" strike="noStrike" cap="none">
                <a:solidFill>
                  <a:srgbClr val="000000"/>
                </a:solidFill>
                <a:highlight>
                  <a:srgbClr val="D9EAD3"/>
                </a:highlight>
                <a:latin typeface="Arial"/>
                <a:ea typeface="Arial"/>
                <a:cs typeface="Arial"/>
                <a:sym typeface="Arial"/>
              </a:rPr>
              <a:t>I.1. </a:t>
            </a:r>
            <a:r>
              <a:rPr lang="es-CO" sz="1200">
                <a:highlight>
                  <a:srgbClr val="D9EAD3"/>
                </a:highlight>
              </a:rPr>
              <a:t>Reducir la tasa de mortalidad de eventos diferentes al covid19 gracias a la intervención oportuna</a:t>
            </a:r>
            <a:endParaRPr sz="1200">
              <a:highlight>
                <a:srgbClr val="D9EAD3"/>
              </a:highlight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O" sz="1200">
                <a:highlight>
                  <a:srgbClr val="D9EAD3"/>
                </a:highlight>
              </a:rPr>
              <a:t>I.2 Mejorar la disposición de recursos necesarios para el diagnóstico y tratamiento de estos eventos</a:t>
            </a:r>
            <a:endParaRPr sz="1200">
              <a:highlight>
                <a:srgbClr val="D9EAD3"/>
              </a:highlight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O" sz="1200">
                <a:highlight>
                  <a:srgbClr val="D9EAD3"/>
                </a:highlight>
              </a:rPr>
              <a:t>I.3 Mejorar la calidad de vida de los colombianos</a:t>
            </a:r>
            <a:endParaRPr sz="1200">
              <a:highlight>
                <a:srgbClr val="D9EAD3"/>
              </a:highlight>
            </a:endParaRPr>
          </a:p>
        </p:txBody>
      </p:sp>
      <p:sp>
        <p:nvSpPr>
          <p:cNvPr id="336" name="Google Shape;336;p25"/>
          <p:cNvSpPr txBox="1"/>
          <p:nvPr/>
        </p:nvSpPr>
        <p:spPr>
          <a:xfrm>
            <a:off x="4014025" y="1042988"/>
            <a:ext cx="341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0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2400" b="0" i="0" u="none" strike="noStrike" cap="non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5"/>
          <p:cNvSpPr txBox="1"/>
          <p:nvPr/>
        </p:nvSpPr>
        <p:spPr>
          <a:xfrm rot="10800000">
            <a:off x="1369375" y="1836994"/>
            <a:ext cx="4191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0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2400" b="0" i="0" u="none" strike="noStrike" cap="non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5"/>
          <p:cNvSpPr/>
          <p:nvPr/>
        </p:nvSpPr>
        <p:spPr>
          <a:xfrm>
            <a:off x="3509775" y="4411026"/>
            <a:ext cx="419100" cy="314400"/>
          </a:xfrm>
          <a:prstGeom prst="rightArrow">
            <a:avLst>
              <a:gd name="adj1" fmla="val 50000"/>
              <a:gd name="adj2" fmla="val 54031"/>
            </a:avLst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EAB2C83709FA042BF5A40A234C108F4" ma:contentTypeVersion="9" ma:contentTypeDescription="Crear nuevo documento." ma:contentTypeScope="" ma:versionID="bbb5d55abb8601536eeaf489fd3c6005">
  <xsd:schema xmlns:xsd="http://www.w3.org/2001/XMLSchema" xmlns:xs="http://www.w3.org/2001/XMLSchema" xmlns:p="http://schemas.microsoft.com/office/2006/metadata/properties" xmlns:ns2="e783d13b-4ab3-4364-bc33-68926650c226" xmlns:ns3="48375d7d-805f-42f9-83e8-a50871a521ad" targetNamespace="http://schemas.microsoft.com/office/2006/metadata/properties" ma:root="true" ma:fieldsID="0417864649d0d78216f936e7097bde4a" ns2:_="" ns3:_="">
    <xsd:import namespace="e783d13b-4ab3-4364-bc33-68926650c226"/>
    <xsd:import namespace="48375d7d-805f-42f9-83e8-a50871a521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83d13b-4ab3-4364-bc33-68926650c2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375d7d-805f-42f9-83e8-a50871a521a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38F052-89D7-4413-91D2-4C7DE2F0371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05EBF56-8100-4734-AD77-BC4D513FE0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3E5A0E-7BF8-427B-A38A-16D91B0E76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83d13b-4ab3-4364-bc33-68926650c226"/>
    <ds:schemaRef ds:uri="48375d7d-805f-42f9-83e8-a50871a521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Tema de Office</vt:lpstr>
      <vt:lpstr>CAOBA: Centro de Excelencia y Apropiación en Big Data y Analítica</vt:lpstr>
      <vt:lpstr>Entidades</vt:lpstr>
      <vt:lpstr>Propuesta</vt:lpstr>
      <vt:lpstr>Mapa de productos</vt:lpstr>
      <vt:lpstr>Equipo Uniandes</vt:lpstr>
      <vt:lpstr>Propuesta – Objetivos secundarios (2)</vt:lpstr>
      <vt:lpstr>Tema: Salud Pública Modelos descriptivos y predictivos con recomendaciones de atenciones y programas de salud </vt:lpstr>
      <vt:lpstr>Descripción de Fuentes de Datos</vt:lpstr>
      <vt:lpstr>Sector público - vigilancia y control Sivigila</vt:lpstr>
      <vt:lpstr>Modelos descriptivos</vt:lpstr>
      <vt:lpstr>Modelos de pronóstico - estrategia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CAOBA: Centro de Excelencia y Apropiación en Big Data y Analítica</dc:title>
  <cp:revision>12</cp:revision>
  <dcterms:modified xsi:type="dcterms:W3CDTF">2020-08-12T01:27:15Z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0x0101002EAB2C83709FA042BF5A40A234C108F4</vt:lpwstr>
  </property>
</Properties>
</file>