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2" r:id="rId3"/>
    <p:sldId id="323" r:id="rId4"/>
    <p:sldId id="326" r:id="rId5"/>
    <p:sldId id="325" r:id="rId6"/>
    <p:sldId id="324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608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48" y="90"/>
      </p:cViewPr>
      <p:guideLst>
        <p:guide orient="horz" pos="720"/>
        <p:guide pos="96"/>
        <p:guide orient="horz" pos="2112"/>
        <p:guide pos="7608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18/9/2020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18/9/2020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18/9/2020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18/9/2020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18/9/2020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18/9/2020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18/9/2020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18/9/2020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18/9/2020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18/9/2020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18/9/2020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18/9/2020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18/9/2020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Resultados Análisis Predictivo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Colombia y por Departamentos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18 de septiembre,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D2EAA-0DAA-4A98-AACF-DB7AD58E9B18}"/>
              </a:ext>
            </a:extLst>
          </p:cNvPr>
          <p:cNvSpPr txBox="1"/>
          <p:nvPr/>
        </p:nvSpPr>
        <p:spPr>
          <a:xfrm>
            <a:off x="5733775" y="1849594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Más Casos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BC1F4-195E-4C02-B4EB-D30BD5D2BC68}"/>
              </a:ext>
            </a:extLst>
          </p:cNvPr>
          <p:cNvSpPr txBox="1"/>
          <p:nvPr/>
        </p:nvSpPr>
        <p:spPr>
          <a:xfrm>
            <a:off x="5604778" y="4109384"/>
            <a:ext cx="29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Menos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565B9-01C3-47C9-B135-2FA0D5FB813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863117" y="2693541"/>
            <a:ext cx="1591465" cy="107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40A20-2275-4126-9F4C-4352B9C114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863117" y="3729306"/>
            <a:ext cx="1651858" cy="123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E233CD-6A8E-429B-B8E0-3F7C2D1FBCE1}"/>
              </a:ext>
            </a:extLst>
          </p:cNvPr>
          <p:cNvSpPr txBox="1"/>
          <p:nvPr/>
        </p:nvSpPr>
        <p:spPr>
          <a:xfrm>
            <a:off x="609598" y="1152582"/>
            <a:ext cx="303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 para Colombia</a:t>
            </a:r>
          </a:p>
          <a:p>
            <a:r>
              <a:rPr lang="es-419" sz="2400" dirty="0">
                <a:latin typeface="+mj-lt"/>
              </a:rPr>
              <a:t>MAPE: 4.022 %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9F6A4-AD3D-4A77-8630-07D219840756}"/>
              </a:ext>
            </a:extLst>
          </p:cNvPr>
          <p:cNvSpPr txBox="1"/>
          <p:nvPr/>
        </p:nvSpPr>
        <p:spPr>
          <a:xfrm>
            <a:off x="609598" y="3163645"/>
            <a:ext cx="3199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Modelos Departamentos</a:t>
            </a:r>
          </a:p>
          <a:p>
            <a:r>
              <a:rPr lang="es-419" sz="2400" dirty="0">
                <a:latin typeface="+mj-lt"/>
              </a:rPr>
              <a:t>Total casos: 75653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prom</a:t>
            </a:r>
            <a:r>
              <a:rPr lang="es-419" sz="2400" dirty="0">
                <a:latin typeface="+mj-lt"/>
              </a:rPr>
              <a:t>: 13.834 %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pond</a:t>
            </a:r>
            <a:r>
              <a:rPr lang="es-419" sz="2400" dirty="0">
                <a:latin typeface="+mj-lt"/>
              </a:rPr>
              <a:t>:  7.738 %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BB4162-0310-4587-8455-8F43D27D3F58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Morbilidad Materna Ext.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89131-851F-4EFD-BE86-27B80C3C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82" y="2141091"/>
            <a:ext cx="310515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47B83-3B18-4D33-A345-D053C23A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4433383"/>
            <a:ext cx="3095625" cy="106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448E61-6A4F-4120-9C02-B777AEACDF6B}"/>
              </a:ext>
            </a:extLst>
          </p:cNvPr>
          <p:cNvSpPr txBox="1"/>
          <p:nvPr/>
        </p:nvSpPr>
        <p:spPr>
          <a:xfrm>
            <a:off x="8865219" y="25718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~52.6%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110C28-B1D6-4AF0-974B-B19CF5068828}"/>
              </a:ext>
            </a:extLst>
          </p:cNvPr>
          <p:cNvSpPr txBox="1"/>
          <p:nvPr/>
        </p:nvSpPr>
        <p:spPr>
          <a:xfrm>
            <a:off x="8923728" y="48291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~1.0%</a:t>
            </a:r>
          </a:p>
        </p:txBody>
      </p:sp>
    </p:spTree>
    <p:extLst>
      <p:ext uri="{BB962C8B-B14F-4D97-AF65-F5344CB8AC3E}">
        <p14:creationId xmlns:p14="http://schemas.microsoft.com/office/powerpoint/2010/main" val="140899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Datos Tuberculosis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Por Capitales</a:t>
            </a:r>
          </a:p>
        </p:txBody>
      </p:sp>
    </p:spTree>
    <p:extLst>
      <p:ext uri="{BB962C8B-B14F-4D97-AF65-F5344CB8AC3E}">
        <p14:creationId xmlns:p14="http://schemas.microsoft.com/office/powerpoint/2010/main" val="284215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7032BC-07B3-41FD-BCE8-6EFC10D1C1CE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Datos para Capitales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7518E-8C3D-433A-B726-7ED1E1BE1875}"/>
              </a:ext>
            </a:extLst>
          </p:cNvPr>
          <p:cNvSpPr txBox="1"/>
          <p:nvPr/>
        </p:nvSpPr>
        <p:spPr>
          <a:xfrm>
            <a:off x="7565367" y="1143000"/>
            <a:ext cx="40170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>
                <a:latin typeface="+mj-lt"/>
              </a:rPr>
              <a:t>Colombia 2017-2020</a:t>
            </a:r>
          </a:p>
          <a:p>
            <a:endParaRPr lang="es-419" sz="2400" b="1" dirty="0">
              <a:latin typeface="+mj-lt"/>
            </a:endParaRPr>
          </a:p>
          <a:p>
            <a:r>
              <a:rPr lang="es-419" sz="2400" dirty="0">
                <a:latin typeface="+mj-lt"/>
              </a:rPr>
              <a:t>Total casos </a:t>
            </a:r>
            <a:r>
              <a:rPr lang="es-419" sz="2400" dirty="0" err="1">
                <a:latin typeface="+mj-lt"/>
              </a:rPr>
              <a:t>Dptos</a:t>
            </a:r>
            <a:r>
              <a:rPr lang="es-419" sz="2400" dirty="0">
                <a:latin typeface="+mj-lt"/>
              </a:rPr>
              <a:t>: 44315</a:t>
            </a:r>
          </a:p>
          <a:p>
            <a:r>
              <a:rPr lang="es-419" sz="2400" dirty="0">
                <a:latin typeface="+mj-lt"/>
              </a:rPr>
              <a:t>Total casos </a:t>
            </a:r>
            <a:r>
              <a:rPr lang="es-419" sz="2400" dirty="0" err="1">
                <a:latin typeface="+mj-lt"/>
              </a:rPr>
              <a:t>Dptos</a:t>
            </a:r>
            <a:r>
              <a:rPr lang="es-419" sz="2400" dirty="0">
                <a:latin typeface="+mj-lt"/>
              </a:rPr>
              <a:t> + DC: 48196</a:t>
            </a:r>
          </a:p>
          <a:p>
            <a:endParaRPr lang="es-419" sz="2400" dirty="0">
              <a:latin typeface="+mj-lt"/>
            </a:endParaRPr>
          </a:p>
          <a:p>
            <a:r>
              <a:rPr lang="es-419" sz="2400" dirty="0">
                <a:latin typeface="+mj-lt"/>
              </a:rPr>
              <a:t>Total casos Capitales: 27606</a:t>
            </a:r>
          </a:p>
          <a:p>
            <a:r>
              <a:rPr lang="es-419" sz="2400" dirty="0">
                <a:latin typeface="+mj-lt"/>
              </a:rPr>
              <a:t>% de </a:t>
            </a:r>
            <a:r>
              <a:rPr lang="es-419" sz="2400" dirty="0" err="1">
                <a:latin typeface="+mj-lt"/>
              </a:rPr>
              <a:t>Dptos</a:t>
            </a:r>
            <a:r>
              <a:rPr lang="es-419" sz="2400" dirty="0">
                <a:latin typeface="+mj-lt"/>
              </a:rPr>
              <a:t>: 58.6 %</a:t>
            </a:r>
          </a:p>
          <a:p>
            <a:r>
              <a:rPr lang="es-419" sz="2400" dirty="0">
                <a:latin typeface="+mj-lt"/>
              </a:rPr>
              <a:t>% del Total casos: 62.3 %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216C0-B083-4A4F-A666-4B0F2653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82" y="1116226"/>
            <a:ext cx="5699990" cy="5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1A1F4-669E-4071-929E-AD60594D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13</a:t>
            </a:fld>
            <a:endParaRPr lang="es-41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E7E55-9FE0-4F40-B4C7-0DB74B44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3" y="1125747"/>
            <a:ext cx="11037245" cy="49213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060F20-6DF1-4958-B8DA-2CB860065850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Resultados para Capitales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158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¡Gracias!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69030"/>
          </a:xfrm>
        </p:spPr>
        <p:txBody>
          <a:bodyPr>
            <a:normAutofit/>
          </a:bodyPr>
          <a:lstStyle/>
          <a:p>
            <a:r>
              <a:rPr lang="es-419" sz="7000" dirty="0"/>
              <a:t>Eventos</a:t>
            </a:r>
            <a:r>
              <a:rPr lang="en-US" sz="7000" dirty="0"/>
              <a:t> </a:t>
            </a:r>
            <a:endParaRPr lang="es-419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9144000" cy="2760617"/>
          </a:xfrm>
        </p:spPr>
        <p:txBody>
          <a:bodyPr>
            <a:noAutofit/>
          </a:bodyPr>
          <a:lstStyle/>
          <a:p>
            <a:r>
              <a:rPr lang="en-US" sz="3000" dirty="0"/>
              <a:t>Tuberculosis,</a:t>
            </a:r>
            <a:r>
              <a:rPr lang="es-419" sz="3000" dirty="0"/>
              <a:t> Mortalidad Infantil, Intento de Suicidio y Morbilidad Materna Extrema (Bonus)</a:t>
            </a:r>
          </a:p>
          <a:p>
            <a:endParaRPr lang="es-419" sz="3000" dirty="0"/>
          </a:p>
          <a:p>
            <a:r>
              <a:rPr lang="es-419" sz="3000" dirty="0"/>
              <a:t>Para Colombia, Departamentos y DC</a:t>
            </a:r>
          </a:p>
          <a:p>
            <a:r>
              <a:rPr lang="es-419" sz="3000" dirty="0"/>
              <a:t>Fuente: SIVIGILA</a:t>
            </a:r>
          </a:p>
        </p:txBody>
      </p:sp>
    </p:spTree>
    <p:extLst>
      <p:ext uri="{BB962C8B-B14F-4D97-AF65-F5344CB8AC3E}">
        <p14:creationId xmlns:p14="http://schemas.microsoft.com/office/powerpoint/2010/main" val="294235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44FF04-31B0-4F0D-9F9D-AC3B1A443B62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2E0CFD-9D7F-4F0C-AFC7-8DFFED0F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9" y="1108496"/>
            <a:ext cx="11020336" cy="54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0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EAAD9-2337-42DB-9A24-64F4EBC0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27" y="2143125"/>
            <a:ext cx="3495675" cy="1209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2FC15D-1D12-41E8-A556-4FE5494B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27" y="4415353"/>
            <a:ext cx="3486150" cy="1247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5D2EAA-0DAA-4A98-AACF-DB7AD58E9B18}"/>
              </a:ext>
            </a:extLst>
          </p:cNvPr>
          <p:cNvSpPr txBox="1"/>
          <p:nvPr/>
        </p:nvSpPr>
        <p:spPr>
          <a:xfrm>
            <a:off x="5733775" y="1849594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Más Casos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BC1F4-195E-4C02-B4EB-D30BD5D2BC68}"/>
              </a:ext>
            </a:extLst>
          </p:cNvPr>
          <p:cNvSpPr txBox="1"/>
          <p:nvPr/>
        </p:nvSpPr>
        <p:spPr>
          <a:xfrm>
            <a:off x="5604778" y="4109384"/>
            <a:ext cx="29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Menos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565B9-01C3-47C9-B135-2FA0D5FB813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863117" y="2747963"/>
            <a:ext cx="1465110" cy="101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40A20-2275-4126-9F4C-4352B9C1147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63117" y="3763810"/>
            <a:ext cx="1465110" cy="127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C1D3E0-F618-4B48-A93D-4F190606B7AE}"/>
              </a:ext>
            </a:extLst>
          </p:cNvPr>
          <p:cNvSpPr txBox="1"/>
          <p:nvPr/>
        </p:nvSpPr>
        <p:spPr>
          <a:xfrm>
            <a:off x="611163" y="1154083"/>
            <a:ext cx="303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 para Colombia</a:t>
            </a:r>
          </a:p>
          <a:p>
            <a:r>
              <a:rPr lang="es-419" sz="2400" dirty="0">
                <a:latin typeface="+mj-lt"/>
              </a:rPr>
              <a:t>MAPE: 2.806 %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91AE99-0C27-420A-9BFA-4326A64AD3E9}"/>
              </a:ext>
            </a:extLst>
          </p:cNvPr>
          <p:cNvSpPr txBox="1"/>
          <p:nvPr/>
        </p:nvSpPr>
        <p:spPr>
          <a:xfrm>
            <a:off x="611163" y="3165146"/>
            <a:ext cx="3199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Modelos Departamentos</a:t>
            </a:r>
          </a:p>
          <a:p>
            <a:r>
              <a:rPr lang="es-419" sz="2400" dirty="0">
                <a:latin typeface="+mj-lt"/>
              </a:rPr>
              <a:t>Total casos: 48196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prom</a:t>
            </a:r>
            <a:r>
              <a:rPr lang="es-419" sz="2400" dirty="0">
                <a:latin typeface="+mj-lt"/>
              </a:rPr>
              <a:t>: 16.143 %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pond</a:t>
            </a:r>
            <a:r>
              <a:rPr lang="es-419" sz="2400" dirty="0">
                <a:latin typeface="+mj-lt"/>
              </a:rPr>
              <a:t>: 10.080 %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8D45685-6561-4084-9082-6691671579A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C85A7-EFD9-47A1-B291-2C53D6BB8116}"/>
              </a:ext>
            </a:extLst>
          </p:cNvPr>
          <p:cNvSpPr txBox="1"/>
          <p:nvPr/>
        </p:nvSpPr>
        <p:spPr>
          <a:xfrm>
            <a:off x="9021333" y="25718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~52.8%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E8F51-E17B-49D1-BDBA-E82F008A101F}"/>
              </a:ext>
            </a:extLst>
          </p:cNvPr>
          <p:cNvSpPr txBox="1"/>
          <p:nvPr/>
        </p:nvSpPr>
        <p:spPr>
          <a:xfrm>
            <a:off x="9079842" y="48291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~1.0%</a:t>
            </a:r>
          </a:p>
        </p:txBody>
      </p:sp>
    </p:spTree>
    <p:extLst>
      <p:ext uri="{BB962C8B-B14F-4D97-AF65-F5344CB8AC3E}">
        <p14:creationId xmlns:p14="http://schemas.microsoft.com/office/powerpoint/2010/main" val="43459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B8E954-A89A-492B-B0D8-1409F1EB9DF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Mortalidad Infantil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D6983-6396-43F2-9E58-4F2C2999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1" y="1099870"/>
            <a:ext cx="11071427" cy="54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6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D2EAA-0DAA-4A98-AACF-DB7AD58E9B18}"/>
              </a:ext>
            </a:extLst>
          </p:cNvPr>
          <p:cNvSpPr txBox="1"/>
          <p:nvPr/>
        </p:nvSpPr>
        <p:spPr>
          <a:xfrm>
            <a:off x="5733775" y="1849594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Más Casos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BC1F4-195E-4C02-B4EB-D30BD5D2BC68}"/>
              </a:ext>
            </a:extLst>
          </p:cNvPr>
          <p:cNvSpPr txBox="1"/>
          <p:nvPr/>
        </p:nvSpPr>
        <p:spPr>
          <a:xfrm>
            <a:off x="5604778" y="4109384"/>
            <a:ext cx="29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Menos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565B9-01C3-47C9-B135-2FA0D5FB813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863117" y="2756495"/>
            <a:ext cx="1646084" cy="100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40A20-2275-4126-9F4C-4352B9C1147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863117" y="3763810"/>
            <a:ext cx="1637570" cy="124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E233CD-6A8E-429B-B8E0-3F7C2D1FBCE1}"/>
              </a:ext>
            </a:extLst>
          </p:cNvPr>
          <p:cNvSpPr txBox="1"/>
          <p:nvPr/>
        </p:nvSpPr>
        <p:spPr>
          <a:xfrm>
            <a:off x="609598" y="1152582"/>
            <a:ext cx="303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 para Colombia</a:t>
            </a:r>
          </a:p>
          <a:p>
            <a:r>
              <a:rPr lang="es-419" sz="2400" dirty="0">
                <a:latin typeface="+mj-lt"/>
              </a:rPr>
              <a:t>MAPE: 4.059 %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9F6A4-AD3D-4A77-8630-07D219840756}"/>
              </a:ext>
            </a:extLst>
          </p:cNvPr>
          <p:cNvSpPr txBox="1"/>
          <p:nvPr/>
        </p:nvSpPr>
        <p:spPr>
          <a:xfrm>
            <a:off x="609598" y="3163645"/>
            <a:ext cx="3199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Modelos Departamentos</a:t>
            </a:r>
          </a:p>
          <a:p>
            <a:r>
              <a:rPr lang="es-419" sz="2400" dirty="0">
                <a:latin typeface="+mj-lt"/>
              </a:rPr>
              <a:t>Total casos: 31543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prom</a:t>
            </a:r>
            <a:r>
              <a:rPr lang="es-419" sz="2400" dirty="0">
                <a:latin typeface="+mj-lt"/>
              </a:rPr>
              <a:t>: 16.170 %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pond</a:t>
            </a:r>
            <a:r>
              <a:rPr lang="es-419" sz="2400" dirty="0">
                <a:latin typeface="+mj-lt"/>
              </a:rPr>
              <a:t>: 10.337 %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DA2230C-D82A-4D5F-A45C-D120A4F825E1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Mortalidad Infantil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AA5F18D-75FC-41C7-9404-2006DBA0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7" y="4466085"/>
            <a:ext cx="3114675" cy="10953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1010138-C5A0-4235-8A72-E78E0452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01" y="2189757"/>
            <a:ext cx="3124200" cy="113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3E0BE-6511-479A-94CF-8620376CC8DB}"/>
              </a:ext>
            </a:extLst>
          </p:cNvPr>
          <p:cNvSpPr txBox="1"/>
          <p:nvPr/>
        </p:nvSpPr>
        <p:spPr>
          <a:xfrm>
            <a:off x="8865219" y="25718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~46.5%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7AE15-149F-416F-B094-312303B9ED92}"/>
              </a:ext>
            </a:extLst>
          </p:cNvPr>
          <p:cNvSpPr txBox="1"/>
          <p:nvPr/>
        </p:nvSpPr>
        <p:spPr>
          <a:xfrm>
            <a:off x="8923728" y="48291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~1.0%</a:t>
            </a:r>
          </a:p>
        </p:txBody>
      </p:sp>
    </p:spTree>
    <p:extLst>
      <p:ext uri="{BB962C8B-B14F-4D97-AF65-F5344CB8AC3E}">
        <p14:creationId xmlns:p14="http://schemas.microsoft.com/office/powerpoint/2010/main" val="409781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B8E954-A89A-492B-B0D8-1409F1EB9DF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Intento de Suicidio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F0D5F-6D53-4114-A045-0BD4F288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6" y="1111961"/>
            <a:ext cx="11042575" cy="54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D2EAA-0DAA-4A98-AACF-DB7AD58E9B18}"/>
              </a:ext>
            </a:extLst>
          </p:cNvPr>
          <p:cNvSpPr txBox="1"/>
          <p:nvPr/>
        </p:nvSpPr>
        <p:spPr>
          <a:xfrm>
            <a:off x="5733775" y="1849594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Más Casos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BC1F4-195E-4C02-B4EB-D30BD5D2BC68}"/>
              </a:ext>
            </a:extLst>
          </p:cNvPr>
          <p:cNvSpPr txBox="1"/>
          <p:nvPr/>
        </p:nvSpPr>
        <p:spPr>
          <a:xfrm>
            <a:off x="5604778" y="4109384"/>
            <a:ext cx="29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Menos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565B9-01C3-47C9-B135-2FA0D5FB813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863117" y="2728172"/>
            <a:ext cx="1702908" cy="103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40A20-2275-4126-9F4C-4352B9C114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63117" y="3763810"/>
            <a:ext cx="1734340" cy="13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E233CD-6A8E-429B-B8E0-3F7C2D1FBCE1}"/>
              </a:ext>
            </a:extLst>
          </p:cNvPr>
          <p:cNvSpPr txBox="1"/>
          <p:nvPr/>
        </p:nvSpPr>
        <p:spPr>
          <a:xfrm>
            <a:off x="609598" y="1152582"/>
            <a:ext cx="303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 para Colombia</a:t>
            </a:r>
          </a:p>
          <a:p>
            <a:r>
              <a:rPr lang="es-419" sz="2400" dirty="0">
                <a:latin typeface="+mj-lt"/>
              </a:rPr>
              <a:t>MAPE: 4.000 %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9F6A4-AD3D-4A77-8630-07D219840756}"/>
              </a:ext>
            </a:extLst>
          </p:cNvPr>
          <p:cNvSpPr txBox="1"/>
          <p:nvPr/>
        </p:nvSpPr>
        <p:spPr>
          <a:xfrm>
            <a:off x="609598" y="3163645"/>
            <a:ext cx="3199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Modelos Departamentos</a:t>
            </a:r>
          </a:p>
          <a:p>
            <a:r>
              <a:rPr lang="es-419" sz="2400" dirty="0">
                <a:latin typeface="+mj-lt"/>
              </a:rPr>
              <a:t>Total casos: 93298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prom</a:t>
            </a:r>
            <a:r>
              <a:rPr lang="es-419" sz="2400" dirty="0">
                <a:latin typeface="+mj-lt"/>
              </a:rPr>
              <a:t>: 11.849 %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pond</a:t>
            </a:r>
            <a:r>
              <a:rPr lang="es-419" sz="2400" dirty="0">
                <a:latin typeface="+mj-lt"/>
              </a:rPr>
              <a:t>:  6.884 %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AE55B8-C93B-4794-B730-BFCF3D24398D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Intento de Suicidio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A4D0F-5CB6-4E44-8D40-4460DB9C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25" y="2190009"/>
            <a:ext cx="2971800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08684-8B03-4F3B-A253-677F464A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57" y="4498661"/>
            <a:ext cx="2962275" cy="1266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D57A2E-8F1F-4C6E-A612-BC24A5099025}"/>
              </a:ext>
            </a:extLst>
          </p:cNvPr>
          <p:cNvSpPr txBox="1"/>
          <p:nvPr/>
        </p:nvSpPr>
        <p:spPr>
          <a:xfrm>
            <a:off x="8865219" y="25718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~46.6%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A31CE-5B46-4BD2-908F-706E906C6E68}"/>
              </a:ext>
            </a:extLst>
          </p:cNvPr>
          <p:cNvSpPr txBox="1"/>
          <p:nvPr/>
        </p:nvSpPr>
        <p:spPr>
          <a:xfrm>
            <a:off x="8923728" y="48291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~1.0%</a:t>
            </a:r>
          </a:p>
        </p:txBody>
      </p:sp>
    </p:spTree>
    <p:extLst>
      <p:ext uri="{BB962C8B-B14F-4D97-AF65-F5344CB8AC3E}">
        <p14:creationId xmlns:p14="http://schemas.microsoft.com/office/powerpoint/2010/main" val="46428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B8E954-A89A-492B-B0D8-1409F1EB9DF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Morbilidad Materna Ext.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7ED39B-9689-4389-856D-72D5541D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6" y="1116931"/>
            <a:ext cx="11036913" cy="53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283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Resultados Análisis Predictivo</vt:lpstr>
      <vt:lpstr>Eventos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Datos Tuberculosis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395</cp:revision>
  <dcterms:created xsi:type="dcterms:W3CDTF">2020-07-01T16:07:14Z</dcterms:created>
  <dcterms:modified xsi:type="dcterms:W3CDTF">2020-09-18T20:01:05Z</dcterms:modified>
</cp:coreProperties>
</file>