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301" r:id="rId4"/>
    <p:sldId id="306" r:id="rId5"/>
    <p:sldId id="297" r:id="rId6"/>
    <p:sldId id="299" r:id="rId7"/>
    <p:sldId id="296" r:id="rId8"/>
    <p:sldId id="298" r:id="rId9"/>
    <p:sldId id="300" r:id="rId10"/>
    <p:sldId id="302" r:id="rId11"/>
    <p:sldId id="294" r:id="rId12"/>
    <p:sldId id="303" r:id="rId13"/>
    <p:sldId id="304" r:id="rId14"/>
    <p:sldId id="30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28" y="72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12/8/2020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12/8/2020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12/8/2020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12/8/2020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12/8/2020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12/8/2020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12/8/2020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12/8/2020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12/8/2020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12/8/2020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12/8/2020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12/8/2020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12/8/2020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n-US" sz="7000" dirty="0"/>
              <a:t>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n-US" sz="3000" dirty="0"/>
              <a:t>Tuberculosis </a:t>
            </a:r>
            <a:r>
              <a:rPr lang="en-US" sz="3000"/>
              <a:t>(TB) Indicators</a:t>
            </a:r>
            <a:endParaRPr lang="en-US" sz="3000" dirty="0"/>
          </a:p>
          <a:p>
            <a:r>
              <a:rPr lang="en-US" sz="3000" dirty="0"/>
              <a:t>In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 </a:t>
            </a:r>
            <a:r>
              <a:rPr lang="es-419" dirty="0"/>
              <a:t>12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E394-4BAE-459C-949C-1C1039B1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DB60ED-D464-45AA-A1A3-354F695B5ED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BF85B-E49F-4F78-B26A-EB4BC2AF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3" y="1694382"/>
            <a:ext cx="5180926" cy="237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C6F6A-ABFE-490D-93A8-138825F9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72" y="4214965"/>
            <a:ext cx="5163507" cy="224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768FC4-D267-4768-9CE0-C015C610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70" y="1694382"/>
            <a:ext cx="5255955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99045-99DB-4DE3-A171-5CBA9DEF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269" y="4214965"/>
            <a:ext cx="5255955" cy="22273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7561C2-CA54-453E-B73B-2DAC5D59469B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Change of periodicity: from Weekly to per Period: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87A2F2-9F88-475E-85FD-93348952CF99}"/>
              </a:ext>
            </a:extLst>
          </p:cNvPr>
          <p:cNvSpPr/>
          <p:nvPr/>
        </p:nvSpPr>
        <p:spPr>
          <a:xfrm>
            <a:off x="5740748" y="2513136"/>
            <a:ext cx="439052" cy="2264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FA0A4C-55F3-45FF-B0F5-6772175462D1}"/>
              </a:ext>
            </a:extLst>
          </p:cNvPr>
          <p:cNvSpPr/>
          <p:nvPr/>
        </p:nvSpPr>
        <p:spPr>
          <a:xfrm>
            <a:off x="5740748" y="4999433"/>
            <a:ext cx="439052" cy="2264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59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Base Line: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EE4197-B729-40D8-A94A-16CC40B3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7" y="1642496"/>
            <a:ext cx="4572000" cy="240145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51901-D19A-410F-B488-11282E9F9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7" y="4137457"/>
            <a:ext cx="4572000" cy="2401455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674832D-DC10-4D94-8B0A-0AAB28F96E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2"/>
          <a:stretch/>
        </p:blipFill>
        <p:spPr>
          <a:xfrm>
            <a:off x="5327918" y="1951446"/>
            <a:ext cx="6315836" cy="28074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791E59-3060-463B-BDEE-53EF883C86EA}"/>
              </a:ext>
            </a:extLst>
          </p:cNvPr>
          <p:cNvSpPr/>
          <p:nvPr/>
        </p:nvSpPr>
        <p:spPr>
          <a:xfrm>
            <a:off x="9431383" y="4645686"/>
            <a:ext cx="214270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42.639</a:t>
            </a:r>
          </a:p>
          <a:p>
            <a:pPr algn="r"/>
            <a:r>
              <a:rPr lang="en-US" sz="1600" dirty="0">
                <a:latin typeface="+mj-lt"/>
              </a:rPr>
              <a:t>MAPE: 4.894 %</a:t>
            </a:r>
          </a:p>
        </p:txBody>
      </p:sp>
    </p:spTree>
    <p:extLst>
      <p:ext uri="{BB962C8B-B14F-4D97-AF65-F5344CB8AC3E}">
        <p14:creationId xmlns:p14="http://schemas.microsoft.com/office/powerpoint/2010/main" val="301030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7DE5-FDA6-48CC-A2DB-FFF7C4A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12</a:t>
            </a:fld>
            <a:endParaRPr lang="es-4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F6E80-A75F-4DA9-9654-07E38BDE2275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SARIMA: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22E79-0808-400E-B090-E8CC7BE37F0C}"/>
              </a:ext>
            </a:extLst>
          </p:cNvPr>
          <p:cNvSpPr/>
          <p:nvPr/>
        </p:nvSpPr>
        <p:spPr>
          <a:xfrm>
            <a:off x="9814560" y="1722246"/>
            <a:ext cx="17682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54.323</a:t>
            </a:r>
          </a:p>
          <a:p>
            <a:pPr algn="r"/>
            <a:r>
              <a:rPr lang="en-US" sz="1600" dirty="0">
                <a:latin typeface="+mj-lt"/>
              </a:rPr>
              <a:t>MAPE: 7.672 %</a:t>
            </a:r>
          </a:p>
          <a:p>
            <a:pPr algn="r"/>
            <a:r>
              <a:rPr lang="en-US" sz="1600" dirty="0">
                <a:latin typeface="+mj-lt"/>
              </a:rPr>
              <a:t>AIC: 234.926</a:t>
            </a:r>
          </a:p>
          <a:p>
            <a:pPr algn="r"/>
            <a:r>
              <a:rPr lang="en-US" sz="1600" dirty="0">
                <a:latin typeface="+mj-lt"/>
              </a:rPr>
              <a:t>BIC: 238.199</a:t>
            </a:r>
          </a:p>
          <a:p>
            <a:pPr algn="r"/>
            <a:r>
              <a:rPr lang="en-US" sz="1600" dirty="0">
                <a:latin typeface="+mj-lt"/>
              </a:rPr>
              <a:t>Elapsed Time: 6 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89A78-5ABD-4EF8-96B8-83E1075BDB39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75DEC-25CB-4C38-BE54-2A0901B2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4195"/>
            <a:ext cx="4480918" cy="185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FC4DB-2A35-46A5-9755-68E6CFFB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849" y="3378629"/>
            <a:ext cx="7721510" cy="30275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513239-0C1C-498B-B0B8-371A44BE83F0}"/>
              </a:ext>
            </a:extLst>
          </p:cNvPr>
          <p:cNvSpPr/>
          <p:nvPr/>
        </p:nvSpPr>
        <p:spPr>
          <a:xfrm>
            <a:off x="617913" y="3483137"/>
            <a:ext cx="182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Result</a:t>
            </a:r>
          </a:p>
          <a:p>
            <a:r>
              <a:rPr lang="en-US" sz="1600" dirty="0">
                <a:latin typeface="+mj-lt"/>
              </a:rPr>
              <a:t>RMSE: 13.987</a:t>
            </a:r>
          </a:p>
          <a:p>
            <a:r>
              <a:rPr lang="en-US" sz="1600" dirty="0">
                <a:latin typeface="+mj-lt"/>
              </a:rPr>
              <a:t>MAPE: 8.521 %</a:t>
            </a:r>
          </a:p>
          <a:p>
            <a:r>
              <a:rPr lang="en-US" sz="1600" dirty="0">
                <a:latin typeface="+mj-lt"/>
              </a:rPr>
              <a:t>AIC: 466.22</a:t>
            </a:r>
          </a:p>
          <a:p>
            <a:r>
              <a:rPr lang="en-US" sz="1600" dirty="0">
                <a:latin typeface="+mj-lt"/>
              </a:rPr>
              <a:t>BIC: 482.28</a:t>
            </a:r>
          </a:p>
          <a:p>
            <a:r>
              <a:rPr lang="en-US" sz="1600" dirty="0">
                <a:latin typeface="+mj-lt"/>
              </a:rPr>
              <a:t>Elapsed Time: 5.8 h</a:t>
            </a:r>
          </a:p>
        </p:txBody>
      </p:sp>
    </p:spTree>
    <p:extLst>
      <p:ext uri="{BB962C8B-B14F-4D97-AF65-F5344CB8AC3E}">
        <p14:creationId xmlns:p14="http://schemas.microsoft.com/office/powerpoint/2010/main" val="78509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7DE5-FDA6-48CC-A2DB-FFF7C4A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13</a:t>
            </a:fld>
            <a:endParaRPr lang="es-4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F6E80-A75F-4DA9-9654-07E38BDE2275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Holt-Winters: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22E79-0808-400E-B090-E8CC7BE37F0C}"/>
              </a:ext>
            </a:extLst>
          </p:cNvPr>
          <p:cNvSpPr/>
          <p:nvPr/>
        </p:nvSpPr>
        <p:spPr>
          <a:xfrm>
            <a:off x="9814560" y="1722246"/>
            <a:ext cx="17682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55.740</a:t>
            </a:r>
          </a:p>
          <a:p>
            <a:pPr algn="r"/>
            <a:r>
              <a:rPr lang="en-US" sz="1600" dirty="0">
                <a:latin typeface="+mj-lt"/>
              </a:rPr>
              <a:t>MAPE: 7.619 %</a:t>
            </a:r>
          </a:p>
          <a:p>
            <a:pPr algn="r"/>
            <a:r>
              <a:rPr lang="en-US" sz="1600" dirty="0">
                <a:latin typeface="+mj-lt"/>
              </a:rPr>
              <a:t>AIC: 345.498</a:t>
            </a:r>
          </a:p>
          <a:p>
            <a:pPr algn="r"/>
            <a:r>
              <a:rPr lang="en-US" sz="1600" dirty="0">
                <a:latin typeface="+mj-lt"/>
              </a:rPr>
              <a:t>BIC: 359.309</a:t>
            </a:r>
          </a:p>
          <a:p>
            <a:pPr algn="r"/>
            <a:r>
              <a:rPr lang="en-US" sz="1600" dirty="0">
                <a:latin typeface="+mj-lt"/>
              </a:rPr>
              <a:t>Elapsed Time: 7 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89A78-5ABD-4EF8-96B8-83E1075BDB39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513239-0C1C-498B-B0B8-371A44BE83F0}"/>
              </a:ext>
            </a:extLst>
          </p:cNvPr>
          <p:cNvSpPr/>
          <p:nvPr/>
        </p:nvSpPr>
        <p:spPr>
          <a:xfrm>
            <a:off x="617913" y="3483137"/>
            <a:ext cx="182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Result</a:t>
            </a:r>
          </a:p>
          <a:p>
            <a:r>
              <a:rPr lang="en-US" sz="1600" dirty="0">
                <a:latin typeface="+mj-lt"/>
              </a:rPr>
              <a:t>RMSE: 16.998</a:t>
            </a:r>
          </a:p>
          <a:p>
            <a:r>
              <a:rPr lang="en-US" sz="1600" dirty="0">
                <a:latin typeface="+mj-lt"/>
              </a:rPr>
              <a:t>MAPE: 9.782 %</a:t>
            </a:r>
          </a:p>
          <a:p>
            <a:r>
              <a:rPr lang="en-US" sz="1600" dirty="0">
                <a:latin typeface="+mj-lt"/>
              </a:rPr>
              <a:t>AIC: 917.210</a:t>
            </a:r>
          </a:p>
          <a:p>
            <a:r>
              <a:rPr lang="en-US" sz="1600" dirty="0">
                <a:latin typeface="+mj-lt"/>
              </a:rPr>
              <a:t>BIC: 973.008</a:t>
            </a:r>
          </a:p>
          <a:p>
            <a:r>
              <a:rPr lang="en-US" sz="1600" dirty="0">
                <a:latin typeface="+mj-lt"/>
              </a:rPr>
              <a:t>Elapsed Time: 23 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2377-50F3-4AB0-88C8-48F1BE69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09" y="3362171"/>
            <a:ext cx="7717536" cy="3044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2BA9F2-AB0B-4E8B-B49C-1E30A34D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9" y="1646070"/>
            <a:ext cx="4480560" cy="18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7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E67C-B8A7-4A38-803F-DFB0E72A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14</a:t>
            </a:fld>
            <a:endParaRPr lang="es-41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73019-349F-4613-BC1C-C1CA6DB2B91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Compare Models: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21550D-A122-4F6F-97AC-ADD8D54CBEC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Infant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62CBA-9721-4AD5-B833-F9997537C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6"/>
          <a:stretch/>
        </p:blipFill>
        <p:spPr>
          <a:xfrm>
            <a:off x="2990850" y="1099455"/>
            <a:ext cx="6210300" cy="54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Let’s go to </a:t>
            </a:r>
            <a:r>
              <a:rPr lang="en-US" sz="3000" dirty="0" err="1"/>
              <a:t>Jupyter</a:t>
            </a:r>
            <a:r>
              <a:rPr lang="en-US" sz="3000" dirty="0"/>
              <a:t> Notebook</a:t>
            </a:r>
          </a:p>
          <a:p>
            <a:pPr algn="ctr"/>
            <a:r>
              <a:rPr lang="en-US" sz="3000" dirty="0"/>
              <a:t>and 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Meeting with Vlad and David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85127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00" dirty="0">
                <a:latin typeface="+mj-lt"/>
              </a:rPr>
              <a:t>Reunión con David y Vladimir (2) para definir el objetivo del proceso descriptivo: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Se concluyó, que para los 12 indicadores, los datos de entrada estarían por periodos epidemiológicos y sería por país, departamentos (32) y capitales (32)</a:t>
            </a:r>
            <a:r>
              <a:rPr lang="es-ES" sz="2400" dirty="0">
                <a:solidFill>
                  <a:srgbClr val="C00000"/>
                </a:solidFill>
                <a:latin typeface="+mj-lt"/>
              </a:rPr>
              <a:t>*</a:t>
            </a:r>
            <a:r>
              <a:rPr lang="es-ES" sz="24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Para la Tuberculosis, se concluyó que para el 2020 y 2019 se usaría la Sensible y para el 2018 y 2017, la suma de la Pulmonar, Extra pulmonar y Farmacorresistente.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Hasta ahora, para TB y IM, se usará como entrada los datos del 2017-2019, sin incluir el 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Falta por definir el periodo de datos a usar para 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David quedó en enviarle a Vladimir más detalle del análisis, así como un diagrama de flujo, para que el proceso pueda ser automatizado.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El modelo descriptivo sugerirá el rango de datos a usar.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51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Other Activities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4" y="1162511"/>
            <a:ext cx="108686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s-ES" sz="2600" dirty="0">
                <a:latin typeface="+mj-lt"/>
              </a:rPr>
              <a:t>Se hizo un análisis de la Base Line, en donde se comprobó que un mejor </a:t>
            </a:r>
            <a:r>
              <a:rPr lang="es-ES" sz="2600" i="1" dirty="0" err="1">
                <a:latin typeface="+mj-lt"/>
              </a:rPr>
              <a:t>accuracy</a:t>
            </a:r>
            <a:r>
              <a:rPr lang="es-ES" sz="2600" dirty="0">
                <a:latin typeface="+mj-lt"/>
              </a:rPr>
              <a:t> (un menor MAPE) no siempre significa una predicción más relevante o más significativa, sino muchas veces, </a:t>
            </a:r>
            <a:r>
              <a:rPr lang="es-ES" sz="2600" i="1" dirty="0" err="1">
                <a:latin typeface="+mj-lt"/>
              </a:rPr>
              <a:t>overfitting</a:t>
            </a:r>
            <a:r>
              <a:rPr lang="es-ES" sz="2600" i="1" dirty="0">
                <a:latin typeface="+mj-lt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s-ES" sz="2600" dirty="0">
                <a:latin typeface="+mj-lt"/>
              </a:rPr>
              <a:t>Se modificó el código, para trabajar en periodos epidemiológicos, realizando la respectiva agregación de datos, a partir de los archivos del SIVIGILA que están por semanas.</a:t>
            </a:r>
          </a:p>
          <a:p>
            <a:pPr marL="457200" indent="-457200">
              <a:buFontTx/>
              <a:buChar char="-"/>
            </a:pPr>
            <a:r>
              <a:rPr lang="es-ES" sz="2600" dirty="0">
                <a:latin typeface="+mj-lt"/>
              </a:rPr>
              <a:t>Se ejecutó el proceso predictivo usando series de tiempo y periodos epidemiológicos, para los indicadores </a:t>
            </a:r>
            <a:r>
              <a:rPr lang="es-ES" sz="2600" b="1" dirty="0">
                <a:latin typeface="+mj-lt"/>
              </a:rPr>
              <a:t>TB</a:t>
            </a:r>
            <a:r>
              <a:rPr lang="es-ES" sz="2600" dirty="0">
                <a:latin typeface="+mj-lt"/>
              </a:rPr>
              <a:t> y para la </a:t>
            </a:r>
            <a:r>
              <a:rPr lang="es-ES" sz="2600" b="1" dirty="0">
                <a:latin typeface="+mj-lt"/>
              </a:rPr>
              <a:t>IM</a:t>
            </a:r>
            <a:r>
              <a:rPr lang="es-ES" sz="2600" dirty="0">
                <a:latin typeface="+mj-lt"/>
              </a:rPr>
              <a:t>, obteniendo mejores resultados, que cuando los datos estaban por semanas.</a:t>
            </a:r>
          </a:p>
          <a:p>
            <a:pPr marL="457200" indent="-457200">
              <a:buFontTx/>
              <a:buChar char="-"/>
            </a:pPr>
            <a:r>
              <a:rPr lang="es-ES" sz="2600" dirty="0">
                <a:latin typeface="+mj-lt"/>
              </a:rPr>
              <a:t>Se creó un proceso ETL (en Python) para cargar los datos directamente de los archivos Excel del SIVIGILA a una tabla de base de datos en SQL Server.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6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A268-4DF0-44FF-8E62-D19303E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D0FA0-7855-490B-9522-141D0C781DDA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9825C-4C71-4D19-B363-60DCAE75969C}"/>
              </a:ext>
            </a:extLst>
          </p:cNvPr>
          <p:cNvSpPr/>
          <p:nvPr/>
        </p:nvSpPr>
        <p:spPr>
          <a:xfrm>
            <a:off x="617913" y="1162511"/>
            <a:ext cx="1096448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Year 2020 – 16 weeks: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TUBERCULOSIS - </a:t>
            </a:r>
            <a:r>
              <a:rPr lang="en-US" sz="1400" dirty="0" err="1">
                <a:latin typeface="+mj-lt"/>
              </a:rPr>
              <a:t>Resistente</a:t>
            </a:r>
            <a:r>
              <a:rPr lang="en-US" sz="1400" dirty="0">
                <a:latin typeface="+mj-lt"/>
              </a:rPr>
              <a:t> (COD 813): 71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- Sensible (COD 813): 3949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3949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600" dirty="0">
                <a:latin typeface="+mj-lt"/>
              </a:rPr>
              <a:t>Year 2019 – 52 weeks: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TUBERCULOSIS - </a:t>
            </a:r>
            <a:r>
              <a:rPr lang="en-US" sz="1400" dirty="0" err="1">
                <a:latin typeface="+mj-lt"/>
              </a:rPr>
              <a:t>Resistente</a:t>
            </a:r>
            <a:r>
              <a:rPr lang="en-US" sz="1400" dirty="0">
                <a:latin typeface="+mj-lt"/>
              </a:rPr>
              <a:t> (COD 813): 322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- Sensible (COD 813): 14466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14466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600" dirty="0">
                <a:latin typeface="+mj-lt"/>
              </a:rPr>
              <a:t>Year 2018 – 52 weeks: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MENINGITIS TUBERCULOSA (COD 530): 448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EXTRA PULMONAR (COD 810): 2058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PULMONAR (COD 820): 381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FÁRMACORRESISTENTE (COD 825): 11940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14379</a:t>
            </a:r>
            <a:r>
              <a:rPr lang="en-US" sz="1400" dirty="0">
                <a:latin typeface="+mj-lt"/>
              </a:rPr>
              <a:t> cases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600" dirty="0">
                <a:latin typeface="+mj-lt"/>
              </a:rPr>
              <a:t>Year 2017 – 52 weeks: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MENINGITIS TUBERCULOSA (COD 530): 449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EXTRA PULMONAR (COD 810): 1975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PULMONAR (COD 820): 420 cases</a:t>
            </a:r>
          </a:p>
          <a:p>
            <a:pPr marL="457200" indent="-457200">
              <a:buFontTx/>
              <a:buChar char="-"/>
            </a:pPr>
            <a:r>
              <a:rPr lang="en-US" sz="1400" b="1" dirty="0">
                <a:latin typeface="+mj-lt"/>
              </a:rPr>
              <a:t>TUBERCULOSIS FÁRMACORRESISTENTE (COD 825): 12056 cases</a:t>
            </a:r>
          </a:p>
          <a:p>
            <a:pPr marL="457200" indent="-457200">
              <a:buFontTx/>
              <a:buChar char="-"/>
            </a:pPr>
            <a:r>
              <a:rPr lang="en-US" sz="1400" dirty="0">
                <a:latin typeface="+mj-lt"/>
              </a:rPr>
              <a:t>TOTAL: </a:t>
            </a:r>
            <a:r>
              <a:rPr lang="en-US" sz="1400" b="1" dirty="0">
                <a:latin typeface="+mj-lt"/>
              </a:rPr>
              <a:t>14451</a:t>
            </a:r>
            <a:r>
              <a:rPr lang="en-US" sz="1400" dirty="0">
                <a:latin typeface="+mj-lt"/>
              </a:rPr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286860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EE45-66C9-401F-BE29-B32F3BCC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F8AF2-149A-46C5-8C41-7F3B8922D392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CC867-E558-4F9F-AF28-45EC6DF8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8" y="4233216"/>
            <a:ext cx="5298116" cy="2210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7853C-3630-4C86-8F39-37FD00E7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64" y="994608"/>
            <a:ext cx="6712140" cy="3079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A8B31-5865-4326-9C32-D23C16D98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98382"/>
            <a:ext cx="5097058" cy="23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C4ABB-0544-46EA-8818-FF60FE90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7C1E2-4898-4BBC-A886-F8609611C784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46774-1A43-4348-B484-E1F3D775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4" y="1799372"/>
            <a:ext cx="9429750" cy="4124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F9EBD3-1BAD-4AE8-B4BE-55E4079549AA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Linear Regression: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47CFF-EADC-4969-85B5-928DBAB0B31B}"/>
              </a:ext>
            </a:extLst>
          </p:cNvPr>
          <p:cNvSpPr/>
          <p:nvPr/>
        </p:nvSpPr>
        <p:spPr>
          <a:xfrm>
            <a:off x="9982200" y="2044005"/>
            <a:ext cx="1600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93.935</a:t>
            </a:r>
          </a:p>
          <a:p>
            <a:pPr algn="r"/>
            <a:r>
              <a:rPr lang="en-US" sz="1600" dirty="0">
                <a:latin typeface="+mj-lt"/>
              </a:rPr>
              <a:t>MAPE: 6.727 %</a:t>
            </a:r>
          </a:p>
          <a:p>
            <a:pPr algn="r"/>
            <a:r>
              <a:rPr lang="en-US" sz="1600" dirty="0">
                <a:latin typeface="+mj-lt"/>
              </a:rPr>
              <a:t>AIC: 400.663</a:t>
            </a:r>
          </a:p>
          <a:p>
            <a:pPr algn="r"/>
            <a:r>
              <a:rPr lang="en-US" sz="1600" dirty="0">
                <a:latin typeface="+mj-lt"/>
              </a:rPr>
              <a:t>BIC: 409.469</a:t>
            </a:r>
          </a:p>
        </p:txBody>
      </p:sp>
    </p:spTree>
    <p:extLst>
      <p:ext uri="{BB962C8B-B14F-4D97-AF65-F5344CB8AC3E}">
        <p14:creationId xmlns:p14="http://schemas.microsoft.com/office/powerpoint/2010/main" val="92018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SARIMA: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17E36-C764-4115-B4F7-C3EC2B3E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4" y="1860338"/>
            <a:ext cx="9372600" cy="3676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7AAC46-F9A6-4BBC-8F8D-55473D2F82AF}"/>
              </a:ext>
            </a:extLst>
          </p:cNvPr>
          <p:cNvSpPr/>
          <p:nvPr/>
        </p:nvSpPr>
        <p:spPr>
          <a:xfrm>
            <a:off x="9910354" y="2044005"/>
            <a:ext cx="16720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83.060</a:t>
            </a:r>
          </a:p>
          <a:p>
            <a:pPr algn="r"/>
            <a:r>
              <a:rPr lang="en-US" sz="1600" dirty="0">
                <a:latin typeface="+mj-lt"/>
              </a:rPr>
              <a:t>MAPE: 5.836 %</a:t>
            </a:r>
          </a:p>
          <a:p>
            <a:pPr algn="r"/>
            <a:r>
              <a:rPr lang="en-US" sz="1600" dirty="0">
                <a:latin typeface="+mj-lt"/>
              </a:rPr>
              <a:t>AIC: 250.087</a:t>
            </a:r>
          </a:p>
          <a:p>
            <a:pPr algn="r"/>
            <a:r>
              <a:rPr lang="en-US" sz="1600" dirty="0">
                <a:latin typeface="+mj-lt"/>
              </a:rPr>
              <a:t>BIC: 253.360</a:t>
            </a:r>
          </a:p>
          <a:p>
            <a:pPr algn="r"/>
            <a:r>
              <a:rPr lang="en-US" sz="1600" dirty="0">
                <a:latin typeface="+mj-lt"/>
              </a:rPr>
              <a:t>Elapsed Time: 4m</a:t>
            </a:r>
          </a:p>
        </p:txBody>
      </p:sp>
    </p:spTree>
    <p:extLst>
      <p:ext uri="{BB962C8B-B14F-4D97-AF65-F5344CB8AC3E}">
        <p14:creationId xmlns:p14="http://schemas.microsoft.com/office/powerpoint/2010/main" val="907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Holt-Winters: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E566-E3B6-4949-9583-9E4407AE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" y="1854733"/>
            <a:ext cx="9439275" cy="3762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2E7A56-1634-4077-9E38-CB7E6ABC636A}"/>
              </a:ext>
            </a:extLst>
          </p:cNvPr>
          <p:cNvSpPr/>
          <p:nvPr/>
        </p:nvSpPr>
        <p:spPr>
          <a:xfrm>
            <a:off x="9910354" y="2044005"/>
            <a:ext cx="16720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Result</a:t>
            </a:r>
          </a:p>
          <a:p>
            <a:pPr algn="r"/>
            <a:r>
              <a:rPr lang="en-US" sz="1600" dirty="0">
                <a:latin typeface="+mj-lt"/>
              </a:rPr>
              <a:t>RMSE: 80.739</a:t>
            </a:r>
          </a:p>
          <a:p>
            <a:pPr algn="r"/>
            <a:r>
              <a:rPr lang="en-US" sz="1600" dirty="0">
                <a:latin typeface="+mj-lt"/>
              </a:rPr>
              <a:t>MAPE: 5.937 %</a:t>
            </a:r>
          </a:p>
          <a:p>
            <a:pPr algn="r"/>
            <a:r>
              <a:rPr lang="en-US" sz="1600" dirty="0">
                <a:latin typeface="+mj-lt"/>
              </a:rPr>
              <a:t>AIC: 338.847</a:t>
            </a:r>
          </a:p>
          <a:p>
            <a:pPr algn="r"/>
            <a:r>
              <a:rPr lang="en-US" sz="1600" dirty="0">
                <a:latin typeface="+mj-lt"/>
              </a:rPr>
              <a:t>BIC: 367.558</a:t>
            </a:r>
          </a:p>
          <a:p>
            <a:pPr algn="r"/>
            <a:r>
              <a:rPr lang="en-US" sz="1600" dirty="0">
                <a:latin typeface="+mj-lt"/>
              </a:rPr>
              <a:t>Elapsed Time: 5m</a:t>
            </a:r>
          </a:p>
        </p:txBody>
      </p:sp>
    </p:spTree>
    <p:extLst>
      <p:ext uri="{BB962C8B-B14F-4D97-AF65-F5344CB8AC3E}">
        <p14:creationId xmlns:p14="http://schemas.microsoft.com/office/powerpoint/2010/main" val="104426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79F08-8BDE-40DF-87A2-6A1D777C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A1551-D792-4B19-9E99-7EFEDCFB4BB8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16540-1C0C-4092-8929-5D24A1B34801}"/>
              </a:ext>
            </a:extLst>
          </p:cNvPr>
          <p:cNvSpPr/>
          <p:nvPr/>
        </p:nvSpPr>
        <p:spPr>
          <a:xfrm>
            <a:off x="617913" y="1162511"/>
            <a:ext cx="109644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Compare Models: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2B920-3FC8-4157-9F86-2A3E63D9D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0"/>
          <a:stretch/>
        </p:blipFill>
        <p:spPr>
          <a:xfrm>
            <a:off x="2930569" y="1055910"/>
            <a:ext cx="6296025" cy="54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8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654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Predictive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273</cp:revision>
  <dcterms:created xsi:type="dcterms:W3CDTF">2020-07-01T16:07:14Z</dcterms:created>
  <dcterms:modified xsi:type="dcterms:W3CDTF">2020-08-12T20:06:36Z</dcterms:modified>
</cp:coreProperties>
</file>