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slideLayouts/slideLayout5.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69" r:id="rId1"/>
  </p:sldMasterIdLst>
  <p:sldIdLst>
    <p:sldId id="256" r:id="rId2"/>
    <p:sldId id="258" r:id="rId3"/>
    <p:sldId id="261" r:id="rId4"/>
    <p:sldId id="259" r:id="rId5"/>
    <p:sldId id="262" r:id="rId6"/>
    <p:sldId id="264" r:id="rId7"/>
    <p:sldId id="260" r:id="rId8"/>
    <p:sldId id="263" r:id="rId9"/>
    <p:sldId id="274" r:id="rId10"/>
    <p:sldId id="276" r:id="rId11"/>
    <p:sldId id="277" r:id="rId12"/>
    <p:sldId id="278" r:id="rId13"/>
    <p:sldId id="279" r:id="rId14"/>
    <p:sldId id="280" r:id="rId15"/>
    <p:sldId id="281" r:id="rId16"/>
    <p:sldId id="265" r:id="rId17"/>
    <p:sldId id="272" r:id="rId18"/>
    <p:sldId id="273" r:id="rId19"/>
    <p:sldId id="269" r:id="rId20"/>
    <p:sldId id="270" r:id="rId21"/>
    <p:sldId id="271" r:id="rId22"/>
    <p:sldId id="282" r:id="rId23"/>
    <p:sldId id="283" r:id="rId24"/>
    <p:sldId id="288" r:id="rId25"/>
    <p:sldId id="284" r:id="rId26"/>
    <p:sldId id="285" r:id="rId27"/>
    <p:sldId id="286" r:id="rId28"/>
    <p:sldId id="287" r:id="rId29"/>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0" d="100"/>
          <a:sy n="80" d="100"/>
        </p:scale>
        <p:origin x="-912"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a de título">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s-ES_tradnl" smtClean="0"/>
              <a:t>Clic para editar título</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En blanco">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ido con título">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s-ES_tradnl" smtClean="0"/>
              <a:t>Clic para editar título</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Imagen con título">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s-ES_tradnl" smtClean="0"/>
              <a:t>Clic para editar título</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s-ES_tradnl" smtClean="0"/>
              <a:t>Haga clic en el icono para agregar una imagen</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Título vertical y texto">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s-ES_tradnl" smtClean="0"/>
              <a:t>Clic para editar título</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Encabezado de sección">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s-ES_tradnl" smtClean="0"/>
              <a:t>Clic para editar título</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4A9E7B99-7C3F-4BC3-B7B8-7E1F8C620B24}" type="datetime1">
              <a:rPr lang="es-ES_tradnl" smtClean="0"/>
              <a:pPr/>
              <a:t>17/5/12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1AF2B4D-6B12-4EDF-87BB-2B55CECB6611}" type="slidenum">
              <a:rPr lang="es-ES_tradnl" smtClean="0"/>
              <a:pPr/>
              <a:t>‹Nr.›</a:t>
            </a:fld>
            <a:endParaRPr lang="es-ES_tradnl"/>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7" name="Date Placeholder 6"/>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4B337335-08A4-8542-910E-D0EEB3083FC6}" type="slidenum">
              <a:rPr lang="es-ES_tradnl" smtClean="0"/>
              <a:pPr/>
              <a:t>‹Nr.›</a:t>
            </a:fld>
            <a:endParaRPr lang="es-ES_tradnl"/>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objetos, superior e inferi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54E9EBF4-4055-B942-9277-2B2D353EE553}" type="datetimeFigureOut">
              <a:rPr lang="es-ES_tradnl" smtClean="0"/>
              <a:pPr/>
              <a:t>17/5/12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6"/>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s-ES_tradnl" smtClean="0"/>
              <a:t>Clic para editar título</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fld id="{54E9EBF4-4055-B942-9277-2B2D353EE553}" type="datetimeFigureOut">
              <a:rPr lang="es-ES_tradnl" smtClean="0"/>
              <a:pPr/>
              <a:t>17/5/12</a:t>
            </a:fld>
            <a:endParaRPr lang="es-ES_tradnl"/>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endParaRPr lang="es-ES_tradnl"/>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Programación lógica	</a:t>
            </a:r>
            <a:endParaRPr lang="es-ES_tradnl" dirty="0"/>
          </a:p>
        </p:txBody>
      </p:sp>
      <p:sp>
        <p:nvSpPr>
          <p:cNvPr id="3" name="Subtítulo 2"/>
          <p:cNvSpPr>
            <a:spLocks noGrp="1"/>
          </p:cNvSpPr>
          <p:nvPr>
            <p:ph type="subTitle" idx="1"/>
          </p:nvPr>
        </p:nvSpPr>
        <p:spPr/>
        <p:txBody>
          <a:bodyPr>
            <a:normAutofit/>
          </a:bodyPr>
          <a:lstStyle/>
          <a:p>
            <a:r>
              <a:rPr lang="es-ES_tradnl" dirty="0" smtClean="0"/>
              <a:t>La lógica y los lenguajes de programación lógicos</a:t>
            </a:r>
            <a:endParaRPr lang="es-ES_trad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dirty="0"/>
              <a:t>Ejercicio</a:t>
            </a:r>
            <a:r>
              <a:rPr lang="es-ES" dirty="0" smtClean="0"/>
              <a:t> rápido 1</a:t>
            </a:r>
            <a:endParaRPr lang="es-ES" dirty="0"/>
          </a:p>
        </p:txBody>
      </p:sp>
      <p:sp>
        <p:nvSpPr>
          <p:cNvPr id="23555" name="Rectangle 3"/>
          <p:cNvSpPr>
            <a:spLocks noGrp="1" noChangeArrowheads="1"/>
          </p:cNvSpPr>
          <p:nvPr>
            <p:ph type="body" idx="1"/>
          </p:nvPr>
        </p:nvSpPr>
        <p:spPr/>
        <p:txBody>
          <a:bodyPr>
            <a:normAutofit/>
          </a:bodyPr>
          <a:lstStyle/>
          <a:p>
            <a:pPr marL="0" indent="0" algn="just" eaLnBrk="1" hangingPunct="1">
              <a:buFontTx/>
              <a:buNone/>
              <a:tabLst>
                <a:tab pos="0" algn="l"/>
              </a:tabLst>
            </a:pPr>
            <a:r>
              <a:rPr lang="es-ES" dirty="0"/>
              <a:t>Para las siguientes oraciones indique donde existe una relación y donde un atributo</a:t>
            </a:r>
            <a:r>
              <a:rPr lang="es-ES" dirty="0" smtClean="0"/>
              <a:t>.</a:t>
            </a:r>
          </a:p>
          <a:p>
            <a:pPr marL="0" indent="0" algn="just" eaLnBrk="1" hangingPunct="1">
              <a:buFontTx/>
              <a:buNone/>
              <a:tabLst>
                <a:tab pos="0" algn="l"/>
              </a:tabLst>
            </a:pPr>
            <a:endParaRPr lang="es-ES" dirty="0" smtClean="0"/>
          </a:p>
          <a:p>
            <a:pPr marL="633413" lvl="1" indent="-450850" algn="just" eaLnBrk="1" hangingPunct="1">
              <a:buFontTx/>
              <a:buAutoNum type="arabicPeriod"/>
              <a:tabLst>
                <a:tab pos="0" algn="l"/>
              </a:tabLst>
            </a:pPr>
            <a:r>
              <a:rPr lang="es-ES" sz="2400" dirty="0" smtClean="0"/>
              <a:t>Juan vive </a:t>
            </a:r>
            <a:r>
              <a:rPr lang="es-ES" sz="2400" dirty="0"/>
              <a:t>en la misma casa que Chucho.</a:t>
            </a:r>
            <a:endParaRPr lang="es-ES" sz="2400" dirty="0" smtClean="0"/>
          </a:p>
          <a:p>
            <a:pPr marL="633413" lvl="1" indent="-450850" algn="just" eaLnBrk="1" hangingPunct="1">
              <a:buFontTx/>
              <a:buAutoNum type="arabicPeriod"/>
              <a:tabLst>
                <a:tab pos="0" algn="l"/>
              </a:tabLst>
            </a:pPr>
            <a:r>
              <a:rPr lang="es-ES" sz="2400" dirty="0" smtClean="0"/>
              <a:t>A </a:t>
            </a:r>
            <a:r>
              <a:rPr lang="es-ES" sz="2400" dirty="0"/>
              <a:t>+ B = C</a:t>
            </a:r>
          </a:p>
          <a:p>
            <a:pPr marL="633413" lvl="1" indent="-450850" algn="just" eaLnBrk="1" hangingPunct="1">
              <a:buFontTx/>
              <a:buAutoNum type="arabicPeriod"/>
              <a:tabLst>
                <a:tab pos="0" algn="l"/>
              </a:tabLst>
            </a:pPr>
            <a:r>
              <a:rPr lang="es-ES" sz="2400" dirty="0"/>
              <a:t>f(A)</a:t>
            </a:r>
            <a:endParaRPr lang="es-ES" sz="2400" dirty="0" smtClean="0"/>
          </a:p>
          <a:p>
            <a:pPr marL="633413" lvl="1" indent="-450850" algn="just" eaLnBrk="1" hangingPunct="1">
              <a:buFontTx/>
              <a:buAutoNum type="arabicPeriod"/>
              <a:tabLst>
                <a:tab pos="0" algn="l"/>
              </a:tabLst>
            </a:pPr>
            <a:r>
              <a:rPr lang="es-ES" sz="2400" dirty="0" smtClean="0">
                <a:ea typeface="Arial" pitchFamily="-1" charset="0"/>
                <a:cs typeface="Arial" pitchFamily="-1" charset="0"/>
              </a:rPr>
              <a:t>Ana </a:t>
            </a:r>
            <a:r>
              <a:rPr lang="es-ES" sz="2400" dirty="0">
                <a:ea typeface="Arial" pitchFamily="-1" charset="0"/>
                <a:cs typeface="Arial" pitchFamily="-1" charset="0"/>
              </a:rPr>
              <a:t>17 años, Erika 19 años, Julia 18 años</a:t>
            </a:r>
          </a:p>
          <a:p>
            <a:pPr marL="633413" lvl="1" indent="-450850" algn="just" eaLnBrk="1" hangingPunct="1">
              <a:buFontTx/>
              <a:buAutoNum type="arabicPeriod"/>
              <a:tabLst>
                <a:tab pos="0" algn="l"/>
              </a:tabLst>
            </a:pPr>
            <a:r>
              <a:rPr lang="es-ES" sz="2400" dirty="0">
                <a:ea typeface="Arial" pitchFamily="-1" charset="0"/>
                <a:cs typeface="Arial" pitchFamily="-1" charset="0"/>
              </a:rPr>
              <a:t>Ana, Erika y Julia van a la </a:t>
            </a:r>
            <a:r>
              <a:rPr lang="es-ES" sz="2400" dirty="0" smtClean="0">
                <a:ea typeface="Arial" pitchFamily="-1" charset="0"/>
                <a:cs typeface="Arial" pitchFamily="-1" charset="0"/>
              </a:rPr>
              <a:t>universidad</a:t>
            </a:r>
            <a:endParaRPr lang="es-ES" sz="2400" dirty="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7835" y="1009662"/>
            <a:ext cx="8642350" cy="641350"/>
          </a:xfrm>
        </p:spPr>
        <p:txBody>
          <a:bodyPr/>
          <a:lstStyle/>
          <a:p>
            <a:pPr eaLnBrk="1" hangingPunct="1"/>
            <a:r>
              <a:rPr lang="es-ES" dirty="0"/>
              <a:t>Sintaxis (</a:t>
            </a:r>
            <a:r>
              <a:rPr lang="es-ES" dirty="0" smtClean="0"/>
              <a:t>1/5)</a:t>
            </a:r>
            <a:endParaRPr lang="es-PE" dirty="0"/>
          </a:p>
        </p:txBody>
      </p:sp>
      <p:sp>
        <p:nvSpPr>
          <p:cNvPr id="30723" name="Rectangle 3"/>
          <p:cNvSpPr>
            <a:spLocks noGrp="1" noChangeArrowheads="1"/>
          </p:cNvSpPr>
          <p:nvPr>
            <p:ph type="body" idx="1"/>
          </p:nvPr>
        </p:nvSpPr>
        <p:spPr>
          <a:xfrm>
            <a:off x="250825" y="1854112"/>
            <a:ext cx="4475163" cy="5472112"/>
          </a:xfrm>
        </p:spPr>
        <p:txBody>
          <a:bodyPr>
            <a:normAutofit/>
          </a:bodyPr>
          <a:lstStyle/>
          <a:p>
            <a:pPr eaLnBrk="1" hangingPunct="1">
              <a:lnSpc>
                <a:spcPct val="90000"/>
              </a:lnSpc>
              <a:buFontTx/>
              <a:buNone/>
            </a:pPr>
            <a:r>
              <a:rPr lang="es-PE" dirty="0"/>
              <a:t>El </a:t>
            </a:r>
            <a:r>
              <a:rPr lang="es-PE" b="1" dirty="0"/>
              <a:t>alfabeto </a:t>
            </a:r>
            <a:r>
              <a:rPr lang="es-PE" dirty="0"/>
              <a:t>está formado por: </a:t>
            </a:r>
          </a:p>
          <a:p>
            <a:pPr eaLnBrk="1" hangingPunct="1">
              <a:lnSpc>
                <a:spcPct val="90000"/>
              </a:lnSpc>
            </a:pPr>
            <a:r>
              <a:rPr lang="es-PE" dirty="0"/>
              <a:t>Sentencia atómica:</a:t>
            </a:r>
          </a:p>
          <a:p>
            <a:pPr lvl="1" eaLnBrk="1" hangingPunct="1">
              <a:lnSpc>
                <a:spcPct val="90000"/>
              </a:lnSpc>
              <a:buFont typeface="Wingdings" pitchFamily="-1" charset="2"/>
              <a:buNone/>
            </a:pPr>
            <a:r>
              <a:rPr lang="es-PE" sz="1600" dirty="0">
                <a:solidFill>
                  <a:srgbClr val="A50021"/>
                </a:solidFill>
                <a:latin typeface="Courier New" pitchFamily="-1" charset="0"/>
              </a:rPr>
              <a:t>predicado (término, ....)</a:t>
            </a:r>
          </a:p>
          <a:p>
            <a:pPr lvl="1" eaLnBrk="1" hangingPunct="1">
              <a:lnSpc>
                <a:spcPct val="90000"/>
              </a:lnSpc>
              <a:buFont typeface="Wingdings" pitchFamily="-1" charset="2"/>
              <a:buNone/>
            </a:pPr>
            <a:r>
              <a:rPr lang="es-PE" sz="1600" dirty="0">
                <a:solidFill>
                  <a:srgbClr val="A50021"/>
                </a:solidFill>
                <a:latin typeface="Courier New" pitchFamily="-1" charset="0"/>
              </a:rPr>
              <a:t>termino = </a:t>
            </a:r>
            <a:r>
              <a:rPr lang="es-PE" sz="1600" dirty="0" smtClean="0">
                <a:solidFill>
                  <a:srgbClr val="A50021"/>
                </a:solidFill>
                <a:latin typeface="Courier New" pitchFamily="-1" charset="0"/>
              </a:rPr>
              <a:t>término</a:t>
            </a:r>
            <a:endParaRPr lang="es-ES" sz="1600" dirty="0" smtClean="0"/>
          </a:p>
          <a:p>
            <a:pPr eaLnBrk="1" hangingPunct="1">
              <a:lnSpc>
                <a:spcPct val="90000"/>
              </a:lnSpc>
            </a:pPr>
            <a:r>
              <a:rPr lang="es-ES" dirty="0"/>
              <a:t>Sentencias:</a:t>
            </a:r>
          </a:p>
          <a:p>
            <a:pPr lvl="1" eaLnBrk="1" hangingPunct="1">
              <a:lnSpc>
                <a:spcPct val="90000"/>
              </a:lnSpc>
              <a:buFont typeface="Wingdings" pitchFamily="-1" charset="2"/>
              <a:buNone/>
            </a:pPr>
            <a:r>
              <a:rPr lang="es-ES" sz="1600" dirty="0">
                <a:solidFill>
                  <a:srgbClr val="A50021"/>
                </a:solidFill>
                <a:latin typeface="Courier New" pitchFamily="-1" charset="0"/>
                <a:sym typeface="Symbol" pitchFamily="-1" charset="2"/>
              </a:rPr>
              <a:t> sentencia</a:t>
            </a:r>
            <a:endParaRPr lang="es-PE" sz="1600" dirty="0">
              <a:solidFill>
                <a:srgbClr val="A50021"/>
              </a:solidFill>
              <a:latin typeface="Courier New" pitchFamily="-1" charset="0"/>
            </a:endParaRPr>
          </a:p>
          <a:p>
            <a:pPr lvl="1" eaLnBrk="1" hangingPunct="1">
              <a:lnSpc>
                <a:spcPct val="90000"/>
              </a:lnSpc>
              <a:buFont typeface="Wingdings" pitchFamily="-1" charset="2"/>
              <a:buNone/>
            </a:pPr>
            <a:r>
              <a:rPr lang="es-ES" sz="1600" dirty="0">
                <a:solidFill>
                  <a:srgbClr val="A50021"/>
                </a:solidFill>
                <a:latin typeface="Courier New" pitchFamily="-1" charset="0"/>
              </a:rPr>
              <a:t>sentencias_atómicas.</a:t>
            </a:r>
          </a:p>
          <a:p>
            <a:pPr lvl="1" eaLnBrk="1" hangingPunct="1">
              <a:lnSpc>
                <a:spcPct val="90000"/>
              </a:lnSpc>
              <a:buFont typeface="Wingdings" pitchFamily="-1" charset="2"/>
              <a:buNone/>
            </a:pPr>
            <a:r>
              <a:rPr lang="es-ES" sz="1600" dirty="0">
                <a:solidFill>
                  <a:srgbClr val="A50021"/>
                </a:solidFill>
                <a:latin typeface="Courier New" pitchFamily="-1" charset="0"/>
              </a:rPr>
              <a:t>(sentencia conectiva sentencia)</a:t>
            </a:r>
          </a:p>
          <a:p>
            <a:pPr lvl="1" eaLnBrk="1" hangingPunct="1">
              <a:lnSpc>
                <a:spcPct val="90000"/>
              </a:lnSpc>
              <a:buFont typeface="Wingdings" pitchFamily="-1" charset="2"/>
              <a:buNone/>
            </a:pPr>
            <a:endParaRPr lang="es-ES" sz="1600" dirty="0">
              <a:solidFill>
                <a:srgbClr val="A50021"/>
              </a:solidFill>
              <a:latin typeface="Courier New" pitchFamily="-1" charset="0"/>
            </a:endParaRPr>
          </a:p>
          <a:p>
            <a:pPr lvl="1" eaLnBrk="1" hangingPunct="1">
              <a:lnSpc>
                <a:spcPct val="90000"/>
              </a:lnSpc>
              <a:buFont typeface="Wingdings" pitchFamily="-1" charset="2"/>
              <a:buNone/>
            </a:pPr>
            <a:r>
              <a:rPr lang="es-ES" sz="1600" dirty="0">
                <a:solidFill>
                  <a:srgbClr val="A50021"/>
                </a:solidFill>
                <a:latin typeface="Courier New" pitchFamily="-1" charset="0"/>
              </a:rPr>
              <a:t>cuantificador variable, ...., </a:t>
            </a:r>
            <a:r>
              <a:rPr lang="es-ES" sz="1600" dirty="0" smtClean="0">
                <a:solidFill>
                  <a:srgbClr val="A50021"/>
                </a:solidFill>
                <a:latin typeface="Courier New" pitchFamily="-1" charset="0"/>
              </a:rPr>
              <a:t>sentencia</a:t>
            </a:r>
            <a:endParaRPr lang="es-PE" sz="1600" dirty="0" smtClean="0">
              <a:solidFill>
                <a:srgbClr val="A50021"/>
              </a:solidFill>
              <a:latin typeface="Courier New" pitchFamily="-1" charset="0"/>
            </a:endParaRPr>
          </a:p>
          <a:p>
            <a:pPr eaLnBrk="1" hangingPunct="1">
              <a:lnSpc>
                <a:spcPct val="90000"/>
              </a:lnSpc>
            </a:pPr>
            <a:r>
              <a:rPr lang="es-PE" dirty="0"/>
              <a:t>Término:</a:t>
            </a:r>
          </a:p>
          <a:p>
            <a:pPr lvl="1" eaLnBrk="1" hangingPunct="1">
              <a:lnSpc>
                <a:spcPct val="90000"/>
              </a:lnSpc>
              <a:buFont typeface="Wingdings" pitchFamily="-1" charset="2"/>
              <a:buNone/>
            </a:pPr>
            <a:r>
              <a:rPr lang="es-ES" sz="1600" dirty="0">
                <a:solidFill>
                  <a:srgbClr val="A50021"/>
                </a:solidFill>
                <a:latin typeface="Courier New" pitchFamily="-1" charset="0"/>
              </a:rPr>
              <a:t>función término</a:t>
            </a:r>
          </a:p>
          <a:p>
            <a:pPr lvl="1" eaLnBrk="1" hangingPunct="1">
              <a:lnSpc>
                <a:spcPct val="90000"/>
              </a:lnSpc>
              <a:buFont typeface="Wingdings" pitchFamily="-1" charset="2"/>
              <a:buNone/>
            </a:pPr>
            <a:r>
              <a:rPr lang="es-ES" sz="1600" dirty="0">
                <a:solidFill>
                  <a:srgbClr val="A50021"/>
                </a:solidFill>
                <a:latin typeface="Courier New" pitchFamily="-1" charset="0"/>
              </a:rPr>
              <a:t>constante</a:t>
            </a:r>
          </a:p>
          <a:p>
            <a:pPr lvl="1" eaLnBrk="1" hangingPunct="1">
              <a:lnSpc>
                <a:spcPct val="90000"/>
              </a:lnSpc>
              <a:buFont typeface="Wingdings" pitchFamily="-1" charset="2"/>
              <a:buNone/>
            </a:pPr>
            <a:r>
              <a:rPr lang="es-ES" sz="1600" dirty="0">
                <a:solidFill>
                  <a:srgbClr val="A50021"/>
                </a:solidFill>
                <a:latin typeface="Courier New" pitchFamily="-1" charset="0"/>
              </a:rPr>
              <a:t>variable</a:t>
            </a:r>
            <a:endParaRPr lang="es-PE" sz="1600" dirty="0">
              <a:solidFill>
                <a:srgbClr val="A50021"/>
              </a:solidFill>
              <a:latin typeface="Courier New" pitchFamily="-1" charset="0"/>
            </a:endParaRPr>
          </a:p>
        </p:txBody>
      </p:sp>
      <p:sp>
        <p:nvSpPr>
          <p:cNvPr id="30724" name="Rectangle 5"/>
          <p:cNvSpPr>
            <a:spLocks noChangeArrowheads="1"/>
          </p:cNvSpPr>
          <p:nvPr/>
        </p:nvSpPr>
        <p:spPr bwMode="auto">
          <a:xfrm>
            <a:off x="4859338" y="1922283"/>
            <a:ext cx="4032250" cy="467995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s-PE" sz="2400" dirty="0"/>
              <a:t>Símbolos de conectivas:</a:t>
            </a:r>
          </a:p>
          <a:p>
            <a:pPr marL="742950" lvl="1" indent="-285750">
              <a:spcBef>
                <a:spcPct val="20000"/>
              </a:spcBef>
              <a:buFont typeface="Wingdings" pitchFamily="-1" charset="2"/>
              <a:buNone/>
            </a:pPr>
            <a:r>
              <a:rPr lang="es-PE" sz="1600" dirty="0">
                <a:solidFill>
                  <a:srgbClr val="A50021"/>
                </a:solidFill>
                <a:latin typeface="Courier New" pitchFamily="-1" charset="0"/>
              </a:rPr>
              <a:t>(</a:t>
            </a:r>
            <a:r>
              <a:rPr lang="es-ES" sz="1600" dirty="0">
                <a:solidFill>
                  <a:srgbClr val="A50021"/>
                </a:solidFill>
                <a:latin typeface="Courier New" pitchFamily="-1" charset="0"/>
                <a:sym typeface="Symbol" pitchFamily="-1" charset="2"/>
              </a:rPr>
              <a:t>, , , , y  </a:t>
            </a:r>
            <a:r>
              <a:rPr lang="es-ES" sz="1600" dirty="0">
                <a:solidFill>
                  <a:srgbClr val="A50021"/>
                </a:solidFill>
                <a:latin typeface="Courier New" pitchFamily="-1" charset="0"/>
                <a:ea typeface="Arial" pitchFamily="-1" charset="0"/>
                <a:cs typeface="Arial" pitchFamily="-1" charset="0"/>
              </a:rPr>
              <a:t>)</a:t>
            </a:r>
            <a:endParaRPr lang="el-GR" sz="1600" dirty="0">
              <a:solidFill>
                <a:srgbClr val="A50021"/>
              </a:solidFill>
              <a:latin typeface="Courier New" pitchFamily="-1" charset="0"/>
              <a:ea typeface="Arial" pitchFamily="-1" charset="0"/>
              <a:cs typeface="Arial" pitchFamily="-1" charset="0"/>
            </a:endParaRPr>
          </a:p>
          <a:p>
            <a:pPr marL="342900" indent="-342900">
              <a:spcBef>
                <a:spcPct val="20000"/>
              </a:spcBef>
              <a:buFontTx/>
              <a:buChar char="•"/>
            </a:pPr>
            <a:endParaRPr lang="es-PE" sz="1600" dirty="0">
              <a:solidFill>
                <a:srgbClr val="A50021"/>
              </a:solidFill>
              <a:latin typeface="Courier New" pitchFamily="-1" charset="0"/>
            </a:endParaRPr>
          </a:p>
          <a:p>
            <a:pPr marL="342900" indent="-342900">
              <a:spcBef>
                <a:spcPct val="20000"/>
              </a:spcBef>
              <a:buFontTx/>
              <a:buChar char="•"/>
            </a:pPr>
            <a:r>
              <a:rPr lang="es-PE" sz="2400" dirty="0"/>
              <a:t>Cuantificador universal:</a:t>
            </a:r>
          </a:p>
          <a:p>
            <a:pPr marL="742950" lvl="1" indent="-285750">
              <a:spcBef>
                <a:spcPct val="20000"/>
              </a:spcBef>
              <a:buFont typeface="Wingdings" pitchFamily="-1" charset="2"/>
              <a:buNone/>
            </a:pPr>
            <a:r>
              <a:rPr lang="es-ES_tradnl" sz="1600" dirty="0" err="1">
                <a:solidFill>
                  <a:srgbClr val="A50021"/>
                </a:solidFill>
                <a:sym typeface="Symbol" pitchFamily="-1" charset="2"/>
              </a:rPr>
              <a:t></a:t>
            </a:r>
            <a:r>
              <a:rPr lang="es-PE" sz="1600" dirty="0">
                <a:solidFill>
                  <a:srgbClr val="A50021"/>
                </a:solidFill>
              </a:rPr>
              <a:t> (para todos)</a:t>
            </a:r>
          </a:p>
          <a:p>
            <a:pPr marL="342900" indent="-342900">
              <a:spcBef>
                <a:spcPct val="20000"/>
              </a:spcBef>
              <a:buFontTx/>
              <a:buChar char="•"/>
            </a:pPr>
            <a:endParaRPr lang="es-PE" sz="1600" dirty="0">
              <a:solidFill>
                <a:srgbClr val="A50021"/>
              </a:solidFill>
            </a:endParaRPr>
          </a:p>
          <a:p>
            <a:pPr marL="342900" indent="-342900">
              <a:spcBef>
                <a:spcPct val="20000"/>
              </a:spcBef>
              <a:buFontTx/>
              <a:buChar char="•"/>
            </a:pPr>
            <a:r>
              <a:rPr lang="es-PE" sz="2400" dirty="0"/>
              <a:t>Cuantificador existencial:</a:t>
            </a:r>
          </a:p>
          <a:p>
            <a:pPr marL="742950" lvl="1" indent="-285750">
              <a:spcBef>
                <a:spcPct val="20000"/>
              </a:spcBef>
              <a:buFont typeface="Wingdings" pitchFamily="-1" charset="2"/>
              <a:buNone/>
            </a:pPr>
            <a:r>
              <a:rPr lang="es-ES_tradnl" sz="1600" dirty="0" err="1">
                <a:solidFill>
                  <a:srgbClr val="A50021"/>
                </a:solidFill>
                <a:sym typeface="Symbol" pitchFamily="-1" charset="2"/>
              </a:rPr>
              <a:t></a:t>
            </a:r>
            <a:r>
              <a:rPr lang="es-ES_tradnl" sz="1600" dirty="0">
                <a:solidFill>
                  <a:srgbClr val="A50021"/>
                </a:solidFill>
                <a:sym typeface="Symbol" pitchFamily="-1" charset="2"/>
              </a:rPr>
              <a:t>  </a:t>
            </a:r>
            <a:r>
              <a:rPr lang="es-PE" sz="1600" dirty="0">
                <a:solidFill>
                  <a:srgbClr val="A50021"/>
                </a:solidFill>
              </a:rPr>
              <a:t>(existe al menos uno)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906463"/>
            <a:ext cx="8642350" cy="641350"/>
          </a:xfrm>
        </p:spPr>
        <p:txBody>
          <a:bodyPr/>
          <a:lstStyle/>
          <a:p>
            <a:pPr eaLnBrk="1" hangingPunct="1"/>
            <a:r>
              <a:rPr lang="es-ES" dirty="0" smtClean="0"/>
              <a:t>Sintaxis (2/5)</a:t>
            </a:r>
            <a:endParaRPr lang="es-PE" dirty="0"/>
          </a:p>
        </p:txBody>
      </p:sp>
      <p:sp>
        <p:nvSpPr>
          <p:cNvPr id="31747" name="Rectangle 3"/>
          <p:cNvSpPr>
            <a:spLocks noGrp="1" noChangeArrowheads="1"/>
          </p:cNvSpPr>
          <p:nvPr>
            <p:ph type="body" idx="1"/>
          </p:nvPr>
        </p:nvSpPr>
        <p:spPr/>
        <p:txBody>
          <a:bodyPr/>
          <a:lstStyle/>
          <a:p>
            <a:pPr eaLnBrk="1" hangingPunct="1"/>
            <a:r>
              <a:rPr lang="es-ES" dirty="0"/>
              <a:t>constantes lógicas: 		</a:t>
            </a:r>
            <a:r>
              <a:rPr lang="es-ES" dirty="0">
                <a:solidFill>
                  <a:srgbClr val="A50021"/>
                </a:solidFill>
              </a:rPr>
              <a:t>Verdadero, Falso</a:t>
            </a:r>
            <a:endParaRPr lang="es-PE" dirty="0">
              <a:solidFill>
                <a:srgbClr val="A50021"/>
              </a:solidFill>
            </a:endParaRPr>
          </a:p>
          <a:p>
            <a:pPr eaLnBrk="1" hangingPunct="1"/>
            <a:endParaRPr lang="es-PE" dirty="0"/>
          </a:p>
          <a:p>
            <a:pPr eaLnBrk="1" hangingPunct="1"/>
            <a:r>
              <a:rPr lang="es-PE" dirty="0"/>
              <a:t>símbolos de constantes		A, D (</a:t>
            </a:r>
            <a:r>
              <a:rPr lang="es-PE" dirty="0">
                <a:solidFill>
                  <a:srgbClr val="A50021"/>
                </a:solidFill>
              </a:rPr>
              <a:t>letras mayúsculas</a:t>
            </a:r>
            <a:r>
              <a:rPr lang="es-PE" dirty="0"/>
              <a:t>). </a:t>
            </a:r>
          </a:p>
          <a:p>
            <a:pPr eaLnBrk="1" hangingPunct="1"/>
            <a:r>
              <a:rPr lang="es-PE" dirty="0"/>
              <a:t>símbolos de variables		x, z (</a:t>
            </a:r>
            <a:r>
              <a:rPr lang="es-PE" i="1" dirty="0">
                <a:solidFill>
                  <a:srgbClr val="A50021"/>
                </a:solidFill>
              </a:rPr>
              <a:t>x</a:t>
            </a:r>
            <a:r>
              <a:rPr lang="es-PE" dirty="0">
                <a:solidFill>
                  <a:srgbClr val="A50021"/>
                </a:solidFill>
              </a:rPr>
              <a:t>, </a:t>
            </a:r>
            <a:r>
              <a:rPr lang="es-PE" i="1" dirty="0">
                <a:solidFill>
                  <a:srgbClr val="A50021"/>
                </a:solidFill>
              </a:rPr>
              <a:t>y</a:t>
            </a:r>
            <a:r>
              <a:rPr lang="es-PE" dirty="0">
                <a:solidFill>
                  <a:srgbClr val="A50021"/>
                </a:solidFill>
              </a:rPr>
              <a:t>, </a:t>
            </a:r>
            <a:r>
              <a:rPr lang="es-PE" i="1" dirty="0">
                <a:solidFill>
                  <a:srgbClr val="A50021"/>
                </a:solidFill>
              </a:rPr>
              <a:t>z</a:t>
            </a:r>
            <a:r>
              <a:rPr lang="es-PE" dirty="0"/>
              <a:t>) </a:t>
            </a:r>
          </a:p>
          <a:p>
            <a:pPr eaLnBrk="1" hangingPunct="1"/>
            <a:r>
              <a:rPr lang="es-PE" dirty="0"/>
              <a:t>símbolos de predicados y funciones (</a:t>
            </a:r>
            <a:r>
              <a:rPr lang="es-PE" dirty="0">
                <a:solidFill>
                  <a:srgbClr val="A50021"/>
                </a:solidFill>
              </a:rPr>
              <a:t>letras minúsculas</a:t>
            </a:r>
            <a:r>
              <a:rPr lang="es-PE" dirty="0"/>
              <a:t>). </a:t>
            </a:r>
          </a:p>
          <a:p>
            <a:pPr eaLnBrk="1" hangingPunct="1"/>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906463"/>
            <a:ext cx="8642350" cy="641350"/>
          </a:xfrm>
        </p:spPr>
        <p:txBody>
          <a:bodyPr/>
          <a:lstStyle/>
          <a:p>
            <a:pPr eaLnBrk="1" hangingPunct="1"/>
            <a:r>
              <a:rPr lang="es-ES_tradnl" dirty="0" smtClean="0"/>
              <a:t>Sintaxis (3/5)</a:t>
            </a:r>
            <a:endParaRPr lang="es-MX" dirty="0"/>
          </a:p>
        </p:txBody>
      </p:sp>
      <p:sp>
        <p:nvSpPr>
          <p:cNvPr id="32771" name="Rectangle 3"/>
          <p:cNvSpPr>
            <a:spLocks noGrp="1" noChangeArrowheads="1"/>
          </p:cNvSpPr>
          <p:nvPr>
            <p:ph type="body" idx="1"/>
          </p:nvPr>
        </p:nvSpPr>
        <p:spPr>
          <a:xfrm>
            <a:off x="250825" y="2058495"/>
            <a:ext cx="8642350" cy="5245100"/>
          </a:xfrm>
        </p:spPr>
        <p:txBody>
          <a:bodyPr/>
          <a:lstStyle/>
          <a:p>
            <a:pPr algn="just" eaLnBrk="1" hangingPunct="1"/>
            <a:r>
              <a:rPr lang="es-PE" dirty="0"/>
              <a:t>Oraciones atómicas</a:t>
            </a:r>
          </a:p>
          <a:p>
            <a:pPr lvl="1" algn="just" eaLnBrk="1" hangingPunct="1"/>
            <a:r>
              <a:rPr lang="es-PE" dirty="0"/>
              <a:t>Los términos y signos de predicado se combinan para formar oraciones atómicas, mediante las que se afirman hechos.</a:t>
            </a:r>
          </a:p>
          <a:p>
            <a:pPr lvl="1" algn="just" eaLnBrk="1" hangingPunct="1"/>
            <a:endParaRPr lang="es-PE" dirty="0"/>
          </a:p>
          <a:p>
            <a:pPr lvl="1" algn="just" eaLnBrk="1" hangingPunct="1"/>
            <a:r>
              <a:rPr lang="es-PE" dirty="0"/>
              <a:t>Una oración atómica está formada por un signo de predicado y por una lista de términos entre paréntesis, ejemplo</a:t>
            </a:r>
          </a:p>
          <a:p>
            <a:pPr lvl="1" algn="just" eaLnBrk="1" hangingPunct="1">
              <a:buFontTx/>
              <a:buNone/>
            </a:pPr>
            <a:r>
              <a:rPr lang="es-PE" dirty="0">
                <a:solidFill>
                  <a:schemeClr val="accent2"/>
                </a:solidFill>
                <a:latin typeface="Courier New" pitchFamily="-1" charset="0"/>
              </a:rPr>
              <a:t>	Hermano (Ricardo, Juan)</a:t>
            </a:r>
          </a:p>
          <a:p>
            <a:pPr lvl="1" algn="just" eaLnBrk="1" hangingPunct="1">
              <a:buFontTx/>
              <a:buNone/>
            </a:pPr>
            <a:r>
              <a:rPr lang="es-PE" dirty="0">
                <a:solidFill>
                  <a:schemeClr val="accent2"/>
                </a:solidFill>
                <a:latin typeface="Courier New" pitchFamily="-1" charset="0"/>
              </a:rPr>
              <a:t>	Casado (PadreDe (Ricardo), MadreDe (Juan))</a:t>
            </a:r>
          </a:p>
          <a:p>
            <a:pPr lvl="1" algn="just" eaLnBrk="1" hangingPunct="1"/>
            <a:endParaRPr lang="es-PE" dirty="0">
              <a:solidFill>
                <a:schemeClr val="accent2"/>
              </a:solidFill>
              <a:latin typeface="Courier New" pitchFamily="-1" charset="0"/>
            </a:endParaRPr>
          </a:p>
          <a:p>
            <a:pPr lvl="1" algn="just" eaLnBrk="1" hangingPunct="1"/>
            <a:r>
              <a:rPr lang="es-PE" dirty="0"/>
              <a:t>Se dice que una oración atómica es verdadera si la relación a la que alude el signo de predicado es válida para los objetos a los que aluden los argumentos.</a:t>
            </a:r>
          </a:p>
          <a:p>
            <a:pPr lvl="1" algn="just" eaLnBrk="1" hangingPunct="1">
              <a:lnSpc>
                <a:spcPct val="80000"/>
              </a:lnSpc>
            </a:pPr>
            <a:endParaRPr lang="es-MX"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775795"/>
            <a:ext cx="8615362" cy="641350"/>
          </a:xfrm>
        </p:spPr>
        <p:txBody>
          <a:bodyPr/>
          <a:lstStyle/>
          <a:p>
            <a:pPr eaLnBrk="1" hangingPunct="1"/>
            <a:r>
              <a:rPr lang="es-ES_tradnl" dirty="0" smtClean="0"/>
              <a:t>Sintaxis (4/5)</a:t>
            </a:r>
            <a:endParaRPr lang="es-MX" dirty="0"/>
          </a:p>
        </p:txBody>
      </p:sp>
      <p:sp>
        <p:nvSpPr>
          <p:cNvPr id="33795" name="Rectangle 3"/>
          <p:cNvSpPr>
            <a:spLocks noGrp="1" noChangeArrowheads="1"/>
          </p:cNvSpPr>
          <p:nvPr>
            <p:ph type="body" idx="1"/>
          </p:nvPr>
        </p:nvSpPr>
        <p:spPr>
          <a:xfrm>
            <a:off x="250825" y="2058495"/>
            <a:ext cx="8642350" cy="5245100"/>
          </a:xfrm>
        </p:spPr>
        <p:txBody>
          <a:bodyPr/>
          <a:lstStyle/>
          <a:p>
            <a:pPr algn="just" eaLnBrk="1" hangingPunct="1"/>
            <a:r>
              <a:rPr lang="es-PE" dirty="0">
                <a:sym typeface="Symbol" pitchFamily="-1" charset="2"/>
              </a:rPr>
              <a:t>Oraciones</a:t>
            </a:r>
          </a:p>
          <a:p>
            <a:pPr lvl="1" algn="just" eaLnBrk="1" hangingPunct="1"/>
            <a:r>
              <a:rPr lang="es-PE" sz="2400" dirty="0">
                <a:sym typeface="Symbol" pitchFamily="-1" charset="2"/>
              </a:rPr>
              <a:t>Mediante los conectores lógicos se pueden construir oraciones más complicadas, ejemplo:</a:t>
            </a:r>
          </a:p>
          <a:p>
            <a:pPr lvl="1" algn="just" eaLnBrk="1" hangingPunct="1">
              <a:buFontTx/>
              <a:buNone/>
            </a:pPr>
            <a:endParaRPr lang="es-PE" sz="2400" dirty="0">
              <a:solidFill>
                <a:schemeClr val="accent2"/>
              </a:solidFill>
              <a:latin typeface="Courier New" pitchFamily="-1" charset="0"/>
              <a:sym typeface="Symbol" pitchFamily="-1" charset="2"/>
            </a:endParaRPr>
          </a:p>
          <a:p>
            <a:pPr lvl="1" algn="just" eaLnBrk="1" hangingPunct="1">
              <a:buFontTx/>
              <a:buNone/>
            </a:pPr>
            <a:r>
              <a:rPr lang="es-PE" dirty="0">
                <a:solidFill>
                  <a:schemeClr val="accent2"/>
                </a:solidFill>
                <a:latin typeface="Courier New" pitchFamily="-1" charset="0"/>
                <a:sym typeface="Symbol" pitchFamily="-1" charset="2"/>
              </a:rPr>
              <a:t>	Hermano (Ricardo, Juan)  Hermano (Juan, Ricardo)</a:t>
            </a:r>
          </a:p>
          <a:p>
            <a:pPr lvl="1" algn="just" eaLnBrk="1" hangingPunct="1">
              <a:buFontTx/>
              <a:buNone/>
            </a:pPr>
            <a:r>
              <a:rPr lang="es-PE" dirty="0">
                <a:solidFill>
                  <a:schemeClr val="accent2"/>
                </a:solidFill>
                <a:latin typeface="Courier New" pitchFamily="-1" charset="0"/>
                <a:sym typeface="Symbol" pitchFamily="-1" charset="2"/>
              </a:rPr>
              <a:t>	Mayor (Juan, 30)  Menor (Juan, 30)</a:t>
            </a:r>
          </a:p>
          <a:p>
            <a:pPr lvl="1" algn="just" eaLnBrk="1" hangingPunct="1">
              <a:buFontTx/>
              <a:buNone/>
            </a:pPr>
            <a:r>
              <a:rPr lang="es-PE" dirty="0">
                <a:solidFill>
                  <a:schemeClr val="accent2"/>
                </a:solidFill>
                <a:latin typeface="Courier New" pitchFamily="-1" charset="0"/>
                <a:sym typeface="Symbol" pitchFamily="-1" charset="2"/>
              </a:rPr>
              <a:t>	Mayor (Juan, 30)  Menor (Juan, 30)</a:t>
            </a:r>
          </a:p>
          <a:p>
            <a:pPr lvl="1" algn="just" eaLnBrk="1" hangingPunct="1">
              <a:buFontTx/>
              <a:buNone/>
            </a:pPr>
            <a:r>
              <a:rPr lang="es-PE" dirty="0">
                <a:solidFill>
                  <a:schemeClr val="accent2"/>
                </a:solidFill>
                <a:latin typeface="Courier New" pitchFamily="-1" charset="0"/>
                <a:sym typeface="Symbol" pitchFamily="-1" charset="2"/>
              </a:rPr>
              <a:t>	Hermano (Robin, Juan)</a:t>
            </a:r>
          </a:p>
          <a:p>
            <a:pPr algn="just" eaLnBrk="1" hangingPunct="1"/>
            <a:endParaRPr lang="es-ES_tradnl" dirty="0">
              <a:solidFill>
                <a:schemeClr val="accent2"/>
              </a:solidFill>
              <a:latin typeface="Courier New" pitchFamily="-1" charset="0"/>
              <a:sym typeface="Symbol" pitchFamily="-1"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1138742"/>
            <a:ext cx="8229600" cy="641350"/>
          </a:xfrm>
        </p:spPr>
        <p:txBody>
          <a:bodyPr/>
          <a:lstStyle/>
          <a:p>
            <a:pPr eaLnBrk="1" hangingPunct="1"/>
            <a:r>
              <a:rPr lang="es-ES" dirty="0" smtClean="0"/>
              <a:t>Sintaxis (5/5)</a:t>
            </a:r>
            <a:endParaRPr lang="es-PE" dirty="0"/>
          </a:p>
        </p:txBody>
      </p:sp>
      <p:sp>
        <p:nvSpPr>
          <p:cNvPr id="34819" name="Rectangle 3"/>
          <p:cNvSpPr>
            <a:spLocks noGrp="1" noChangeArrowheads="1"/>
          </p:cNvSpPr>
          <p:nvPr>
            <p:ph type="body" idx="1"/>
          </p:nvPr>
        </p:nvSpPr>
        <p:spPr/>
        <p:txBody>
          <a:bodyPr/>
          <a:lstStyle/>
          <a:p>
            <a:pPr eaLnBrk="1" hangingPunct="1"/>
            <a:r>
              <a:rPr lang="es-ES" dirty="0"/>
              <a:t>Términos.</a:t>
            </a:r>
          </a:p>
          <a:p>
            <a:pPr lvl="1" eaLnBrk="1" hangingPunct="1"/>
            <a:r>
              <a:rPr lang="es-ES" sz="2400" dirty="0"/>
              <a:t>Es una expresión lógica que se refiere a un objeto.</a:t>
            </a:r>
          </a:p>
          <a:p>
            <a:pPr lvl="1" eaLnBrk="1" hangingPunct="1"/>
            <a:r>
              <a:rPr lang="es-ES" sz="2400" dirty="0"/>
              <a:t>Es el argumento del predicado</a:t>
            </a:r>
            <a:r>
              <a:rPr lang="es-ES" sz="2400" dirty="0" smtClean="0"/>
              <a:t>.</a:t>
            </a:r>
            <a:endParaRPr lang="es-ES_tradnl" sz="2400" dirty="0" smtClean="0">
              <a:sym typeface="Symbol" pitchFamily="-1" charset="2"/>
            </a:endParaRPr>
          </a:p>
          <a:p>
            <a:pPr lvl="1" eaLnBrk="1" hangingPunct="1"/>
            <a:r>
              <a:rPr lang="es-ES_tradnl" sz="2400" dirty="0">
                <a:sym typeface="Symbol" pitchFamily="-1" charset="2"/>
              </a:rPr>
              <a:t>Cuando un término no tiene variables se le conoce como </a:t>
            </a:r>
            <a:r>
              <a:rPr lang="es-ES_tradnl" sz="2400" b="1" dirty="0">
                <a:sym typeface="Symbol" pitchFamily="-1" charset="2"/>
              </a:rPr>
              <a:t>término de base</a:t>
            </a:r>
            <a:r>
              <a:rPr lang="es-ES_tradnl" sz="2400" dirty="0">
                <a:sym typeface="Symbol" pitchFamily="-1" charset="2"/>
              </a:rPr>
              <a:t>.</a:t>
            </a:r>
          </a:p>
          <a:p>
            <a:pPr lvl="1" eaLnBrk="1" hangingPunct="1"/>
            <a:endParaRPr lang="es-ES" sz="2400" dirty="0"/>
          </a:p>
          <a:p>
            <a:pPr eaLnBrk="1" hangingPunct="1"/>
            <a:endParaRPr lang="es-P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Semántica (1/3)</a:t>
            </a:r>
            <a:endParaRPr lang="es-ES_tradnl" dirty="0"/>
          </a:p>
        </p:txBody>
      </p:sp>
      <p:sp>
        <p:nvSpPr>
          <p:cNvPr id="3" name="Marcador de contenido 2"/>
          <p:cNvSpPr>
            <a:spLocks noGrp="1"/>
          </p:cNvSpPr>
          <p:nvPr>
            <p:ph idx="1"/>
          </p:nvPr>
        </p:nvSpPr>
        <p:spPr/>
        <p:txBody>
          <a:bodyPr>
            <a:normAutofit/>
          </a:bodyPr>
          <a:lstStyle/>
          <a:p>
            <a:r>
              <a:rPr lang="es-ES_tradnl" b="1" dirty="0" smtClean="0"/>
              <a:t>Nombres</a:t>
            </a:r>
            <a:r>
              <a:rPr lang="es-ES_tradnl" dirty="0" smtClean="0"/>
              <a:t>: El sujeto de una oración está constituido por una o varias palabras (a los que llamaremos </a:t>
            </a:r>
            <a:r>
              <a:rPr lang="es-ES_tradnl" dirty="0" err="1" smtClean="0"/>
              <a:t>designadores</a:t>
            </a:r>
            <a:r>
              <a:rPr lang="es-ES_tradnl" dirty="0" smtClean="0"/>
              <a:t>) que hacen referencia a objetos o individuos. Los </a:t>
            </a:r>
            <a:r>
              <a:rPr lang="es-ES_tradnl" dirty="0" err="1" smtClean="0"/>
              <a:t>designadores</a:t>
            </a:r>
            <a:r>
              <a:rPr lang="es-ES_tradnl" dirty="0" smtClean="0"/>
              <a:t> más usuales son los nombres. Ej.: ‘5’, ‘Pedro’, ‘Santiago’</a:t>
            </a:r>
          </a:p>
          <a:p>
            <a:pPr lvl="1"/>
            <a:r>
              <a:rPr lang="es-ES_tradnl" b="1" dirty="0" smtClean="0"/>
              <a:t>Constantes</a:t>
            </a:r>
            <a:r>
              <a:rPr lang="es-ES_tradnl" dirty="0" smtClean="0"/>
              <a:t>: Las primeras letras del alfabeto (a, </a:t>
            </a:r>
            <a:r>
              <a:rPr lang="es-ES_tradnl" dirty="0" err="1" smtClean="0"/>
              <a:t>b</a:t>
            </a:r>
            <a:r>
              <a:rPr lang="es-ES_tradnl" dirty="0" smtClean="0"/>
              <a:t>, </a:t>
            </a:r>
            <a:r>
              <a:rPr lang="es-ES_tradnl" dirty="0" err="1" smtClean="0"/>
              <a:t>c</a:t>
            </a:r>
            <a:r>
              <a:rPr lang="es-ES_tradnl" dirty="0" smtClean="0"/>
              <a:t>) en minúsculas y si es necesario con subíndices (a</a:t>
            </a:r>
            <a:r>
              <a:rPr lang="es-ES_tradnl" baseline="-25000" dirty="0" smtClean="0"/>
              <a:t>0</a:t>
            </a:r>
            <a:r>
              <a:rPr lang="es-ES_tradnl" dirty="0" smtClean="0"/>
              <a:t>,a</a:t>
            </a:r>
            <a:r>
              <a:rPr lang="es-ES_tradnl" baseline="-25000" dirty="0" smtClean="0"/>
              <a:t>1</a:t>
            </a:r>
            <a:r>
              <a:rPr lang="es-ES_tradnl" dirty="0" smtClean="0"/>
              <a:t>,a</a:t>
            </a:r>
            <a:r>
              <a:rPr lang="es-ES_tradnl" baseline="-25000" dirty="0" smtClean="0"/>
              <a:t>2</a:t>
            </a:r>
            <a:r>
              <a:rPr lang="es-ES_tradnl" dirty="0" smtClean="0"/>
              <a:t>…)</a:t>
            </a:r>
          </a:p>
          <a:p>
            <a:pPr lvl="2"/>
            <a:r>
              <a:rPr lang="es-ES_tradnl" dirty="0" smtClean="0"/>
              <a:t>Pedro es dominicano</a:t>
            </a:r>
          </a:p>
          <a:p>
            <a:pPr lvl="1"/>
            <a:r>
              <a:rPr lang="es-ES_tradnl" b="1" dirty="0" smtClean="0"/>
              <a:t>Variables</a:t>
            </a:r>
            <a:r>
              <a:rPr lang="es-ES_tradnl" dirty="0" smtClean="0"/>
              <a:t>:  Las últimas letras del alfabeto (</a:t>
            </a:r>
            <a:r>
              <a:rPr lang="es-ES_tradnl" dirty="0" err="1" smtClean="0"/>
              <a:t>x,y,z</a:t>
            </a:r>
            <a:r>
              <a:rPr lang="es-ES_tradnl" dirty="0" smtClean="0"/>
              <a:t>) en minúsculas y si es necesario con subíndices (x</a:t>
            </a:r>
            <a:r>
              <a:rPr lang="es-ES_tradnl" baseline="-25000" dirty="0" smtClean="0"/>
              <a:t>0</a:t>
            </a:r>
            <a:r>
              <a:rPr lang="es-ES_tradnl" dirty="0" smtClean="0"/>
              <a:t>,x</a:t>
            </a:r>
            <a:r>
              <a:rPr lang="es-ES_tradnl" baseline="-25000" dirty="0" smtClean="0"/>
              <a:t>1</a:t>
            </a:r>
            <a:r>
              <a:rPr lang="es-ES_tradnl" dirty="0" smtClean="0"/>
              <a:t>,x</a:t>
            </a:r>
            <a:r>
              <a:rPr lang="es-ES_tradnl" baseline="-25000" dirty="0" smtClean="0"/>
              <a:t>2</a:t>
            </a:r>
            <a:r>
              <a:rPr lang="es-ES_tradnl" dirty="0" smtClean="0"/>
              <a:t>…)</a:t>
            </a:r>
          </a:p>
          <a:p>
            <a:pPr lvl="2"/>
            <a:r>
              <a:rPr lang="es-ES_tradnl" dirty="0" smtClean="0"/>
              <a:t>Él ha sido el asesino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Semántica (2/3)</a:t>
            </a:r>
            <a:endParaRPr lang="es-ES_tradnl" dirty="0"/>
          </a:p>
        </p:txBody>
      </p:sp>
      <p:sp>
        <p:nvSpPr>
          <p:cNvPr id="3" name="Marcador de contenido 2"/>
          <p:cNvSpPr>
            <a:spLocks noGrp="1"/>
          </p:cNvSpPr>
          <p:nvPr>
            <p:ph idx="1"/>
          </p:nvPr>
        </p:nvSpPr>
        <p:spPr>
          <a:xfrm>
            <a:off x="2286000" y="2286000"/>
            <a:ext cx="6458372" cy="4225268"/>
          </a:xfrm>
        </p:spPr>
        <p:txBody>
          <a:bodyPr>
            <a:normAutofit fontScale="85000" lnSpcReduction="10000"/>
          </a:bodyPr>
          <a:lstStyle/>
          <a:p>
            <a:r>
              <a:rPr lang="es-ES_tradnl" b="1" dirty="0" err="1" smtClean="0"/>
              <a:t>Functores</a:t>
            </a:r>
            <a:r>
              <a:rPr lang="es-ES_tradnl" dirty="0" smtClean="0"/>
              <a:t>: Expresiones que seguidas de un número determinado de </a:t>
            </a:r>
            <a:r>
              <a:rPr lang="es-ES_tradnl" dirty="0" err="1" smtClean="0"/>
              <a:t>designadores</a:t>
            </a:r>
            <a:r>
              <a:rPr lang="es-ES_tradnl" dirty="0" smtClean="0"/>
              <a:t>, forman a su vez un </a:t>
            </a:r>
            <a:r>
              <a:rPr lang="es-ES_tradnl" dirty="0" err="1" smtClean="0"/>
              <a:t>designador</a:t>
            </a:r>
            <a:r>
              <a:rPr lang="es-ES_tradnl" dirty="0" smtClean="0"/>
              <a:t>.</a:t>
            </a:r>
          </a:p>
          <a:p>
            <a:pPr lvl="1"/>
            <a:r>
              <a:rPr lang="es-ES_tradnl" dirty="0" smtClean="0"/>
              <a:t>La capital de Francia</a:t>
            </a:r>
          </a:p>
          <a:p>
            <a:pPr lvl="2"/>
            <a:r>
              <a:rPr lang="es-ES_tradnl" dirty="0" smtClean="0"/>
              <a:t>El </a:t>
            </a:r>
            <a:r>
              <a:rPr lang="es-ES_tradnl" dirty="0" err="1" smtClean="0"/>
              <a:t>functor</a:t>
            </a:r>
            <a:r>
              <a:rPr lang="es-ES_tradnl" dirty="0" smtClean="0"/>
              <a:t> “La capital de” al lado del nombre “Francia” designa a la ciudad que tiene por nombre París</a:t>
            </a:r>
          </a:p>
          <a:p>
            <a:pPr lvl="1"/>
            <a:r>
              <a:rPr lang="es-ES_tradnl" dirty="0" smtClean="0"/>
              <a:t>El obispo de Roma</a:t>
            </a:r>
          </a:p>
          <a:p>
            <a:pPr lvl="2"/>
            <a:r>
              <a:rPr lang="es-ES_tradnl" dirty="0" smtClean="0"/>
              <a:t>El </a:t>
            </a:r>
            <a:r>
              <a:rPr lang="es-ES_tradnl" dirty="0" err="1" smtClean="0"/>
              <a:t>functor</a:t>
            </a:r>
            <a:r>
              <a:rPr lang="es-ES_tradnl" dirty="0" smtClean="0"/>
              <a:t> “El obispo de” al lado del nombre “Roma” designa a Benedicto XVI</a:t>
            </a:r>
          </a:p>
          <a:p>
            <a:pPr marL="282575" lvl="2">
              <a:spcBef>
                <a:spcPts val="1800"/>
              </a:spcBef>
            </a:pPr>
            <a:r>
              <a:rPr lang="es-ES_tradnl" sz="2054" dirty="0" smtClean="0"/>
              <a:t>Los </a:t>
            </a:r>
            <a:r>
              <a:rPr lang="es-ES_tradnl" sz="2054" dirty="0" err="1" smtClean="0"/>
              <a:t>functores</a:t>
            </a:r>
            <a:r>
              <a:rPr lang="es-ES_tradnl" sz="2054" dirty="0" smtClean="0"/>
              <a:t> pueden contener variables: (</a:t>
            </a:r>
            <a:r>
              <a:rPr lang="es-ES_tradnl" sz="2054" b="1" i="1" dirty="0" smtClean="0">
                <a:solidFill>
                  <a:srgbClr val="FF0000"/>
                </a:solidFill>
              </a:rPr>
              <a:t>Término abierto</a:t>
            </a:r>
            <a:r>
              <a:rPr lang="es-ES_tradnl" sz="2054" dirty="0" smtClean="0"/>
              <a:t>)</a:t>
            </a:r>
          </a:p>
          <a:p>
            <a:pPr marL="565150" lvl="3">
              <a:spcBef>
                <a:spcPts val="1800"/>
              </a:spcBef>
            </a:pPr>
            <a:r>
              <a:rPr lang="es-ES_tradnl" sz="2054" dirty="0" smtClean="0"/>
              <a:t>“El obispo de…”: </a:t>
            </a:r>
            <a:r>
              <a:rPr lang="es-ES_tradnl" sz="2054" dirty="0" err="1" smtClean="0"/>
              <a:t>g(x</a:t>
            </a:r>
            <a:r>
              <a:rPr lang="es-ES_tradnl" sz="2054" dirty="0" smtClean="0"/>
              <a:t>) </a:t>
            </a:r>
          </a:p>
          <a:p>
            <a:pPr marL="282575" lvl="2">
              <a:spcBef>
                <a:spcPts val="1800"/>
              </a:spcBef>
            </a:pPr>
            <a:r>
              <a:rPr lang="es-ES_tradnl" sz="2054" dirty="0" smtClean="0"/>
              <a:t>Los </a:t>
            </a:r>
            <a:r>
              <a:rPr lang="es-ES_tradnl" sz="2054" dirty="0" err="1" smtClean="0"/>
              <a:t>functores</a:t>
            </a:r>
            <a:r>
              <a:rPr lang="es-ES_tradnl" sz="2054" dirty="0" smtClean="0"/>
              <a:t> pueden contener constantes: (</a:t>
            </a:r>
            <a:r>
              <a:rPr lang="es-ES_tradnl" sz="2054" b="1" i="1" dirty="0" smtClean="0">
                <a:solidFill>
                  <a:srgbClr val="FF0000"/>
                </a:solidFill>
              </a:rPr>
              <a:t>Término cerrado</a:t>
            </a:r>
            <a:r>
              <a:rPr lang="es-ES_tradnl" sz="2054" dirty="0" smtClean="0"/>
              <a:t>)</a:t>
            </a:r>
          </a:p>
          <a:p>
            <a:pPr marL="565150" lvl="3">
              <a:spcBef>
                <a:spcPts val="1800"/>
              </a:spcBef>
            </a:pPr>
            <a:r>
              <a:rPr lang="es-ES_tradnl" sz="2054" dirty="0" smtClean="0"/>
              <a:t>“El obispo de Roma”: </a:t>
            </a:r>
            <a:r>
              <a:rPr lang="es-ES_tradnl" sz="2054" dirty="0" err="1" smtClean="0"/>
              <a:t>g(a</a:t>
            </a:r>
            <a:r>
              <a:rPr lang="es-ES_tradnl" sz="2054" dirty="0" smtClean="0"/>
              <a:t>)</a:t>
            </a:r>
          </a:p>
          <a:p>
            <a:pPr marL="565150" lvl="3">
              <a:spcBef>
                <a:spcPts val="1800"/>
              </a:spcBef>
              <a:buNone/>
            </a:pPr>
            <a:endParaRPr lang="es-ES_tradnl" sz="2054" dirty="0" smtClean="0"/>
          </a:p>
          <a:p>
            <a:pPr marL="282575" lvl="2">
              <a:spcBef>
                <a:spcPts val="1800"/>
              </a:spcBef>
            </a:pPr>
            <a:endParaRPr lang="es-ES_tradnl" sz="2054" dirty="0" smtClean="0"/>
          </a:p>
          <a:p>
            <a:pPr lvl="2"/>
            <a:endParaRPr lang="es-ES_tradnl" dirty="0" smtClean="0"/>
          </a:p>
          <a:p>
            <a:pPr lvl="2"/>
            <a:endParaRPr lang="es-ES_tradnl" dirty="0" smtClean="0"/>
          </a:p>
          <a:p>
            <a:pPr lvl="2">
              <a:buNone/>
            </a:pPr>
            <a:endParaRPr lang="es-ES_tradnl" dirty="0" smtClean="0"/>
          </a:p>
          <a:p>
            <a:pPr>
              <a:buNone/>
            </a:pPr>
            <a:endParaRPr lang="es-ES_tradnl"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Semántica (3/3)</a:t>
            </a:r>
            <a:endParaRPr lang="es-ES_tradnl" dirty="0"/>
          </a:p>
        </p:txBody>
      </p:sp>
      <p:sp>
        <p:nvSpPr>
          <p:cNvPr id="3" name="Marcador de contenido 2"/>
          <p:cNvSpPr>
            <a:spLocks noGrp="1"/>
          </p:cNvSpPr>
          <p:nvPr>
            <p:ph idx="1"/>
          </p:nvPr>
        </p:nvSpPr>
        <p:spPr>
          <a:xfrm>
            <a:off x="2285999" y="2286000"/>
            <a:ext cx="6197601" cy="4225268"/>
          </a:xfrm>
        </p:spPr>
        <p:txBody>
          <a:bodyPr>
            <a:normAutofit fontScale="85000" lnSpcReduction="10000"/>
          </a:bodyPr>
          <a:lstStyle/>
          <a:p>
            <a:r>
              <a:rPr lang="es-ES_tradnl" b="1" dirty="0" smtClean="0"/>
              <a:t>Relatores</a:t>
            </a:r>
            <a:r>
              <a:rPr lang="es-ES_tradnl" dirty="0" smtClean="0"/>
              <a:t>: Expresiones lingüísticas que junto a un número apropiado de </a:t>
            </a:r>
            <a:r>
              <a:rPr lang="es-ES_tradnl" dirty="0" err="1" smtClean="0"/>
              <a:t>designadores</a:t>
            </a:r>
            <a:r>
              <a:rPr lang="es-ES_tradnl" dirty="0" smtClean="0"/>
              <a:t> forman un enunciado.</a:t>
            </a:r>
          </a:p>
          <a:p>
            <a:r>
              <a:rPr lang="es-ES_tradnl" dirty="0" smtClean="0"/>
              <a:t>Se llaman relatores porque están asociados con relaciones:</a:t>
            </a:r>
          </a:p>
          <a:p>
            <a:pPr lvl="1"/>
            <a:r>
              <a:rPr lang="es-ES_tradnl" dirty="0" smtClean="0"/>
              <a:t>“es más alto que”</a:t>
            </a:r>
          </a:p>
          <a:p>
            <a:pPr lvl="1"/>
            <a:r>
              <a:rPr lang="es-ES_tradnl" dirty="0" smtClean="0"/>
              <a:t>Unido a los nombres “Juan” y “Alfredo” dan lugar al enunciado “Juan es más alto que Alfredo”</a:t>
            </a:r>
          </a:p>
          <a:p>
            <a:pPr marL="282575" lvl="1" indent="-282575">
              <a:spcBef>
                <a:spcPts val="1800"/>
              </a:spcBef>
            </a:pPr>
            <a:r>
              <a:rPr lang="es-ES_tradnl" sz="2000" dirty="0" smtClean="0"/>
              <a:t>Lo que caracteriza a los enunciados es que pueden ser Verdaderos o Falsos</a:t>
            </a:r>
          </a:p>
          <a:p>
            <a:pPr marL="565150" lvl="2">
              <a:spcBef>
                <a:spcPts val="1800"/>
              </a:spcBef>
            </a:pPr>
            <a:r>
              <a:rPr lang="es-ES_tradnl" sz="2000" dirty="0" smtClean="0"/>
              <a:t>Si el relator está unido a variables (</a:t>
            </a:r>
            <a:r>
              <a:rPr lang="es-ES_tradnl" sz="2000" dirty="0" err="1" smtClean="0"/>
              <a:t>x</a:t>
            </a:r>
            <a:r>
              <a:rPr lang="es-ES_tradnl" sz="2000" dirty="0" smtClean="0"/>
              <a:t>&lt;0) no es un enunciado, es una función </a:t>
            </a:r>
            <a:r>
              <a:rPr lang="es-ES_tradnl" sz="2000" dirty="0" err="1" smtClean="0"/>
              <a:t>proposicional</a:t>
            </a:r>
            <a:r>
              <a:rPr lang="es-ES_tradnl" sz="2000" dirty="0" smtClean="0"/>
              <a:t> o </a:t>
            </a:r>
            <a:r>
              <a:rPr lang="es-ES_tradnl" sz="2000" b="1" i="1" dirty="0" smtClean="0">
                <a:solidFill>
                  <a:srgbClr val="FF0000"/>
                </a:solidFill>
              </a:rPr>
              <a:t>fórmula abierta</a:t>
            </a:r>
          </a:p>
          <a:p>
            <a:pPr marL="565150" lvl="2">
              <a:spcBef>
                <a:spcPts val="1800"/>
              </a:spcBef>
            </a:pPr>
            <a:r>
              <a:rPr lang="es-ES_tradnl" sz="2000" dirty="0" smtClean="0"/>
              <a:t>Por el contrario, si no contiene variables es una </a:t>
            </a:r>
            <a:r>
              <a:rPr lang="es-ES_tradnl" sz="2000" b="1" i="1" dirty="0" smtClean="0">
                <a:solidFill>
                  <a:srgbClr val="FF0000"/>
                </a:solidFill>
              </a:rPr>
              <a:t>fórmula cerrada</a:t>
            </a:r>
          </a:p>
          <a:p>
            <a:pPr lvl="1"/>
            <a:endParaRPr lang="es-ES_tradnl" dirty="0" smtClean="0"/>
          </a:p>
          <a:p>
            <a:pPr lvl="1"/>
            <a:endParaRPr lang="es-ES_tradnl" dirty="0" smtClean="0"/>
          </a:p>
          <a:p>
            <a:pPr>
              <a:buNone/>
            </a:pPr>
            <a:endParaRPr lang="es-ES_tradnl"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Cuantificadores</a:t>
            </a:r>
            <a:endParaRPr lang="es-ES_tradnl" dirty="0"/>
          </a:p>
        </p:txBody>
      </p:sp>
      <p:sp>
        <p:nvSpPr>
          <p:cNvPr id="3" name="Marcador de contenido 2"/>
          <p:cNvSpPr>
            <a:spLocks noGrp="1"/>
          </p:cNvSpPr>
          <p:nvPr>
            <p:ph idx="1"/>
          </p:nvPr>
        </p:nvSpPr>
        <p:spPr/>
        <p:txBody>
          <a:bodyPr>
            <a:normAutofit fontScale="92500" lnSpcReduction="20000"/>
          </a:bodyPr>
          <a:lstStyle/>
          <a:p>
            <a:r>
              <a:rPr lang="es-ES_tradnl" dirty="0" smtClean="0"/>
              <a:t>En el sencillo ejemplo</a:t>
            </a:r>
            <a:r>
              <a:rPr lang="es-ES_tradnl" dirty="0" smtClean="0"/>
              <a:t> de </a:t>
            </a:r>
            <a:r>
              <a:rPr lang="es-ES_tradnl" smtClean="0"/>
              <a:t>“Pedro” </a:t>
            </a:r>
            <a:r>
              <a:rPr lang="es-ES_tradnl" dirty="0" smtClean="0"/>
              <a:t>no </a:t>
            </a:r>
            <a:r>
              <a:rPr lang="es-ES_tradnl" dirty="0" smtClean="0"/>
              <a:t>existe ninguna ventaja en utilizar la lógica de predicados por encima de la </a:t>
            </a:r>
            <a:r>
              <a:rPr lang="es-ES_tradnl" dirty="0" err="1" smtClean="0"/>
              <a:t>proposicional</a:t>
            </a:r>
            <a:r>
              <a:rPr lang="es-ES_tradnl" dirty="0" smtClean="0"/>
              <a:t>, pero la lógica de predicados es muy útil cuando existe </a:t>
            </a:r>
            <a:r>
              <a:rPr lang="es-ES_tradnl" b="1" i="1" dirty="0" smtClean="0">
                <a:solidFill>
                  <a:srgbClr val="FF0000"/>
                </a:solidFill>
              </a:rPr>
              <a:t>cuantificación</a:t>
            </a:r>
            <a:r>
              <a:rPr lang="es-ES_tradnl" dirty="0" smtClean="0"/>
              <a:t>.</a:t>
            </a:r>
          </a:p>
          <a:p>
            <a:pPr algn="just"/>
            <a:r>
              <a:rPr lang="es-ES_tradnl" dirty="0" smtClean="0"/>
              <a:t>Cuantificadores</a:t>
            </a:r>
          </a:p>
          <a:p>
            <a:pPr lvl="1" algn="just"/>
            <a:r>
              <a:rPr lang="es-ES_tradnl" sz="2400" dirty="0" smtClean="0"/>
              <a:t>Los </a:t>
            </a:r>
            <a:r>
              <a:rPr lang="es-ES_tradnl" sz="2400" b="1" dirty="0" smtClean="0"/>
              <a:t>cuantificadores </a:t>
            </a:r>
            <a:r>
              <a:rPr lang="es-ES_tradnl" sz="2400" dirty="0" smtClean="0"/>
              <a:t>permiten expresar propiedades de grupos completos de objetos en vez de enumerarlos por sus nombres.</a:t>
            </a:r>
          </a:p>
          <a:p>
            <a:pPr lvl="1" algn="just"/>
            <a:endParaRPr lang="es-ES_tradnl" sz="2400" dirty="0" smtClean="0"/>
          </a:p>
          <a:p>
            <a:pPr lvl="1" algn="just"/>
            <a:r>
              <a:rPr lang="es-ES_tradnl" sz="2400" dirty="0" smtClean="0"/>
              <a:t>La lógica de primer orden contiene dos cuantificadores estándar, denominados </a:t>
            </a:r>
            <a:r>
              <a:rPr lang="es-ES_tradnl" sz="2400" i="1" dirty="0" smtClean="0">
                <a:solidFill>
                  <a:srgbClr val="FF3300"/>
                </a:solidFill>
              </a:rPr>
              <a:t>universales</a:t>
            </a:r>
            <a:r>
              <a:rPr lang="es-ES_tradnl" sz="2400" dirty="0" smtClean="0"/>
              <a:t> y </a:t>
            </a:r>
            <a:r>
              <a:rPr lang="es-ES_tradnl" sz="2400" i="1" dirty="0" smtClean="0">
                <a:solidFill>
                  <a:srgbClr val="FF3300"/>
                </a:solidFill>
              </a:rPr>
              <a:t>existenciales</a:t>
            </a:r>
            <a:r>
              <a:rPr lang="es-ES_tradnl" sz="2400" dirty="0" smtClean="0"/>
              <a:t>.</a:t>
            </a:r>
            <a:endParaRPr lang="es-ES_tradnl" sz="2400" dirty="0" smtClean="0">
              <a:sym typeface="Symbol" pitchFamily="-1" charset="2"/>
            </a:endParaRPr>
          </a:p>
          <a:p>
            <a:endParaRPr lang="es-ES_tradnl" dirty="0">
              <a:solidFill>
                <a:srgbClr val="FF0000"/>
              </a:solidFill>
            </a:endParaRPr>
          </a:p>
        </p:txBody>
      </p:sp>
      <p:sp>
        <p:nvSpPr>
          <p:cNvPr id="5" name="Rectangle 4"/>
          <p:cNvSpPr>
            <a:spLocks noChangeArrowheads="1"/>
          </p:cNvSpPr>
          <p:nvPr/>
        </p:nvSpPr>
        <p:spPr bwMode="auto">
          <a:xfrm>
            <a:off x="942362" y="3622675"/>
            <a:ext cx="1054100" cy="1555750"/>
          </a:xfrm>
          <a:prstGeom prst="rect">
            <a:avLst/>
          </a:prstGeom>
          <a:noFill/>
          <a:ln w="9525">
            <a:noFill/>
            <a:miter lim="800000"/>
            <a:headEnd/>
            <a:tailEnd/>
          </a:ln>
        </p:spPr>
        <p:txBody>
          <a:bodyPr wrap="none">
            <a:prstTxWarp prst="textNoShape">
              <a:avLst/>
            </a:prstTxWarp>
            <a:spAutoFit/>
          </a:bodyPr>
          <a:lstStyle/>
          <a:p>
            <a:r>
              <a:rPr lang="es-ES_tradnl" sz="9600" b="1" dirty="0" err="1">
                <a:solidFill>
                  <a:srgbClr val="FF3300"/>
                </a:solidFill>
                <a:sym typeface="Symbol" pitchFamily="-1" charset="2"/>
              </a:rPr>
              <a:t></a:t>
            </a:r>
            <a:endParaRPr lang="es-PE" sz="9600" b="1" dirty="0">
              <a:solidFill>
                <a:srgbClr val="FF3300"/>
              </a:solidFill>
              <a:sym typeface="Symbol" pitchFamily="-1" charset="2"/>
            </a:endParaRPr>
          </a:p>
        </p:txBody>
      </p:sp>
      <p:sp>
        <p:nvSpPr>
          <p:cNvPr id="6" name="Rectangle 5"/>
          <p:cNvSpPr>
            <a:spLocks noChangeArrowheads="1"/>
          </p:cNvSpPr>
          <p:nvPr/>
        </p:nvSpPr>
        <p:spPr bwMode="auto">
          <a:xfrm>
            <a:off x="1142387" y="5178425"/>
            <a:ext cx="854075" cy="1555750"/>
          </a:xfrm>
          <a:prstGeom prst="rect">
            <a:avLst/>
          </a:prstGeom>
          <a:noFill/>
          <a:ln w="9525">
            <a:noFill/>
            <a:miter lim="800000"/>
            <a:headEnd/>
            <a:tailEnd/>
          </a:ln>
        </p:spPr>
        <p:txBody>
          <a:bodyPr wrap="none">
            <a:prstTxWarp prst="textNoShape">
              <a:avLst/>
            </a:prstTxWarp>
            <a:spAutoFit/>
          </a:bodyPr>
          <a:lstStyle/>
          <a:p>
            <a:r>
              <a:rPr lang="es-ES_tradnl" sz="9600" b="1" dirty="0" err="1">
                <a:solidFill>
                  <a:srgbClr val="FF3300"/>
                </a:solidFill>
                <a:sym typeface="Symbol" pitchFamily="-1" charset="2"/>
              </a:rPr>
              <a:t></a:t>
            </a:r>
            <a:endParaRPr lang="es-PE" sz="9600" b="1" dirty="0">
              <a:solidFill>
                <a:srgbClr val="FF3300"/>
              </a:solidFill>
              <a:sym typeface="Symbol" pitchFamily="-1"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Lógica</a:t>
            </a:r>
            <a:endParaRPr lang="es-ES_tradnl" dirty="0"/>
          </a:p>
        </p:txBody>
      </p:sp>
      <p:sp>
        <p:nvSpPr>
          <p:cNvPr id="3" name="Marcador de contenido 2"/>
          <p:cNvSpPr>
            <a:spLocks noGrp="1"/>
          </p:cNvSpPr>
          <p:nvPr>
            <p:ph idx="1"/>
          </p:nvPr>
        </p:nvSpPr>
        <p:spPr/>
        <p:txBody>
          <a:bodyPr>
            <a:normAutofit/>
          </a:bodyPr>
          <a:lstStyle/>
          <a:p>
            <a:r>
              <a:rPr lang="es-ES_tradnl" dirty="0" smtClean="0"/>
              <a:t>Ciencia formal</a:t>
            </a:r>
          </a:p>
          <a:p>
            <a:r>
              <a:rPr lang="es-ES_tradnl" dirty="0" smtClean="0"/>
              <a:t>Es una de las ramas más importantes y populares dentro de la Filosofía, siendo su objeto de estudio los principios de la demostración y la inferencia válida</a:t>
            </a:r>
          </a:p>
          <a:p>
            <a:r>
              <a:rPr lang="es-ES_tradnl" dirty="0" smtClean="0"/>
              <a:t>Investiga la relación de consecuencia que se da entre una serie de premisas y la conclusión de un argumento correcto. Se dice que un </a:t>
            </a:r>
            <a:r>
              <a:rPr lang="es-ES_tradnl" b="1" i="1" dirty="0" smtClean="0">
                <a:solidFill>
                  <a:srgbClr val="FF0000"/>
                </a:solidFill>
              </a:rPr>
              <a:t>argumento </a:t>
            </a:r>
            <a:r>
              <a:rPr lang="es-ES_tradnl" dirty="0" smtClean="0"/>
              <a:t>es </a:t>
            </a:r>
            <a:r>
              <a:rPr lang="es-ES_tradnl" b="1" i="1" dirty="0" smtClean="0">
                <a:solidFill>
                  <a:srgbClr val="FF0000"/>
                </a:solidFill>
              </a:rPr>
              <a:t>correcto </a:t>
            </a:r>
            <a:r>
              <a:rPr lang="es-ES_tradnl" dirty="0" smtClean="0"/>
              <a:t>(</a:t>
            </a:r>
            <a:r>
              <a:rPr lang="es-ES_tradnl" b="1" i="1" dirty="0" smtClean="0">
                <a:solidFill>
                  <a:srgbClr val="FF0000"/>
                </a:solidFill>
              </a:rPr>
              <a:t>válido</a:t>
            </a:r>
            <a:r>
              <a:rPr lang="es-ES_tradnl" dirty="0" smtClean="0"/>
              <a:t>) si su conclusión se sigue o es </a:t>
            </a:r>
            <a:r>
              <a:rPr lang="es-ES_tradnl" b="1" i="1" dirty="0" smtClean="0">
                <a:solidFill>
                  <a:srgbClr val="FF0000"/>
                </a:solidFill>
              </a:rPr>
              <a:t>consecuencia </a:t>
            </a:r>
            <a:r>
              <a:rPr lang="es-ES_tradnl" dirty="0" smtClean="0"/>
              <a:t>de sus premisas, de otro modo es incorrecto.</a:t>
            </a:r>
            <a:endParaRPr lang="es-ES_tradn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7835" y="922068"/>
            <a:ext cx="8642350" cy="641350"/>
          </a:xfrm>
        </p:spPr>
        <p:txBody>
          <a:bodyPr/>
          <a:lstStyle/>
          <a:p>
            <a:pPr eaLnBrk="1" hangingPunct="1"/>
            <a:r>
              <a:rPr lang="es-ES_tradnl" dirty="0"/>
              <a:t>Cuantificación universal (</a:t>
            </a:r>
            <a:r>
              <a:rPr lang="es-ES_tradnl" b="1" dirty="0" err="1">
                <a:solidFill>
                  <a:srgbClr val="FF3300"/>
                </a:solidFill>
                <a:sym typeface="Symbol" pitchFamily="-1" charset="2"/>
              </a:rPr>
              <a:t></a:t>
            </a:r>
            <a:r>
              <a:rPr lang="es-ES_tradnl" dirty="0">
                <a:sym typeface="Symbol" pitchFamily="-1" charset="2"/>
              </a:rPr>
              <a:t>)</a:t>
            </a:r>
            <a:endParaRPr lang="es-MX" dirty="0">
              <a:sym typeface="Symbol" pitchFamily="-1" charset="2"/>
            </a:endParaRPr>
          </a:p>
        </p:txBody>
      </p:sp>
      <p:sp>
        <p:nvSpPr>
          <p:cNvPr id="36867" name="Rectangle 3"/>
          <p:cNvSpPr>
            <a:spLocks noGrp="1" noChangeArrowheads="1"/>
          </p:cNvSpPr>
          <p:nvPr>
            <p:ph type="body" idx="1"/>
          </p:nvPr>
        </p:nvSpPr>
        <p:spPr>
          <a:xfrm>
            <a:off x="250825" y="2041758"/>
            <a:ext cx="8642350" cy="5245100"/>
          </a:xfrm>
        </p:spPr>
        <p:txBody>
          <a:bodyPr/>
          <a:lstStyle/>
          <a:p>
            <a:pPr eaLnBrk="1" hangingPunct="1"/>
            <a:r>
              <a:rPr lang="es-ES_tradnl" dirty="0"/>
              <a:t>Cuantificación universal (</a:t>
            </a:r>
            <a:r>
              <a:rPr lang="es-ES_tradnl" b="1" dirty="0" err="1">
                <a:solidFill>
                  <a:srgbClr val="FF3300"/>
                </a:solidFill>
                <a:sym typeface="Symbol" pitchFamily="-1" charset="2"/>
              </a:rPr>
              <a:t></a:t>
            </a:r>
            <a:r>
              <a:rPr lang="es-ES_tradnl" dirty="0">
                <a:sym typeface="Symbol" pitchFamily="-1" charset="2"/>
              </a:rPr>
              <a:t>)</a:t>
            </a:r>
          </a:p>
          <a:p>
            <a:pPr lvl="1" eaLnBrk="1" hangingPunct="1"/>
            <a:r>
              <a:rPr lang="es-ES_tradnl" dirty="0"/>
              <a:t>Facilita la expresión de reglas generales, ejemplo: en vez de decir “Mancha es un gato” y “Mancha es un mamífero” se usa:</a:t>
            </a:r>
          </a:p>
          <a:p>
            <a:pPr lvl="2" eaLnBrk="1" hangingPunct="1"/>
            <a:r>
              <a:rPr lang="es-ES_tradnl" sz="2000" dirty="0" err="1">
                <a:sym typeface="Symbol" pitchFamily="-1" charset="2"/>
              </a:rPr>
              <a:t></a:t>
            </a:r>
            <a:r>
              <a:rPr lang="es-ES_tradnl" sz="2000" i="1" dirty="0" err="1">
                <a:sym typeface="Symbol" pitchFamily="-1" charset="2"/>
              </a:rPr>
              <a:t>x</a:t>
            </a:r>
            <a:r>
              <a:rPr lang="es-ES_tradnl" sz="2000" dirty="0">
                <a:sym typeface="Symbol" pitchFamily="-1" charset="2"/>
              </a:rPr>
              <a:t> </a:t>
            </a:r>
            <a:r>
              <a:rPr lang="es-ES_tradnl" sz="2000" i="1" dirty="0">
                <a:sym typeface="Symbol" pitchFamily="-1" charset="2"/>
              </a:rPr>
              <a:t>Gato </a:t>
            </a:r>
            <a:r>
              <a:rPr lang="es-ES_tradnl" sz="2000" dirty="0">
                <a:sym typeface="Symbol" pitchFamily="-1" charset="2"/>
              </a:rPr>
              <a:t>(</a:t>
            </a:r>
            <a:r>
              <a:rPr lang="es-ES_tradnl" sz="2000" i="1" dirty="0" err="1">
                <a:sym typeface="Symbol" pitchFamily="-1" charset="2"/>
              </a:rPr>
              <a:t>x</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Mamífero </a:t>
            </a:r>
            <a:r>
              <a:rPr lang="es-ES_tradnl" sz="2000" dirty="0">
                <a:sym typeface="Symbol" pitchFamily="-1" charset="2"/>
              </a:rPr>
              <a:t>(</a:t>
            </a:r>
            <a:r>
              <a:rPr lang="es-ES_tradnl" sz="2000" i="1" dirty="0" err="1">
                <a:sym typeface="Symbol" pitchFamily="-1" charset="2"/>
              </a:rPr>
              <a:t>x</a:t>
            </a:r>
            <a:r>
              <a:rPr lang="es-ES_tradnl" sz="2000" dirty="0">
                <a:sym typeface="Symbol" pitchFamily="-1" charset="2"/>
              </a:rPr>
              <a:t>) </a:t>
            </a:r>
          </a:p>
          <a:p>
            <a:pPr lvl="1" eaLnBrk="1" hangingPunct="1"/>
            <a:endParaRPr lang="es-ES_tradnl" sz="1200" dirty="0"/>
          </a:p>
          <a:p>
            <a:pPr lvl="1" eaLnBrk="1" hangingPunct="1"/>
            <a:r>
              <a:rPr lang="es-ES_tradnl" dirty="0"/>
              <a:t>Lo cual equivale a</a:t>
            </a:r>
          </a:p>
          <a:p>
            <a:pPr lvl="2" eaLnBrk="1" hangingPunct="1"/>
            <a:r>
              <a:rPr lang="es-ES_tradnl" sz="2000" i="1" dirty="0">
                <a:sym typeface="Symbol" pitchFamily="-1" charset="2"/>
              </a:rPr>
              <a:t>Gato </a:t>
            </a:r>
            <a:r>
              <a:rPr lang="es-ES_tradnl" sz="2000" dirty="0">
                <a:sym typeface="Symbol" pitchFamily="-1" charset="2"/>
              </a:rPr>
              <a:t>(</a:t>
            </a:r>
            <a:r>
              <a:rPr lang="es-ES_tradnl" sz="2000" i="1" dirty="0">
                <a:sym typeface="Symbol" pitchFamily="-1" charset="2"/>
              </a:rPr>
              <a:t>Mancha</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Mamífero </a:t>
            </a:r>
            <a:r>
              <a:rPr lang="es-ES_tradnl" sz="2000" dirty="0">
                <a:sym typeface="Symbol" pitchFamily="-1" charset="2"/>
              </a:rPr>
              <a:t>(</a:t>
            </a:r>
            <a:r>
              <a:rPr lang="es-ES_tradnl" sz="2000" i="1" dirty="0">
                <a:sym typeface="Symbol" pitchFamily="-1" charset="2"/>
              </a:rPr>
              <a:t>Mancha</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Gato </a:t>
            </a:r>
            <a:r>
              <a:rPr lang="es-ES_tradnl" sz="2000" dirty="0">
                <a:sym typeface="Symbol" pitchFamily="-1" charset="2"/>
              </a:rPr>
              <a:t>(</a:t>
            </a:r>
            <a:r>
              <a:rPr lang="es-ES_tradnl" sz="2000" i="1" dirty="0">
                <a:sym typeface="Symbol" pitchFamily="-1" charset="2"/>
              </a:rPr>
              <a:t>Rebeca</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Mamífero </a:t>
            </a:r>
            <a:r>
              <a:rPr lang="es-ES_tradnl" sz="2000" dirty="0">
                <a:sym typeface="Symbol" pitchFamily="-1" charset="2"/>
              </a:rPr>
              <a:t>(</a:t>
            </a:r>
            <a:r>
              <a:rPr lang="es-ES_tradnl" sz="2000" i="1" dirty="0">
                <a:sym typeface="Symbol" pitchFamily="-1" charset="2"/>
              </a:rPr>
              <a:t>Rebeca</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Gato </a:t>
            </a:r>
            <a:r>
              <a:rPr lang="es-ES_tradnl" sz="2000" dirty="0">
                <a:sym typeface="Symbol" pitchFamily="-1" charset="2"/>
              </a:rPr>
              <a:t>(</a:t>
            </a:r>
            <a:r>
              <a:rPr lang="es-ES_tradnl" sz="2000" i="1" dirty="0">
                <a:sym typeface="Symbol" pitchFamily="-1" charset="2"/>
              </a:rPr>
              <a:t>Félix</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Mamífero </a:t>
            </a:r>
            <a:r>
              <a:rPr lang="es-ES_tradnl" sz="2000" dirty="0">
                <a:sym typeface="Symbol" pitchFamily="-1" charset="2"/>
              </a:rPr>
              <a:t>(</a:t>
            </a:r>
            <a:r>
              <a:rPr lang="es-ES_tradnl" sz="2000" i="1" dirty="0">
                <a:sym typeface="Symbol" pitchFamily="-1" charset="2"/>
              </a:rPr>
              <a:t>Félix</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Gato </a:t>
            </a:r>
            <a:r>
              <a:rPr lang="es-ES_tradnl" sz="2000" dirty="0">
                <a:sym typeface="Symbol" pitchFamily="-1" charset="2"/>
              </a:rPr>
              <a:t>(</a:t>
            </a:r>
            <a:r>
              <a:rPr lang="es-ES_tradnl" sz="2000" i="1" dirty="0">
                <a:sym typeface="Symbol" pitchFamily="-1" charset="2"/>
              </a:rPr>
              <a:t>Juan</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r>
              <a:rPr lang="es-ES_tradnl" sz="2000" i="1" dirty="0">
                <a:sym typeface="Symbol" pitchFamily="-1" charset="2"/>
              </a:rPr>
              <a:t>Mamífero </a:t>
            </a:r>
            <a:r>
              <a:rPr lang="es-ES_tradnl" sz="2000" dirty="0">
                <a:sym typeface="Symbol" pitchFamily="-1" charset="2"/>
              </a:rPr>
              <a:t>(</a:t>
            </a:r>
            <a:r>
              <a:rPr lang="es-ES_tradnl" sz="2000" i="1" dirty="0">
                <a:sym typeface="Symbol" pitchFamily="-1" charset="2"/>
              </a:rPr>
              <a:t>Juan</a:t>
            </a:r>
            <a:r>
              <a:rPr lang="es-ES_tradnl" sz="2000" dirty="0">
                <a:sym typeface="Symbol" pitchFamily="-1" charset="2"/>
              </a:rPr>
              <a:t>) </a:t>
            </a:r>
            <a:r>
              <a:rPr lang="es-ES_tradnl" sz="2000" dirty="0" err="1">
                <a:sym typeface="Symbol" pitchFamily="-1" charset="2"/>
              </a:rPr>
              <a:t></a:t>
            </a:r>
            <a:r>
              <a:rPr lang="es-ES_tradnl" sz="2000" dirty="0">
                <a:sym typeface="Symbol" pitchFamily="-1" charset="2"/>
              </a:rPr>
              <a:t> …</a:t>
            </a:r>
          </a:p>
          <a:p>
            <a:pPr lvl="1" eaLnBrk="1" hangingPunct="1"/>
            <a:endParaRPr lang="es-ES_tradnl" sz="1200" dirty="0">
              <a:sym typeface="Symbol" pitchFamily="-1" charset="2"/>
            </a:endParaRPr>
          </a:p>
          <a:p>
            <a:pPr lvl="1" eaLnBrk="1" hangingPunct="1"/>
            <a:r>
              <a:rPr lang="es-ES_tradnl" dirty="0"/>
              <a:t>Por lo tanto la primera expresión será valida si y sólo si  todas estas últimas son también verdaderas, es decir, si </a:t>
            </a:r>
            <a:r>
              <a:rPr lang="es-ES_tradnl" i="1" dirty="0"/>
              <a:t>P</a:t>
            </a:r>
            <a:r>
              <a:rPr lang="es-ES_tradnl" dirty="0"/>
              <a:t> es verdadera para todos los objetos </a:t>
            </a:r>
            <a:r>
              <a:rPr lang="es-ES_tradnl" i="1" dirty="0" err="1"/>
              <a:t>x</a:t>
            </a:r>
            <a:r>
              <a:rPr lang="es-ES_tradnl" dirty="0"/>
              <a:t> del universo. Por lo tanto, a </a:t>
            </a:r>
            <a:r>
              <a:rPr lang="es-ES_tradnl" dirty="0" err="1">
                <a:sym typeface="Symbol" pitchFamily="-1" charset="2"/>
              </a:rPr>
              <a:t></a:t>
            </a:r>
            <a:r>
              <a:rPr lang="es-ES_tradnl" dirty="0">
                <a:sym typeface="Symbol" pitchFamily="-1" charset="2"/>
              </a:rPr>
              <a:t> se le conoce como cuantificador </a:t>
            </a:r>
            <a:r>
              <a:rPr lang="es-ES_tradnl" b="1" dirty="0">
                <a:sym typeface="Symbol" pitchFamily="-1" charset="2"/>
              </a:rPr>
              <a:t>universal</a:t>
            </a:r>
            <a:r>
              <a:rPr lang="es-ES_tradnl" dirty="0">
                <a:sym typeface="Symbol" pitchFamily="-1" charset="2"/>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0825" y="907469"/>
            <a:ext cx="8642350" cy="641350"/>
          </a:xfrm>
        </p:spPr>
        <p:txBody>
          <a:bodyPr/>
          <a:lstStyle/>
          <a:p>
            <a:pPr eaLnBrk="1" hangingPunct="1"/>
            <a:r>
              <a:rPr lang="es-ES_tradnl" dirty="0"/>
              <a:t>Cuantificación existencial (</a:t>
            </a:r>
            <a:r>
              <a:rPr lang="es-ES_tradnl" b="1" dirty="0" err="1">
                <a:solidFill>
                  <a:srgbClr val="FF3300"/>
                </a:solidFill>
                <a:sym typeface="Symbol" pitchFamily="-1" charset="2"/>
              </a:rPr>
              <a:t></a:t>
            </a:r>
            <a:r>
              <a:rPr lang="es-ES_tradnl" dirty="0">
                <a:sym typeface="Symbol" pitchFamily="-1" charset="2"/>
              </a:rPr>
              <a:t>)</a:t>
            </a:r>
            <a:endParaRPr lang="es-MX" dirty="0">
              <a:sym typeface="Symbol" pitchFamily="-1" charset="2"/>
            </a:endParaRPr>
          </a:p>
        </p:txBody>
      </p:sp>
      <p:sp>
        <p:nvSpPr>
          <p:cNvPr id="38915" name="Rectangle 3"/>
          <p:cNvSpPr>
            <a:spLocks noGrp="1" noChangeArrowheads="1"/>
          </p:cNvSpPr>
          <p:nvPr>
            <p:ph type="body" idx="1"/>
          </p:nvPr>
        </p:nvSpPr>
        <p:spPr>
          <a:xfrm>
            <a:off x="250825" y="1968763"/>
            <a:ext cx="8642350" cy="5245100"/>
          </a:xfrm>
        </p:spPr>
        <p:txBody>
          <a:bodyPr/>
          <a:lstStyle/>
          <a:p>
            <a:pPr eaLnBrk="1" hangingPunct="1"/>
            <a:r>
              <a:rPr lang="es-ES_tradnl" dirty="0"/>
              <a:t>Cuantificación existencial (</a:t>
            </a:r>
            <a:r>
              <a:rPr lang="es-ES_tradnl" b="1" dirty="0" err="1">
                <a:solidFill>
                  <a:srgbClr val="FF3300"/>
                </a:solidFill>
                <a:sym typeface="Symbol" pitchFamily="-1" charset="2"/>
              </a:rPr>
              <a:t></a:t>
            </a:r>
            <a:r>
              <a:rPr lang="es-ES_tradnl" dirty="0">
                <a:sym typeface="Symbol" pitchFamily="-1" charset="2"/>
              </a:rPr>
              <a:t>)</a:t>
            </a:r>
          </a:p>
          <a:p>
            <a:pPr lvl="1" eaLnBrk="1" hangingPunct="1"/>
            <a:r>
              <a:rPr lang="es-ES_tradnl" dirty="0"/>
              <a:t>Con ella podemos hacer afirmaciones sobre cualqui</a:t>
            </a:r>
            <a:r>
              <a:rPr lang="es-ES_tradnl" dirty="0">
                <a:sym typeface="Symbol" pitchFamily="-1" charset="2"/>
              </a:rPr>
              <a:t>er objeto del universo sin tener que nombrarlo, ejemplo, si queremos decir que Mancha tiene un hermano que es un gato:</a:t>
            </a:r>
          </a:p>
          <a:p>
            <a:pPr lvl="2" eaLnBrk="1" hangingPunct="1"/>
            <a:r>
              <a:rPr lang="es-ES_tradnl" sz="1800" dirty="0" err="1">
                <a:sym typeface="Symbol" pitchFamily="-1" charset="2"/>
              </a:rPr>
              <a:t></a:t>
            </a:r>
            <a:r>
              <a:rPr lang="es-ES_tradnl" sz="1800" i="1" dirty="0" err="1">
                <a:sym typeface="Symbol" pitchFamily="-1" charset="2"/>
              </a:rPr>
              <a:t>x</a:t>
            </a:r>
            <a:r>
              <a:rPr lang="es-ES_tradnl" sz="1800" dirty="0">
                <a:sym typeface="Symbol" pitchFamily="-1" charset="2"/>
              </a:rPr>
              <a:t> </a:t>
            </a:r>
            <a:r>
              <a:rPr lang="es-ES_tradnl" sz="1800" i="1" dirty="0">
                <a:sym typeface="Symbol" pitchFamily="-1" charset="2"/>
              </a:rPr>
              <a:t>Hermano </a:t>
            </a:r>
            <a:r>
              <a:rPr lang="es-ES_tradnl" sz="1800" dirty="0">
                <a:sym typeface="Symbol" pitchFamily="-1" charset="2"/>
              </a:rPr>
              <a:t>(</a:t>
            </a:r>
            <a:r>
              <a:rPr lang="es-ES_tradnl" sz="1800" i="1" dirty="0" err="1">
                <a:sym typeface="Symbol" pitchFamily="-1" charset="2"/>
              </a:rPr>
              <a:t>x</a:t>
            </a:r>
            <a:r>
              <a:rPr lang="es-ES_tradnl" sz="1800" dirty="0">
                <a:sym typeface="Symbol" pitchFamily="-1" charset="2"/>
              </a:rPr>
              <a:t>, </a:t>
            </a:r>
            <a:r>
              <a:rPr lang="es-ES_tradnl" sz="1800" i="1" dirty="0">
                <a:sym typeface="Symbol" pitchFamily="-1" charset="2"/>
              </a:rPr>
              <a:t>Mancha</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Gato</a:t>
            </a:r>
            <a:r>
              <a:rPr lang="es-ES_tradnl" sz="1800" dirty="0">
                <a:sym typeface="Symbol" pitchFamily="-1" charset="2"/>
              </a:rPr>
              <a:t> (</a:t>
            </a:r>
            <a:r>
              <a:rPr lang="es-ES_tradnl" sz="1800" i="1" dirty="0" err="1">
                <a:sym typeface="Symbol" pitchFamily="-1" charset="2"/>
              </a:rPr>
              <a:t>x</a:t>
            </a:r>
            <a:r>
              <a:rPr lang="es-ES_tradnl" sz="1800" dirty="0">
                <a:sym typeface="Symbol" pitchFamily="-1" charset="2"/>
              </a:rPr>
              <a:t>)</a:t>
            </a:r>
          </a:p>
          <a:p>
            <a:pPr lvl="1" eaLnBrk="1" hangingPunct="1"/>
            <a:r>
              <a:rPr lang="es-ES_tradnl" dirty="0"/>
              <a:t>En general, </a:t>
            </a:r>
            <a:r>
              <a:rPr lang="es-ES_tradnl" dirty="0" err="1">
                <a:sym typeface="Symbol" pitchFamily="-1" charset="2"/>
              </a:rPr>
              <a:t></a:t>
            </a:r>
            <a:r>
              <a:rPr lang="es-ES_tradnl" i="1" dirty="0" err="1">
                <a:sym typeface="Symbol" pitchFamily="-1" charset="2"/>
              </a:rPr>
              <a:t>x</a:t>
            </a:r>
            <a:r>
              <a:rPr lang="es-ES_tradnl" dirty="0">
                <a:sym typeface="Symbol" pitchFamily="-1" charset="2"/>
              </a:rPr>
              <a:t> </a:t>
            </a:r>
            <a:r>
              <a:rPr lang="es-ES_tradnl" i="1" dirty="0">
                <a:sym typeface="Symbol" pitchFamily="-1" charset="2"/>
              </a:rPr>
              <a:t>P </a:t>
            </a:r>
            <a:r>
              <a:rPr lang="es-ES_tradnl" dirty="0">
                <a:sym typeface="Symbol" pitchFamily="-1" charset="2"/>
              </a:rPr>
              <a:t>es verdadero si </a:t>
            </a:r>
            <a:r>
              <a:rPr lang="es-ES_tradnl" i="1" dirty="0">
                <a:sym typeface="Symbol" pitchFamily="-1" charset="2"/>
              </a:rPr>
              <a:t>P</a:t>
            </a:r>
            <a:r>
              <a:rPr lang="es-ES_tradnl" dirty="0">
                <a:sym typeface="Symbol" pitchFamily="-1" charset="2"/>
              </a:rPr>
              <a:t> es verdadero para </a:t>
            </a:r>
            <a:r>
              <a:rPr lang="es-ES_tradnl" i="1" dirty="0">
                <a:sym typeface="Symbol" pitchFamily="-1" charset="2"/>
              </a:rPr>
              <a:t>cierto</a:t>
            </a:r>
            <a:r>
              <a:rPr lang="es-ES_tradnl" dirty="0">
                <a:sym typeface="Symbol" pitchFamily="-1" charset="2"/>
              </a:rPr>
              <a:t> objeto del universo.</a:t>
            </a:r>
          </a:p>
          <a:p>
            <a:pPr lvl="1" eaLnBrk="1" hangingPunct="1"/>
            <a:r>
              <a:rPr lang="es-ES_tradnl" dirty="0" err="1">
                <a:sym typeface="Symbol" pitchFamily="-1" charset="2"/>
              </a:rPr>
              <a:t></a:t>
            </a:r>
            <a:r>
              <a:rPr lang="es-ES_tradnl" i="1" dirty="0" err="1">
                <a:sym typeface="Symbol" pitchFamily="-1" charset="2"/>
              </a:rPr>
              <a:t>x</a:t>
            </a:r>
            <a:r>
              <a:rPr lang="es-ES_tradnl" dirty="0">
                <a:sym typeface="Symbol" pitchFamily="-1" charset="2"/>
              </a:rPr>
              <a:t> </a:t>
            </a:r>
            <a:r>
              <a:rPr lang="es-ES_tradnl" i="1" dirty="0">
                <a:sym typeface="Symbol" pitchFamily="-1" charset="2"/>
              </a:rPr>
              <a:t>Hermano </a:t>
            </a:r>
            <a:r>
              <a:rPr lang="es-ES_tradnl" dirty="0">
                <a:sym typeface="Symbol" pitchFamily="-1" charset="2"/>
              </a:rPr>
              <a:t>(</a:t>
            </a:r>
            <a:r>
              <a:rPr lang="es-ES_tradnl" i="1" dirty="0" err="1">
                <a:sym typeface="Symbol" pitchFamily="-1" charset="2"/>
              </a:rPr>
              <a:t>x</a:t>
            </a:r>
            <a:r>
              <a:rPr lang="es-ES_tradnl" dirty="0">
                <a:sym typeface="Symbol" pitchFamily="-1" charset="2"/>
              </a:rPr>
              <a:t>, </a:t>
            </a:r>
            <a:r>
              <a:rPr lang="es-ES_tradnl" i="1" dirty="0">
                <a:sym typeface="Symbol" pitchFamily="-1" charset="2"/>
              </a:rPr>
              <a:t>Mancha</a:t>
            </a:r>
            <a:r>
              <a:rPr lang="es-ES_tradnl" dirty="0">
                <a:sym typeface="Symbol" pitchFamily="-1" charset="2"/>
              </a:rPr>
              <a:t>) </a:t>
            </a:r>
            <a:r>
              <a:rPr lang="es-ES_tradnl" dirty="0" err="1">
                <a:sym typeface="Symbol" pitchFamily="-1" charset="2"/>
              </a:rPr>
              <a:t></a:t>
            </a:r>
            <a:r>
              <a:rPr lang="es-ES_tradnl" dirty="0">
                <a:sym typeface="Symbol" pitchFamily="-1" charset="2"/>
              </a:rPr>
              <a:t> </a:t>
            </a:r>
            <a:r>
              <a:rPr lang="es-ES_tradnl" i="1" dirty="0">
                <a:sym typeface="Symbol" pitchFamily="-1" charset="2"/>
              </a:rPr>
              <a:t>Gato</a:t>
            </a:r>
            <a:r>
              <a:rPr lang="es-ES_tradnl" dirty="0">
                <a:sym typeface="Symbol" pitchFamily="-1" charset="2"/>
              </a:rPr>
              <a:t> (</a:t>
            </a:r>
            <a:r>
              <a:rPr lang="es-ES_tradnl" i="1" dirty="0" err="1">
                <a:sym typeface="Symbol" pitchFamily="-1" charset="2"/>
              </a:rPr>
              <a:t>x</a:t>
            </a:r>
            <a:r>
              <a:rPr lang="es-ES_tradnl" dirty="0">
                <a:sym typeface="Symbol" pitchFamily="-1" charset="2"/>
              </a:rPr>
              <a:t>) equivale a las oraciones:</a:t>
            </a:r>
          </a:p>
          <a:p>
            <a:pPr lvl="2" eaLnBrk="1" hangingPunct="1"/>
            <a:r>
              <a:rPr lang="es-ES_tradnl" sz="1800" dirty="0">
                <a:sym typeface="Symbol" pitchFamily="-1" charset="2"/>
              </a:rPr>
              <a:t>(</a:t>
            </a:r>
            <a:r>
              <a:rPr lang="es-ES_tradnl" sz="1800" i="1" dirty="0">
                <a:sym typeface="Symbol" pitchFamily="-1" charset="2"/>
              </a:rPr>
              <a:t>Hermano </a:t>
            </a:r>
            <a:r>
              <a:rPr lang="es-ES_tradnl" sz="1800" dirty="0">
                <a:sym typeface="Symbol" pitchFamily="-1" charset="2"/>
              </a:rPr>
              <a:t>(</a:t>
            </a:r>
            <a:r>
              <a:rPr lang="es-ES_tradnl" sz="1800" i="1" dirty="0">
                <a:sym typeface="Symbol" pitchFamily="-1" charset="2"/>
              </a:rPr>
              <a:t>Mancha</a:t>
            </a:r>
            <a:r>
              <a:rPr lang="es-ES_tradnl" sz="1800" dirty="0">
                <a:sym typeface="Symbol" pitchFamily="-1" charset="2"/>
              </a:rPr>
              <a:t>, </a:t>
            </a:r>
            <a:r>
              <a:rPr lang="es-ES_tradnl" sz="1800" i="1" dirty="0">
                <a:sym typeface="Symbol" pitchFamily="-1" charset="2"/>
              </a:rPr>
              <a:t>Mancha</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Gato</a:t>
            </a:r>
            <a:r>
              <a:rPr lang="es-ES_tradnl" sz="1800" dirty="0">
                <a:sym typeface="Symbol" pitchFamily="-1" charset="2"/>
              </a:rPr>
              <a:t> (</a:t>
            </a:r>
            <a:r>
              <a:rPr lang="es-ES_tradnl" sz="1800" i="1" dirty="0">
                <a:sym typeface="Symbol" pitchFamily="-1" charset="2"/>
              </a:rPr>
              <a:t>Mancha</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Hermano </a:t>
            </a:r>
            <a:r>
              <a:rPr lang="es-ES_tradnl" sz="1800" dirty="0">
                <a:sym typeface="Symbol" pitchFamily="-1" charset="2"/>
              </a:rPr>
              <a:t>(</a:t>
            </a:r>
            <a:r>
              <a:rPr lang="es-ES_tradnl" sz="1800" i="1" dirty="0">
                <a:sym typeface="Symbol" pitchFamily="-1" charset="2"/>
              </a:rPr>
              <a:t>Rebeca</a:t>
            </a:r>
            <a:r>
              <a:rPr lang="es-ES_tradnl" sz="1800" dirty="0">
                <a:sym typeface="Symbol" pitchFamily="-1" charset="2"/>
              </a:rPr>
              <a:t>, </a:t>
            </a:r>
            <a:r>
              <a:rPr lang="es-ES_tradnl" sz="1800" i="1" dirty="0">
                <a:sym typeface="Symbol" pitchFamily="-1" charset="2"/>
              </a:rPr>
              <a:t>Mancha</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Gato</a:t>
            </a:r>
            <a:r>
              <a:rPr lang="es-ES_tradnl" sz="1800" dirty="0">
                <a:sym typeface="Symbol" pitchFamily="-1" charset="2"/>
              </a:rPr>
              <a:t> (</a:t>
            </a:r>
            <a:r>
              <a:rPr lang="es-ES_tradnl" sz="1800" i="1" dirty="0">
                <a:sym typeface="Symbol" pitchFamily="-1" charset="2"/>
              </a:rPr>
              <a:t>Rebeca</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Hermano </a:t>
            </a:r>
            <a:r>
              <a:rPr lang="es-ES_tradnl" sz="1800" dirty="0">
                <a:sym typeface="Symbol" pitchFamily="-1" charset="2"/>
              </a:rPr>
              <a:t>(</a:t>
            </a:r>
            <a:r>
              <a:rPr lang="es-ES_tradnl" sz="1800" i="1" dirty="0">
                <a:sym typeface="Symbol" pitchFamily="-1" charset="2"/>
              </a:rPr>
              <a:t>Félix</a:t>
            </a:r>
            <a:r>
              <a:rPr lang="es-ES_tradnl" sz="1800" dirty="0">
                <a:sym typeface="Symbol" pitchFamily="-1" charset="2"/>
              </a:rPr>
              <a:t>, </a:t>
            </a:r>
            <a:r>
              <a:rPr lang="es-ES_tradnl" sz="1800" i="1" dirty="0">
                <a:sym typeface="Symbol" pitchFamily="-1" charset="2"/>
              </a:rPr>
              <a:t>Mancha</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Gato</a:t>
            </a:r>
            <a:r>
              <a:rPr lang="es-ES_tradnl" sz="1800" dirty="0">
                <a:sym typeface="Symbol" pitchFamily="-1" charset="2"/>
              </a:rPr>
              <a:t> (</a:t>
            </a:r>
            <a:r>
              <a:rPr lang="es-ES_tradnl" sz="1800" i="1" dirty="0">
                <a:sym typeface="Symbol" pitchFamily="-1" charset="2"/>
              </a:rPr>
              <a:t>Félix</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Hermano </a:t>
            </a:r>
            <a:r>
              <a:rPr lang="es-ES_tradnl" sz="1800" dirty="0">
                <a:sym typeface="Symbol" pitchFamily="-1" charset="2"/>
              </a:rPr>
              <a:t>(</a:t>
            </a:r>
            <a:r>
              <a:rPr lang="es-ES_tradnl" sz="1800" i="1" dirty="0">
                <a:sym typeface="Symbol" pitchFamily="-1" charset="2"/>
              </a:rPr>
              <a:t>Ricardo</a:t>
            </a:r>
            <a:r>
              <a:rPr lang="es-ES_tradnl" sz="1800" dirty="0">
                <a:sym typeface="Symbol" pitchFamily="-1" charset="2"/>
              </a:rPr>
              <a:t>, </a:t>
            </a:r>
            <a:r>
              <a:rPr lang="es-ES_tradnl" sz="1800" i="1" dirty="0">
                <a:sym typeface="Symbol" pitchFamily="-1" charset="2"/>
              </a:rPr>
              <a:t>Mancha</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 </a:t>
            </a:r>
            <a:r>
              <a:rPr lang="es-ES_tradnl" sz="1800" i="1" dirty="0">
                <a:sym typeface="Symbol" pitchFamily="-1" charset="2"/>
              </a:rPr>
              <a:t>Gato</a:t>
            </a:r>
            <a:r>
              <a:rPr lang="es-ES_tradnl" sz="1800" dirty="0">
                <a:sym typeface="Symbol" pitchFamily="-1" charset="2"/>
              </a:rPr>
              <a:t> (</a:t>
            </a:r>
            <a:r>
              <a:rPr lang="es-ES_tradnl" sz="1800" i="1" dirty="0">
                <a:sym typeface="Symbol" pitchFamily="-1" charset="2"/>
              </a:rPr>
              <a:t>Ricardo</a:t>
            </a:r>
            <a:r>
              <a:rPr lang="es-ES_tradnl" sz="1800" dirty="0">
                <a:sym typeface="Symbol" pitchFamily="-1" charset="2"/>
              </a:rPr>
              <a:t>)) </a:t>
            </a:r>
            <a:r>
              <a:rPr lang="es-ES_tradnl" sz="1800" dirty="0" err="1">
                <a:sym typeface="Symbol" pitchFamily="-1" charset="2"/>
              </a:rPr>
              <a:t></a:t>
            </a:r>
            <a:r>
              <a:rPr lang="es-ES_tradnl" sz="1800" dirty="0">
                <a:sym typeface="Symbol" pitchFamily="-1" charset="2"/>
              </a:rPr>
              <a:t>…</a:t>
            </a:r>
          </a:p>
          <a:p>
            <a:pPr lvl="1" eaLnBrk="1" hangingPunct="1"/>
            <a:endParaRPr lang="es-ES_tradnl" dirty="0">
              <a:sym typeface="Symbol" pitchFamily="-1" charset="2"/>
            </a:endParaRPr>
          </a:p>
          <a:p>
            <a:pPr lvl="1" eaLnBrk="1" hangingPunct="1"/>
            <a:r>
              <a:rPr lang="es-ES_tradnl" dirty="0">
                <a:solidFill>
                  <a:schemeClr val="accent2"/>
                </a:solidFill>
                <a:sym typeface="Symbol" pitchFamily="-1" charset="2"/>
              </a:rPr>
              <a:t>Así como </a:t>
            </a:r>
            <a:r>
              <a:rPr lang="es-ES_tradnl" dirty="0" err="1">
                <a:solidFill>
                  <a:schemeClr val="accent2"/>
                </a:solidFill>
                <a:sym typeface="Symbol" pitchFamily="-1" charset="2"/>
              </a:rPr>
              <a:t></a:t>
            </a:r>
            <a:r>
              <a:rPr lang="es-ES_tradnl" dirty="0">
                <a:solidFill>
                  <a:schemeClr val="accent2"/>
                </a:solidFill>
                <a:sym typeface="Symbol" pitchFamily="-1" charset="2"/>
              </a:rPr>
              <a:t> es el conector natural para </a:t>
            </a:r>
            <a:r>
              <a:rPr lang="es-ES_tradnl" dirty="0" err="1">
                <a:solidFill>
                  <a:schemeClr val="accent2"/>
                </a:solidFill>
                <a:sym typeface="Symbol" pitchFamily="-1" charset="2"/>
              </a:rPr>
              <a:t></a:t>
            </a:r>
            <a:endParaRPr lang="es-ES_tradnl" dirty="0">
              <a:solidFill>
                <a:schemeClr val="accent2"/>
              </a:solidFill>
              <a:sym typeface="Symbol" pitchFamily="-1" charset="2"/>
            </a:endParaRPr>
          </a:p>
          <a:p>
            <a:pPr lvl="1" eaLnBrk="1" hangingPunct="1"/>
            <a:r>
              <a:rPr lang="es-ES_tradnl" dirty="0" err="1">
                <a:solidFill>
                  <a:schemeClr val="accent2"/>
                </a:solidFill>
                <a:sym typeface="Symbol" pitchFamily="-1" charset="2"/>
              </a:rPr>
              <a:t></a:t>
            </a:r>
            <a:r>
              <a:rPr lang="es-ES_tradnl" dirty="0">
                <a:solidFill>
                  <a:schemeClr val="accent2"/>
                </a:solidFill>
                <a:sym typeface="Symbol" pitchFamily="-1" charset="2"/>
              </a:rPr>
              <a:t> es el conector natural para </a:t>
            </a:r>
            <a:r>
              <a:rPr lang="es-ES_tradnl" dirty="0" err="1">
                <a:solidFill>
                  <a:schemeClr val="accent2"/>
                </a:solidFill>
                <a:sym typeface="Symbol" pitchFamily="-1" charset="2"/>
              </a:rPr>
              <a:t></a:t>
            </a:r>
            <a:r>
              <a:rPr lang="es-ES_tradnl" dirty="0">
                <a:solidFill>
                  <a:schemeClr val="accent2"/>
                </a:solidFill>
                <a:sym typeface="Symbol" pitchFamily="-1" charset="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Ejercicio rápido 2</a:t>
            </a:r>
            <a:endParaRPr lang="es-ES_tradnl" dirty="0"/>
          </a:p>
        </p:txBody>
      </p:sp>
      <p:sp>
        <p:nvSpPr>
          <p:cNvPr id="3" name="Marcador de contenido 2"/>
          <p:cNvSpPr>
            <a:spLocks noGrp="1"/>
          </p:cNvSpPr>
          <p:nvPr>
            <p:ph idx="1"/>
          </p:nvPr>
        </p:nvSpPr>
        <p:spPr/>
        <p:txBody>
          <a:bodyPr>
            <a:normAutofit fontScale="85000" lnSpcReduction="10000"/>
          </a:bodyPr>
          <a:lstStyle/>
          <a:p>
            <a:pPr marL="0" indent="0" algn="just">
              <a:buNone/>
              <a:tabLst>
                <a:tab pos="0" algn="l"/>
              </a:tabLst>
            </a:pPr>
            <a:r>
              <a:rPr lang="es-ES" dirty="0" smtClean="0"/>
              <a:t>Expresar los siguientes enunciados en Lógica de primer orden:</a:t>
            </a:r>
          </a:p>
          <a:p>
            <a:pPr marL="0" indent="0" algn="just">
              <a:buNone/>
              <a:tabLst>
                <a:tab pos="0" algn="l"/>
              </a:tabLst>
            </a:pPr>
            <a:endParaRPr lang="es-ES" dirty="0" smtClean="0"/>
          </a:p>
          <a:p>
            <a:pPr marL="531813" lvl="1" indent="-352425" algn="just">
              <a:buFontTx/>
              <a:buAutoNum type="arabicPeriod"/>
            </a:pPr>
            <a:r>
              <a:rPr lang="es-ES" sz="2400" dirty="0" smtClean="0"/>
              <a:t>Todos los alumnos deben matricularse para asistir a la asignatura PL.</a:t>
            </a:r>
          </a:p>
          <a:p>
            <a:pPr marL="531813" lvl="1" indent="-352425" algn="just">
              <a:buFontTx/>
              <a:buAutoNum type="arabicPeriod"/>
            </a:pPr>
            <a:endParaRPr lang="es-ES" sz="2400" dirty="0" smtClean="0"/>
          </a:p>
          <a:p>
            <a:pPr marL="531813" lvl="1" indent="-352425" algn="just">
              <a:buFontTx/>
              <a:buAutoNum type="arabicPeriod"/>
            </a:pPr>
            <a:r>
              <a:rPr lang="es-ES" sz="2400" dirty="0" smtClean="0"/>
              <a:t>Todos los perros del barrio fueron vacunados en la jornada de vacunación.</a:t>
            </a:r>
          </a:p>
          <a:p>
            <a:pPr marL="531813" lvl="1" indent="-352425">
              <a:buFontTx/>
              <a:buAutoNum type="arabicPeriod"/>
            </a:pPr>
            <a:endParaRPr lang="es-ES" sz="2400" dirty="0" smtClean="0"/>
          </a:p>
          <a:p>
            <a:pPr marL="531813" lvl="1" indent="-352425">
              <a:buFontTx/>
              <a:buAutoNum type="arabicPeriod"/>
            </a:pPr>
            <a:r>
              <a:rPr lang="es-ES" sz="2400" dirty="0" smtClean="0"/>
              <a:t>Algunos estudiantes no entregaron su trabajo.</a:t>
            </a:r>
          </a:p>
          <a:p>
            <a:pPr marL="531813" lvl="1" indent="-352425">
              <a:buFontTx/>
              <a:buAutoNum type="arabicPeriod"/>
            </a:pPr>
            <a:endParaRPr lang="es-ES" sz="2400" dirty="0" smtClean="0"/>
          </a:p>
          <a:p>
            <a:pPr marL="531813" lvl="1" indent="-352425">
              <a:buFontTx/>
              <a:buAutoNum type="arabicPeriod"/>
            </a:pPr>
            <a:r>
              <a:rPr lang="es-ES" sz="2400" dirty="0" smtClean="0"/>
              <a:t>El congresista dijo por dios y por la plata</a:t>
            </a:r>
          </a:p>
          <a:p>
            <a:pPr marL="531813" lvl="1" indent="-352425" algn="just">
              <a:buFontTx/>
              <a:buAutoNum type="arabicPeriod"/>
            </a:pPr>
            <a:endParaRPr lang="es-E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857250" y="1981200"/>
            <a:ext cx="7143750" cy="5709255"/>
          </a:xfrm>
          <a:prstGeom prst="rect">
            <a:avLst/>
          </a:prstGeom>
          <a:noFill/>
          <a:ln w="9525">
            <a:noFill/>
            <a:miter lim="800000"/>
            <a:headEnd/>
            <a:tailEnd/>
          </a:ln>
          <a:effectLst/>
        </p:spPr>
        <p:txBody>
          <a:bodyPr>
            <a:prstTxWarp prst="textNoShape">
              <a:avLst/>
            </a:prstTxWarp>
            <a:spAutoFit/>
          </a:bodyPr>
          <a:lstStyle/>
          <a:p>
            <a:pPr marL="282575" lvl="1" indent="-282575" defTabSz="914400">
              <a:spcBef>
                <a:spcPts val="1800"/>
              </a:spcBef>
              <a:buClr>
                <a:schemeClr val="accent1"/>
              </a:buClr>
              <a:buSzPct val="75000"/>
              <a:buFont typeface="Wingdings" pitchFamily="2" charset="2"/>
              <a:buChar char="n"/>
            </a:pPr>
            <a:r>
              <a:rPr lang="es-ES_tradnl" sz="2000" dirty="0" smtClean="0"/>
              <a:t>Paradigma de programación dentro del paradigma de programación declarativa</a:t>
            </a:r>
          </a:p>
          <a:p>
            <a:pPr marL="282575" lvl="1" indent="-282575" defTabSz="914400">
              <a:spcBef>
                <a:spcPts val="1800"/>
              </a:spcBef>
              <a:buClr>
                <a:schemeClr val="accent1"/>
              </a:buClr>
              <a:buSzPct val="75000"/>
              <a:buFont typeface="Wingdings" pitchFamily="2" charset="2"/>
              <a:buChar char="n"/>
            </a:pPr>
            <a:r>
              <a:rPr lang="es-ES_tradnl" sz="2000" dirty="0" smtClean="0"/>
              <a:t>Se basa en el concepto de función (que no es más que una evolución de los predicados), de corte más matemático.</a:t>
            </a:r>
          </a:p>
          <a:p>
            <a:pPr marL="282575" lvl="1" indent="-282575" defTabSz="914400">
              <a:spcBef>
                <a:spcPts val="1800"/>
              </a:spcBef>
              <a:buClr>
                <a:schemeClr val="accent1"/>
              </a:buClr>
              <a:buSzPct val="75000"/>
              <a:buFont typeface="Wingdings" pitchFamily="2" charset="2"/>
              <a:buChar char="n"/>
            </a:pPr>
            <a:r>
              <a:rPr lang="es-ES_tradnl" sz="2000" dirty="0" smtClean="0"/>
              <a:t>Las aplicaciones de la programación lógica son inteligencia artificial o relacionadas: </a:t>
            </a:r>
          </a:p>
          <a:p>
            <a:pPr marL="739775" lvl="2" indent="-282575" defTabSz="914400">
              <a:spcBef>
                <a:spcPts val="1800"/>
              </a:spcBef>
              <a:buClr>
                <a:schemeClr val="accent1"/>
              </a:buClr>
              <a:buSzPct val="75000"/>
              <a:buFont typeface="Wingdings" pitchFamily="2" charset="2"/>
              <a:buChar char="n"/>
            </a:pPr>
            <a:r>
              <a:rPr lang="es-ES_tradnl" sz="2000" dirty="0" smtClean="0"/>
              <a:t>Sistemas expertos, donde un sistema de información imita las recomendaciones de un experto sobre algún dominio de conocimiento.</a:t>
            </a:r>
          </a:p>
          <a:p>
            <a:pPr marL="739775" lvl="2" indent="-282575" defTabSz="914400">
              <a:spcBef>
                <a:spcPts val="1800"/>
              </a:spcBef>
              <a:buClr>
                <a:schemeClr val="accent1"/>
              </a:buClr>
              <a:buSzPct val="75000"/>
              <a:buFont typeface="Wingdings" pitchFamily="2" charset="2"/>
              <a:buChar char="n"/>
            </a:pPr>
            <a:r>
              <a:rPr lang="es-ES_tradnl" sz="2000" dirty="0" smtClean="0">
                <a:solidFill>
                  <a:schemeClr val="tx1">
                    <a:lumMod val="85000"/>
                    <a:lumOff val="15000"/>
                  </a:schemeClr>
                </a:solidFill>
              </a:rPr>
              <a:t>Reconocimiento de lenguaje natural</a:t>
            </a:r>
          </a:p>
          <a:p>
            <a:pPr marL="739775" lvl="2" indent="-282575" defTabSz="914400">
              <a:spcBef>
                <a:spcPts val="1800"/>
              </a:spcBef>
              <a:buClr>
                <a:schemeClr val="accent1"/>
              </a:buClr>
              <a:buSzPct val="75000"/>
              <a:buFont typeface="Wingdings" pitchFamily="2" charset="2"/>
              <a:buChar char="n"/>
            </a:pPr>
            <a:r>
              <a:rPr lang="es-ES_tradnl" sz="2000" dirty="0" smtClean="0">
                <a:solidFill>
                  <a:schemeClr val="tx1">
                    <a:lumMod val="85000"/>
                    <a:lumOff val="15000"/>
                  </a:schemeClr>
                </a:solidFill>
              </a:rPr>
              <a:t>Demostración de teoremas</a:t>
            </a:r>
          </a:p>
          <a:p>
            <a:pPr marL="739775" lvl="2" indent="-282575" defTabSz="914400">
              <a:spcBef>
                <a:spcPts val="1800"/>
              </a:spcBef>
              <a:buClr>
                <a:schemeClr val="accent1"/>
              </a:buClr>
              <a:buSzPct val="75000"/>
              <a:buFont typeface="Wingdings" pitchFamily="2" charset="2"/>
              <a:buChar char="n"/>
            </a:pPr>
            <a:endParaRPr lang="es-ES_tradnl" sz="2000" i="1" dirty="0" smtClean="0">
              <a:solidFill>
                <a:schemeClr val="tx1">
                  <a:lumMod val="85000"/>
                  <a:lumOff val="15000"/>
                </a:schemeClr>
              </a:solidFill>
            </a:endParaRPr>
          </a:p>
          <a:p>
            <a:pPr marL="739775" lvl="2" indent="-282575" defTabSz="914400">
              <a:spcBef>
                <a:spcPts val="1800"/>
              </a:spcBef>
              <a:buClr>
                <a:schemeClr val="accent1"/>
              </a:buClr>
              <a:buSzPct val="75000"/>
              <a:buFont typeface="Wingdings" pitchFamily="2" charset="2"/>
              <a:buChar char="n"/>
            </a:pPr>
            <a:endParaRPr lang="es-ES" sz="2000" dirty="0" smtClean="0">
              <a:solidFill>
                <a:schemeClr val="tx1">
                  <a:lumMod val="85000"/>
                  <a:lumOff val="15000"/>
                </a:schemeClr>
              </a:solidFill>
            </a:endParaRPr>
          </a:p>
        </p:txBody>
      </p:sp>
      <p:sp>
        <p:nvSpPr>
          <p:cNvPr id="4" name="Título 3"/>
          <p:cNvSpPr>
            <a:spLocks noGrp="1"/>
          </p:cNvSpPr>
          <p:nvPr>
            <p:ph type="title"/>
          </p:nvPr>
        </p:nvSpPr>
        <p:spPr/>
        <p:txBody>
          <a:bodyPr/>
          <a:lstStyle/>
          <a:p>
            <a:r>
              <a:rPr lang="es-ES_tradnl" dirty="0" smtClean="0"/>
              <a:t>Programación lógica</a:t>
            </a:r>
            <a:endParaRPr lang="es-ES_tradnl"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857250" y="1981200"/>
            <a:ext cx="7143750" cy="3170099"/>
          </a:xfrm>
          <a:prstGeom prst="rect">
            <a:avLst/>
          </a:prstGeom>
          <a:noFill/>
          <a:ln w="9525">
            <a:noFill/>
            <a:miter lim="800000"/>
            <a:headEnd/>
            <a:tailEnd/>
          </a:ln>
          <a:effectLst/>
        </p:spPr>
        <p:txBody>
          <a:bodyPr>
            <a:prstTxWarp prst="textNoShape">
              <a:avLst/>
            </a:prstTxWarp>
            <a:spAutoFit/>
          </a:bodyPr>
          <a:lstStyle/>
          <a:p>
            <a:pPr marL="282575" lvl="1" indent="-282575" defTabSz="914400">
              <a:spcBef>
                <a:spcPts val="1800"/>
              </a:spcBef>
              <a:buClr>
                <a:schemeClr val="accent1"/>
              </a:buClr>
              <a:buSzPct val="75000"/>
              <a:buFont typeface="Wingdings" pitchFamily="2" charset="2"/>
              <a:buChar char="n"/>
            </a:pPr>
            <a:endParaRPr lang="es-ES" sz="2000" dirty="0" smtClean="0">
              <a:solidFill>
                <a:schemeClr val="tx1">
                  <a:lumMod val="85000"/>
                  <a:lumOff val="15000"/>
                </a:schemeClr>
              </a:solidFill>
            </a:endParaRPr>
          </a:p>
          <a:p>
            <a:pPr marL="282575" lvl="1" indent="-282575" defTabSz="914400">
              <a:spcBef>
                <a:spcPts val="1800"/>
              </a:spcBef>
              <a:buClr>
                <a:schemeClr val="accent1"/>
              </a:buClr>
              <a:buSzPct val="75000"/>
              <a:buFont typeface="Wingdings" pitchFamily="2" charset="2"/>
              <a:buChar char="n"/>
            </a:pPr>
            <a:r>
              <a:rPr lang="es-ES" sz="2000" dirty="0" smtClean="0">
                <a:solidFill>
                  <a:schemeClr val="tx1">
                    <a:lumMod val="85000"/>
                    <a:lumOff val="15000"/>
                  </a:schemeClr>
                </a:solidFill>
              </a:rPr>
              <a:t>Programa lógico (o relacional): conjunto de hechos y reglas que definen relaciones entre objetos</a:t>
            </a:r>
          </a:p>
          <a:p>
            <a:pPr marL="282575" lvl="1" indent="-282575" defTabSz="914400">
              <a:spcBef>
                <a:spcPts val="1800"/>
              </a:spcBef>
              <a:buClr>
                <a:schemeClr val="accent1"/>
              </a:buClr>
              <a:buSzPct val="75000"/>
              <a:buFont typeface="Wingdings" pitchFamily="2" charset="2"/>
              <a:buChar char="n"/>
            </a:pPr>
            <a:endParaRPr lang="es-ES" sz="2000" dirty="0" smtClean="0">
              <a:solidFill>
                <a:schemeClr val="tx1">
                  <a:lumMod val="85000"/>
                  <a:lumOff val="15000"/>
                </a:schemeClr>
              </a:solidFill>
            </a:endParaRPr>
          </a:p>
          <a:p>
            <a:pPr marL="282575" lvl="1" indent="-282575" defTabSz="914400">
              <a:spcBef>
                <a:spcPts val="1800"/>
              </a:spcBef>
              <a:buClr>
                <a:schemeClr val="accent1"/>
              </a:buClr>
              <a:buSzPct val="75000"/>
              <a:buFont typeface="Wingdings" pitchFamily="2" charset="2"/>
              <a:buChar char="n"/>
            </a:pPr>
            <a:r>
              <a:rPr lang="es-ES" sz="2000" dirty="0" smtClean="0">
                <a:solidFill>
                  <a:schemeClr val="tx1">
                    <a:lumMod val="85000"/>
                    <a:lumOff val="15000"/>
                  </a:schemeClr>
                </a:solidFill>
              </a:rPr>
              <a:t>Cómputo: deducción de que un objetivo O es consecuencia lógica de las relaciones definidas en un programa lógico P</a:t>
            </a:r>
          </a:p>
          <a:p>
            <a:pPr marL="739775" lvl="2" indent="-282575" defTabSz="914400">
              <a:spcBef>
                <a:spcPts val="1800"/>
              </a:spcBef>
              <a:buClr>
                <a:schemeClr val="accent1"/>
              </a:buClr>
              <a:buSzPct val="75000"/>
              <a:buFont typeface="Wingdings" pitchFamily="2" charset="2"/>
              <a:buChar char="n"/>
            </a:pPr>
            <a:r>
              <a:rPr lang="es-ES" sz="2000" dirty="0" smtClean="0">
                <a:solidFill>
                  <a:schemeClr val="tx1">
                    <a:lumMod val="85000"/>
                    <a:lumOff val="15000"/>
                  </a:schemeClr>
                </a:solidFill>
              </a:rPr>
              <a:t>P -&gt; O</a:t>
            </a:r>
          </a:p>
        </p:txBody>
      </p:sp>
      <p:sp>
        <p:nvSpPr>
          <p:cNvPr id="4" name="Título 3"/>
          <p:cNvSpPr>
            <a:spLocks noGrp="1"/>
          </p:cNvSpPr>
          <p:nvPr>
            <p:ph type="title"/>
          </p:nvPr>
        </p:nvSpPr>
        <p:spPr/>
        <p:txBody>
          <a:bodyPr/>
          <a:lstStyle/>
          <a:p>
            <a:r>
              <a:rPr lang="es-ES_tradnl" dirty="0" smtClean="0"/>
              <a:t>Programas lógicos</a:t>
            </a:r>
            <a:endParaRPr lang="es-ES_tradnl"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ítulo 3"/>
          <p:cNvSpPr>
            <a:spLocks noGrp="1"/>
          </p:cNvSpPr>
          <p:nvPr>
            <p:ph type="title"/>
          </p:nvPr>
        </p:nvSpPr>
        <p:spPr>
          <a:xfrm>
            <a:off x="609600" y="522935"/>
            <a:ext cx="7824788" cy="1323041"/>
          </a:xfrm>
        </p:spPr>
        <p:txBody>
          <a:bodyPr/>
          <a:lstStyle/>
          <a:p>
            <a:r>
              <a:rPr lang="es-ES_tradnl" dirty="0" smtClean="0"/>
              <a:t>Objetos, relaciones y objetivos</a:t>
            </a:r>
            <a:endParaRPr lang="es-ES_tradnl" dirty="0"/>
          </a:p>
        </p:txBody>
      </p:sp>
      <p:sp>
        <p:nvSpPr>
          <p:cNvPr id="5" name="Marcador de texto vertical 4"/>
          <p:cNvSpPr>
            <a:spLocks noGrp="1"/>
          </p:cNvSpPr>
          <p:nvPr>
            <p:ph type="body" orient="vert" idx="1"/>
          </p:nvPr>
        </p:nvSpPr>
        <p:spPr>
          <a:xfrm rot="16200000">
            <a:off x="1503808" y="1212498"/>
            <a:ext cx="6036376" cy="7824792"/>
          </a:xfrm>
        </p:spPr>
        <p:txBody>
          <a:bodyPr/>
          <a:lstStyle/>
          <a:p>
            <a:r>
              <a:rPr lang="es-ES" dirty="0" smtClean="0"/>
              <a:t>Objetos: se corresponden con los datos se representan mediante términos</a:t>
            </a:r>
          </a:p>
          <a:p>
            <a:endParaRPr lang="es-ES" dirty="0" smtClean="0"/>
          </a:p>
          <a:p>
            <a:r>
              <a:rPr lang="es-ES" dirty="0" smtClean="0"/>
              <a:t>Relaciones: se corresponden con los procedimientos.  Se definen mediante hechos y reglas</a:t>
            </a:r>
          </a:p>
          <a:p>
            <a:endParaRPr lang="es-ES" dirty="0" smtClean="0"/>
          </a:p>
          <a:p>
            <a:r>
              <a:rPr lang="es-ES" dirty="0" smtClean="0"/>
              <a:t>Objetivos: se corresponden con el programa principal.  Se definen mediante consultas</a:t>
            </a:r>
          </a:p>
          <a:p>
            <a:endParaRPr lang="es-ES_tradnl"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857250" y="1444811"/>
            <a:ext cx="7143750" cy="4708981"/>
          </a:xfrm>
          <a:prstGeom prst="rect">
            <a:avLst/>
          </a:prstGeom>
          <a:noFill/>
          <a:ln w="9525">
            <a:noFill/>
            <a:miter lim="800000"/>
            <a:headEnd/>
            <a:tailEnd/>
          </a:ln>
          <a:effectLst/>
        </p:spPr>
        <p:txBody>
          <a:bodyPr>
            <a:prstTxWarp prst="textNoShape">
              <a:avLst/>
            </a:prstTxWarp>
            <a:spAutoFit/>
          </a:bodyPr>
          <a:lstStyle/>
          <a:p>
            <a:pPr marL="376238" indent="-376238">
              <a:spcBef>
                <a:spcPct val="50000"/>
              </a:spcBef>
            </a:pPr>
            <a:endParaRPr lang="es-ES" sz="2000" b="1" dirty="0" smtClean="0">
              <a:solidFill>
                <a:srgbClr val="666699"/>
              </a:solidFill>
              <a:latin typeface="Arial Black" pitchFamily="-1" charset="0"/>
            </a:endParaRPr>
          </a:p>
          <a:p>
            <a:pPr marL="282575" indent="-282575" defTabSz="914400">
              <a:spcBef>
                <a:spcPts val="1800"/>
              </a:spcBef>
              <a:buClr>
                <a:schemeClr val="accent1"/>
              </a:buClr>
              <a:buSzPct val="75000"/>
            </a:pPr>
            <a:r>
              <a:rPr lang="es-ES" sz="2000" dirty="0">
                <a:solidFill>
                  <a:schemeClr val="tx1">
                    <a:lumMod val="85000"/>
                    <a:lumOff val="15000"/>
                  </a:schemeClr>
                </a:solidFill>
              </a:rPr>
              <a:t>Para escribir un programa lógico debemos identificar:</a:t>
            </a:r>
          </a:p>
          <a:p>
            <a:pPr marL="739775" lvl="1" indent="-282575" defTabSz="914400">
              <a:spcBef>
                <a:spcPts val="1800"/>
              </a:spcBef>
              <a:buClr>
                <a:schemeClr val="accent1"/>
              </a:buClr>
              <a:buSzPct val="75000"/>
              <a:buFont typeface="Wingdings" pitchFamily="2" charset="2"/>
              <a:buChar char="n"/>
            </a:pPr>
            <a:r>
              <a:rPr lang="es-ES" sz="2000" dirty="0">
                <a:solidFill>
                  <a:schemeClr val="tx1">
                    <a:lumMod val="85000"/>
                    <a:lumOff val="15000"/>
                  </a:schemeClr>
                </a:solidFill>
              </a:rPr>
              <a:t>qué objetos intervienen en el problema,</a:t>
            </a:r>
          </a:p>
          <a:p>
            <a:pPr marL="739775" lvl="1" indent="-282575" defTabSz="914400">
              <a:spcBef>
                <a:spcPts val="1800"/>
              </a:spcBef>
              <a:buClr>
                <a:schemeClr val="accent1"/>
              </a:buClr>
              <a:buSzPct val="75000"/>
              <a:buFont typeface="Wingdings" pitchFamily="2" charset="2"/>
              <a:buChar char="n"/>
            </a:pPr>
            <a:r>
              <a:rPr lang="es-ES" sz="2000" dirty="0">
                <a:solidFill>
                  <a:schemeClr val="tx1">
                    <a:lumMod val="85000"/>
                    <a:lumOff val="15000"/>
                  </a:schemeClr>
                </a:solidFill>
              </a:rPr>
              <a:t>cuáles son las relaciones entre éstos, y</a:t>
            </a:r>
          </a:p>
          <a:p>
            <a:pPr marL="739775" lvl="1" indent="-282575" defTabSz="914400">
              <a:spcBef>
                <a:spcPts val="1800"/>
              </a:spcBef>
              <a:buClr>
                <a:schemeClr val="accent1"/>
              </a:buClr>
              <a:buSzPct val="75000"/>
              <a:buFont typeface="Wingdings" pitchFamily="2" charset="2"/>
              <a:buChar char="n"/>
            </a:pPr>
            <a:r>
              <a:rPr lang="es-ES" sz="2000" dirty="0">
                <a:solidFill>
                  <a:schemeClr val="tx1">
                    <a:lumMod val="85000"/>
                    <a:lumOff val="15000"/>
                  </a:schemeClr>
                </a:solidFill>
              </a:rPr>
              <a:t>qué objetivos queremos </a:t>
            </a:r>
            <a:r>
              <a:rPr lang="es-ES" sz="2000" dirty="0" smtClean="0">
                <a:solidFill>
                  <a:schemeClr val="tx1">
                    <a:lumMod val="85000"/>
                    <a:lumOff val="15000"/>
                  </a:schemeClr>
                </a:solidFill>
              </a:rPr>
              <a:t>alcanzar</a:t>
            </a:r>
          </a:p>
          <a:p>
            <a:pPr marL="282575" indent="-282575" defTabSz="914400">
              <a:spcBef>
                <a:spcPts val="1800"/>
              </a:spcBef>
              <a:buClr>
                <a:schemeClr val="accent1"/>
              </a:buClr>
              <a:buSzPct val="75000"/>
            </a:pPr>
            <a:r>
              <a:rPr lang="es-ES" sz="2000" dirty="0">
                <a:solidFill>
                  <a:schemeClr val="tx1">
                    <a:lumMod val="85000"/>
                    <a:lumOff val="15000"/>
                  </a:schemeClr>
                </a:solidFill>
              </a:rPr>
              <a:t>Una vez identificados los elementos anteriores debemos:</a:t>
            </a:r>
          </a:p>
          <a:p>
            <a:pPr marL="739775" lvl="1" indent="-282575" defTabSz="914400">
              <a:spcBef>
                <a:spcPts val="1800"/>
              </a:spcBef>
              <a:buClr>
                <a:schemeClr val="accent1"/>
              </a:buClr>
              <a:buSzPct val="75000"/>
              <a:buFont typeface="Wingdings" pitchFamily="2" charset="2"/>
              <a:buChar char="n"/>
            </a:pPr>
            <a:r>
              <a:rPr lang="es-ES" sz="2000" dirty="0">
                <a:solidFill>
                  <a:schemeClr val="tx1">
                    <a:lumMod val="85000"/>
                    <a:lumOff val="15000"/>
                  </a:schemeClr>
                </a:solidFill>
              </a:rPr>
              <a:t>representar los objetos mediante términos</a:t>
            </a:r>
          </a:p>
          <a:p>
            <a:pPr marL="739775" lvl="1" indent="-282575" defTabSz="914400">
              <a:spcBef>
                <a:spcPts val="1800"/>
              </a:spcBef>
              <a:buClr>
                <a:schemeClr val="accent1"/>
              </a:buClr>
              <a:buSzPct val="75000"/>
              <a:buFont typeface="Wingdings" pitchFamily="2" charset="2"/>
              <a:buChar char="n"/>
            </a:pPr>
            <a:r>
              <a:rPr lang="es-ES" sz="2000" dirty="0">
                <a:solidFill>
                  <a:schemeClr val="tx1">
                    <a:lumMod val="85000"/>
                    <a:lumOff val="15000"/>
                  </a:schemeClr>
                </a:solidFill>
              </a:rPr>
              <a:t>definir las relaciones mediante hechos y reglas</a:t>
            </a:r>
          </a:p>
          <a:p>
            <a:pPr marL="739775" lvl="1" indent="-282575" defTabSz="914400">
              <a:spcBef>
                <a:spcPts val="1800"/>
              </a:spcBef>
              <a:buClr>
                <a:schemeClr val="accent1"/>
              </a:buClr>
              <a:buSzPct val="75000"/>
              <a:buFont typeface="Wingdings" pitchFamily="2" charset="2"/>
              <a:buChar char="n"/>
            </a:pPr>
            <a:r>
              <a:rPr lang="es-ES" sz="2000" dirty="0">
                <a:solidFill>
                  <a:schemeClr val="tx1">
                    <a:lumMod val="85000"/>
                    <a:lumOff val="15000"/>
                  </a:schemeClr>
                </a:solidFill>
              </a:rPr>
              <a:t>definir los objetivos mediante consultas</a:t>
            </a:r>
          </a:p>
        </p:txBody>
      </p:sp>
      <p:sp>
        <p:nvSpPr>
          <p:cNvPr id="6" name="Título 3"/>
          <p:cNvSpPr>
            <a:spLocks noGrp="1"/>
          </p:cNvSpPr>
          <p:nvPr>
            <p:ph type="title"/>
          </p:nvPr>
        </p:nvSpPr>
        <p:spPr>
          <a:xfrm>
            <a:off x="609600" y="403407"/>
            <a:ext cx="7824788" cy="1323041"/>
          </a:xfrm>
        </p:spPr>
        <p:txBody>
          <a:bodyPr/>
          <a:lstStyle/>
          <a:p>
            <a:r>
              <a:rPr lang="es-ES_tradnl" dirty="0" smtClean="0"/>
              <a:t>¿Cómo se escribe un programa lógico?</a:t>
            </a:r>
            <a:endParaRPr lang="es-ES_tradnl"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268941" y="1295401"/>
            <a:ext cx="9711765" cy="2708434"/>
          </a:xfrm>
          <a:prstGeom prst="rect">
            <a:avLst/>
          </a:prstGeom>
          <a:noFill/>
          <a:ln w="9525">
            <a:noFill/>
            <a:miter lim="800000"/>
            <a:headEnd/>
            <a:tailEnd/>
          </a:ln>
          <a:effectLst/>
        </p:spPr>
        <p:txBody>
          <a:bodyPr wrap="square">
            <a:prstTxWarp prst="textNoShape">
              <a:avLst/>
            </a:prstTxWarp>
            <a:spAutoFit/>
          </a:bodyPr>
          <a:lstStyle/>
          <a:p>
            <a:pPr marL="376238" indent="-376238">
              <a:spcBef>
                <a:spcPct val="50000"/>
              </a:spcBef>
            </a:pPr>
            <a:endParaRPr lang="es-ES" sz="2000" b="1" dirty="0" smtClean="0">
              <a:solidFill>
                <a:srgbClr val="666699"/>
              </a:solidFill>
              <a:latin typeface="Arial Black" pitchFamily="-1" charset="0"/>
            </a:endParaRPr>
          </a:p>
          <a:p>
            <a:pPr marL="282575" indent="-282575" defTabSz="914400">
              <a:spcBef>
                <a:spcPts val="1800"/>
              </a:spcBef>
              <a:buClr>
                <a:schemeClr val="accent1"/>
              </a:buClr>
              <a:buSzPct val="75000"/>
              <a:buFont typeface="Wingdings" pitchFamily="2" charset="2"/>
              <a:buChar char="n"/>
            </a:pPr>
            <a:endParaRPr lang="es-ES" sz="2000" dirty="0" smtClean="0">
              <a:solidFill>
                <a:schemeClr val="tx1">
                  <a:lumMod val="85000"/>
                  <a:lumOff val="15000"/>
                </a:schemeClr>
              </a:solidFill>
            </a:endParaRPr>
          </a:p>
          <a:p>
            <a:pPr marL="282575" indent="-282575" defTabSz="914400">
              <a:spcBef>
                <a:spcPts val="1800"/>
              </a:spcBef>
              <a:buClr>
                <a:schemeClr val="accent1"/>
              </a:buClr>
              <a:buSzPct val="75000"/>
              <a:buFont typeface="Wingdings" pitchFamily="2" charset="2"/>
              <a:buChar char="n"/>
            </a:pPr>
            <a:r>
              <a:rPr lang="es-ES" sz="2000" dirty="0" smtClean="0">
                <a:solidFill>
                  <a:schemeClr val="tx1">
                    <a:lumMod val="85000"/>
                    <a:lumOff val="15000"/>
                  </a:schemeClr>
                </a:solidFill>
              </a:rPr>
              <a:t>Problema</a:t>
            </a:r>
            <a:r>
              <a:rPr lang="es-ES" sz="2000" dirty="0">
                <a:solidFill>
                  <a:schemeClr val="tx1">
                    <a:lumMod val="85000"/>
                    <a:lumOff val="15000"/>
                  </a:schemeClr>
                </a:solidFill>
              </a:rPr>
              <a:t>: escribir un programa lógico que defina </a:t>
            </a:r>
            <a:r>
              <a:rPr lang="es-ES" sz="2000" dirty="0" smtClean="0">
                <a:solidFill>
                  <a:schemeClr val="tx1">
                    <a:lumMod val="85000"/>
                    <a:lumOff val="15000"/>
                  </a:schemeClr>
                </a:solidFill>
              </a:rPr>
              <a:t>relaciones de parentesco                   </a:t>
            </a:r>
            <a:r>
              <a:rPr lang="es-ES" sz="2000" dirty="0">
                <a:solidFill>
                  <a:schemeClr val="tx1">
                    <a:lumMod val="85000"/>
                    <a:lumOff val="15000"/>
                  </a:schemeClr>
                </a:solidFill>
              </a:rPr>
              <a:t>y deduzca qué personas </a:t>
            </a:r>
            <a:r>
              <a:rPr lang="es-ES" sz="2000" dirty="0" smtClean="0">
                <a:solidFill>
                  <a:schemeClr val="tx1">
                    <a:lumMod val="85000"/>
                    <a:lumOff val="15000"/>
                  </a:schemeClr>
                </a:solidFill>
              </a:rPr>
              <a:t>están emparentadas</a:t>
            </a:r>
            <a:endParaRPr lang="es-ES" sz="2000" dirty="0">
              <a:solidFill>
                <a:schemeClr val="tx1">
                  <a:lumMod val="85000"/>
                  <a:lumOff val="15000"/>
                </a:schemeClr>
              </a:solidFill>
            </a:endParaRPr>
          </a:p>
          <a:p>
            <a:pPr marL="376238" indent="-376238">
              <a:spcBef>
                <a:spcPct val="50000"/>
              </a:spcBef>
            </a:pPr>
            <a:endParaRPr lang="es-ES" sz="2000" dirty="0">
              <a:solidFill>
                <a:srgbClr val="333399"/>
              </a:solidFill>
              <a:latin typeface="Arial Black" pitchFamily="-1" charset="0"/>
            </a:endParaRPr>
          </a:p>
          <a:p>
            <a:pPr marL="376238" indent="-376238">
              <a:spcBef>
                <a:spcPct val="50000"/>
              </a:spcBef>
            </a:pPr>
            <a:endParaRPr lang="es-ES" sz="2000" dirty="0">
              <a:solidFill>
                <a:srgbClr val="666699"/>
              </a:solidFill>
              <a:latin typeface="Arial Black" pitchFamily="-1" charset="0"/>
            </a:endParaRPr>
          </a:p>
        </p:txBody>
      </p:sp>
      <p:sp>
        <p:nvSpPr>
          <p:cNvPr id="9220" name="Text Box 4"/>
          <p:cNvSpPr txBox="1">
            <a:spLocks noChangeArrowheads="1"/>
          </p:cNvSpPr>
          <p:nvPr/>
        </p:nvSpPr>
        <p:spPr bwMode="auto">
          <a:xfrm>
            <a:off x="2914650" y="33871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Antonio</a:t>
            </a:r>
            <a:endParaRPr lang="es-ES" sz="2000">
              <a:solidFill>
                <a:srgbClr val="333399"/>
              </a:solidFill>
              <a:latin typeface="Arial Black" pitchFamily="-1" charset="0"/>
            </a:endParaRPr>
          </a:p>
        </p:txBody>
      </p:sp>
      <p:sp>
        <p:nvSpPr>
          <p:cNvPr id="9221" name="Text Box 5"/>
          <p:cNvSpPr txBox="1">
            <a:spLocks noChangeArrowheads="1"/>
          </p:cNvSpPr>
          <p:nvPr/>
        </p:nvSpPr>
        <p:spPr bwMode="auto">
          <a:xfrm>
            <a:off x="4972050" y="33871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María</a:t>
            </a:r>
            <a:endParaRPr lang="es-ES" sz="2000">
              <a:solidFill>
                <a:srgbClr val="333399"/>
              </a:solidFill>
              <a:latin typeface="Arial Black" pitchFamily="-1" charset="0"/>
            </a:endParaRPr>
          </a:p>
        </p:txBody>
      </p:sp>
      <p:sp>
        <p:nvSpPr>
          <p:cNvPr id="9222" name="Text Box 6"/>
          <p:cNvSpPr txBox="1">
            <a:spLocks noChangeArrowheads="1"/>
          </p:cNvSpPr>
          <p:nvPr/>
        </p:nvSpPr>
        <p:spPr bwMode="auto">
          <a:xfrm>
            <a:off x="1428750" y="44539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Elena</a:t>
            </a:r>
            <a:endParaRPr lang="es-ES" sz="2000">
              <a:solidFill>
                <a:srgbClr val="333399"/>
              </a:solidFill>
              <a:latin typeface="Arial Black" pitchFamily="-1" charset="0"/>
            </a:endParaRPr>
          </a:p>
        </p:txBody>
      </p:sp>
      <p:sp>
        <p:nvSpPr>
          <p:cNvPr id="9223" name="Text Box 7"/>
          <p:cNvSpPr txBox="1">
            <a:spLocks noChangeArrowheads="1"/>
          </p:cNvSpPr>
          <p:nvPr/>
        </p:nvSpPr>
        <p:spPr bwMode="auto">
          <a:xfrm>
            <a:off x="3143250" y="44539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Carlos</a:t>
            </a:r>
            <a:endParaRPr lang="es-ES" sz="2000">
              <a:solidFill>
                <a:srgbClr val="333399"/>
              </a:solidFill>
              <a:latin typeface="Arial Black" pitchFamily="-1" charset="0"/>
            </a:endParaRPr>
          </a:p>
        </p:txBody>
      </p:sp>
      <p:sp>
        <p:nvSpPr>
          <p:cNvPr id="9224" name="Text Box 8"/>
          <p:cNvSpPr txBox="1">
            <a:spLocks noChangeArrowheads="1"/>
          </p:cNvSpPr>
          <p:nvPr/>
        </p:nvSpPr>
        <p:spPr bwMode="auto">
          <a:xfrm>
            <a:off x="5086350" y="44539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Eva</a:t>
            </a:r>
            <a:endParaRPr lang="es-ES" sz="2000">
              <a:solidFill>
                <a:srgbClr val="333399"/>
              </a:solidFill>
              <a:latin typeface="Arial Black" pitchFamily="-1" charset="0"/>
            </a:endParaRPr>
          </a:p>
        </p:txBody>
      </p:sp>
      <p:sp>
        <p:nvSpPr>
          <p:cNvPr id="9225" name="Text Box 9"/>
          <p:cNvSpPr txBox="1">
            <a:spLocks noChangeArrowheads="1"/>
          </p:cNvSpPr>
          <p:nvPr/>
        </p:nvSpPr>
        <p:spPr bwMode="auto">
          <a:xfrm>
            <a:off x="6629400" y="44539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David</a:t>
            </a:r>
            <a:endParaRPr lang="es-ES" sz="2000">
              <a:solidFill>
                <a:srgbClr val="333399"/>
              </a:solidFill>
              <a:latin typeface="Arial Black" pitchFamily="-1" charset="0"/>
            </a:endParaRPr>
          </a:p>
        </p:txBody>
      </p:sp>
      <p:sp>
        <p:nvSpPr>
          <p:cNvPr id="9226" name="Text Box 10"/>
          <p:cNvSpPr txBox="1">
            <a:spLocks noChangeArrowheads="1"/>
          </p:cNvSpPr>
          <p:nvPr/>
        </p:nvSpPr>
        <p:spPr bwMode="auto">
          <a:xfrm>
            <a:off x="1600200" y="5520759"/>
            <a:ext cx="1543050"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s-MX" sz="2000" dirty="0">
                <a:solidFill>
                  <a:srgbClr val="333399"/>
                </a:solidFill>
                <a:latin typeface="Arial Black" pitchFamily="-1" charset="0"/>
              </a:rPr>
              <a:t>Fernando</a:t>
            </a:r>
            <a:endParaRPr lang="es-ES" sz="2000" dirty="0">
              <a:solidFill>
                <a:srgbClr val="333399"/>
              </a:solidFill>
              <a:latin typeface="Arial Black" pitchFamily="-1" charset="0"/>
            </a:endParaRPr>
          </a:p>
        </p:txBody>
      </p:sp>
      <p:sp>
        <p:nvSpPr>
          <p:cNvPr id="9227" name="Text Box 11"/>
          <p:cNvSpPr txBox="1">
            <a:spLocks noChangeArrowheads="1"/>
          </p:cNvSpPr>
          <p:nvPr/>
        </p:nvSpPr>
        <p:spPr bwMode="auto">
          <a:xfrm>
            <a:off x="3257550" y="55207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Silvia</a:t>
            </a:r>
            <a:endParaRPr lang="es-ES" sz="2000">
              <a:solidFill>
                <a:srgbClr val="333399"/>
              </a:solidFill>
              <a:latin typeface="Arial Black" pitchFamily="-1" charset="0"/>
            </a:endParaRPr>
          </a:p>
        </p:txBody>
      </p:sp>
      <p:sp>
        <p:nvSpPr>
          <p:cNvPr id="9228" name="Text Box 12"/>
          <p:cNvSpPr txBox="1">
            <a:spLocks noChangeArrowheads="1"/>
          </p:cNvSpPr>
          <p:nvPr/>
        </p:nvSpPr>
        <p:spPr bwMode="auto">
          <a:xfrm>
            <a:off x="6000750" y="5520759"/>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Emilio</a:t>
            </a:r>
            <a:endParaRPr lang="es-ES" sz="2000">
              <a:solidFill>
                <a:srgbClr val="333399"/>
              </a:solidFill>
              <a:latin typeface="Arial Black" pitchFamily="-1" charset="0"/>
            </a:endParaRPr>
          </a:p>
        </p:txBody>
      </p:sp>
      <p:sp>
        <p:nvSpPr>
          <p:cNvPr id="9229" name="Line 13"/>
          <p:cNvSpPr>
            <a:spLocks noChangeShapeType="1"/>
          </p:cNvSpPr>
          <p:nvPr/>
        </p:nvSpPr>
        <p:spPr bwMode="auto">
          <a:xfrm>
            <a:off x="3543300" y="3768158"/>
            <a:ext cx="2286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0" name="Line 14"/>
          <p:cNvSpPr>
            <a:spLocks noChangeShapeType="1"/>
          </p:cNvSpPr>
          <p:nvPr/>
        </p:nvSpPr>
        <p:spPr bwMode="auto">
          <a:xfrm flipH="1">
            <a:off x="4000500" y="3844358"/>
            <a:ext cx="1371600" cy="6096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1" name="Line 15"/>
          <p:cNvSpPr>
            <a:spLocks noChangeShapeType="1"/>
          </p:cNvSpPr>
          <p:nvPr/>
        </p:nvSpPr>
        <p:spPr bwMode="auto">
          <a:xfrm>
            <a:off x="3543300" y="3768158"/>
            <a:ext cx="222885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2" name="Line 16"/>
          <p:cNvSpPr>
            <a:spLocks noChangeShapeType="1"/>
          </p:cNvSpPr>
          <p:nvPr/>
        </p:nvSpPr>
        <p:spPr bwMode="auto">
          <a:xfrm>
            <a:off x="5600700" y="3844358"/>
            <a:ext cx="228600" cy="6096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3" name="Line 17"/>
          <p:cNvSpPr>
            <a:spLocks noChangeShapeType="1"/>
          </p:cNvSpPr>
          <p:nvPr/>
        </p:nvSpPr>
        <p:spPr bwMode="auto">
          <a:xfrm flipH="1">
            <a:off x="2171700" y="4834958"/>
            <a:ext cx="16002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4" name="Line 18"/>
          <p:cNvSpPr>
            <a:spLocks noChangeShapeType="1"/>
          </p:cNvSpPr>
          <p:nvPr/>
        </p:nvSpPr>
        <p:spPr bwMode="auto">
          <a:xfrm>
            <a:off x="3771900" y="4834958"/>
            <a:ext cx="1143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5" name="Line 19"/>
          <p:cNvSpPr>
            <a:spLocks noChangeShapeType="1"/>
          </p:cNvSpPr>
          <p:nvPr/>
        </p:nvSpPr>
        <p:spPr bwMode="auto">
          <a:xfrm flipH="1">
            <a:off x="2114550" y="4834958"/>
            <a:ext cx="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6" name="Line 20"/>
          <p:cNvSpPr>
            <a:spLocks noChangeShapeType="1"/>
          </p:cNvSpPr>
          <p:nvPr/>
        </p:nvSpPr>
        <p:spPr bwMode="auto">
          <a:xfrm>
            <a:off x="2114550" y="4834958"/>
            <a:ext cx="16002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7" name="Line 21"/>
          <p:cNvSpPr>
            <a:spLocks noChangeShapeType="1"/>
          </p:cNvSpPr>
          <p:nvPr/>
        </p:nvSpPr>
        <p:spPr bwMode="auto">
          <a:xfrm flipH="1">
            <a:off x="6743700" y="4834958"/>
            <a:ext cx="51435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9238" name="Line 22"/>
          <p:cNvSpPr>
            <a:spLocks noChangeShapeType="1"/>
          </p:cNvSpPr>
          <p:nvPr/>
        </p:nvSpPr>
        <p:spPr bwMode="auto">
          <a:xfrm>
            <a:off x="5772150" y="4834958"/>
            <a:ext cx="742950" cy="6096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23" name="Título 22"/>
          <p:cNvSpPr>
            <a:spLocks noGrp="1"/>
          </p:cNvSpPr>
          <p:nvPr>
            <p:ph type="title"/>
          </p:nvPr>
        </p:nvSpPr>
        <p:spPr>
          <a:xfrm>
            <a:off x="724598" y="379883"/>
            <a:ext cx="7824788" cy="1323041"/>
          </a:xfrm>
        </p:spPr>
        <p:txBody>
          <a:bodyPr/>
          <a:lstStyle/>
          <a:p>
            <a:r>
              <a:rPr lang="es-ES_tradnl" dirty="0" smtClean="0"/>
              <a:t/>
            </a:r>
            <a:br>
              <a:rPr lang="es-ES_tradnl" dirty="0" smtClean="0"/>
            </a:br>
            <a:r>
              <a:rPr lang="es-ES_tradnl" dirty="0" smtClean="0"/>
              <a:t/>
            </a:r>
            <a:br>
              <a:rPr lang="es-ES_tradnl" dirty="0" smtClean="0"/>
            </a:br>
            <a:r>
              <a:rPr lang="es-ES_tradnl" dirty="0" smtClean="0"/>
              <a:t/>
            </a:r>
            <a:br>
              <a:rPr lang="es-ES_tradnl" dirty="0" smtClean="0"/>
            </a:br>
            <a:r>
              <a:rPr lang="es-ES_tradnl" dirty="0" smtClean="0"/>
              <a:t>Ejemplo ilustrativo</a:t>
            </a:r>
            <a:endParaRPr lang="es-ES_tradnl"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3303116" y="30584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Antonio</a:t>
            </a:r>
            <a:endParaRPr lang="es-ES" sz="2000">
              <a:solidFill>
                <a:srgbClr val="333399"/>
              </a:solidFill>
              <a:latin typeface="Arial Black" pitchFamily="-1" charset="0"/>
            </a:endParaRPr>
          </a:p>
        </p:txBody>
      </p:sp>
      <p:sp>
        <p:nvSpPr>
          <p:cNvPr id="10245" name="Text Box 5"/>
          <p:cNvSpPr txBox="1">
            <a:spLocks noChangeArrowheads="1"/>
          </p:cNvSpPr>
          <p:nvPr/>
        </p:nvSpPr>
        <p:spPr bwMode="auto">
          <a:xfrm>
            <a:off x="5360516" y="30584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María</a:t>
            </a:r>
            <a:endParaRPr lang="es-ES" sz="2000">
              <a:solidFill>
                <a:srgbClr val="333399"/>
              </a:solidFill>
              <a:latin typeface="Arial Black" pitchFamily="-1" charset="0"/>
            </a:endParaRPr>
          </a:p>
        </p:txBody>
      </p:sp>
      <p:sp>
        <p:nvSpPr>
          <p:cNvPr id="10246" name="Text Box 6"/>
          <p:cNvSpPr txBox="1">
            <a:spLocks noChangeArrowheads="1"/>
          </p:cNvSpPr>
          <p:nvPr/>
        </p:nvSpPr>
        <p:spPr bwMode="auto">
          <a:xfrm>
            <a:off x="1817216" y="41252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Elena</a:t>
            </a:r>
            <a:endParaRPr lang="es-ES" sz="2000">
              <a:solidFill>
                <a:srgbClr val="333399"/>
              </a:solidFill>
              <a:latin typeface="Arial Black" pitchFamily="-1" charset="0"/>
            </a:endParaRPr>
          </a:p>
        </p:txBody>
      </p:sp>
      <p:sp>
        <p:nvSpPr>
          <p:cNvPr id="10247" name="Text Box 7"/>
          <p:cNvSpPr txBox="1">
            <a:spLocks noChangeArrowheads="1"/>
          </p:cNvSpPr>
          <p:nvPr/>
        </p:nvSpPr>
        <p:spPr bwMode="auto">
          <a:xfrm>
            <a:off x="3531716" y="41252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Carlos</a:t>
            </a:r>
            <a:endParaRPr lang="es-ES" sz="2000">
              <a:solidFill>
                <a:srgbClr val="333399"/>
              </a:solidFill>
              <a:latin typeface="Arial Black" pitchFamily="-1" charset="0"/>
            </a:endParaRPr>
          </a:p>
        </p:txBody>
      </p:sp>
      <p:sp>
        <p:nvSpPr>
          <p:cNvPr id="10248" name="Text Box 8"/>
          <p:cNvSpPr txBox="1">
            <a:spLocks noChangeArrowheads="1"/>
          </p:cNvSpPr>
          <p:nvPr/>
        </p:nvSpPr>
        <p:spPr bwMode="auto">
          <a:xfrm>
            <a:off x="5474816" y="41252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Eva</a:t>
            </a:r>
            <a:endParaRPr lang="es-ES" sz="2000">
              <a:solidFill>
                <a:srgbClr val="333399"/>
              </a:solidFill>
              <a:latin typeface="Arial Black" pitchFamily="-1" charset="0"/>
            </a:endParaRPr>
          </a:p>
        </p:txBody>
      </p:sp>
      <p:sp>
        <p:nvSpPr>
          <p:cNvPr id="10249" name="Text Box 9"/>
          <p:cNvSpPr txBox="1">
            <a:spLocks noChangeArrowheads="1"/>
          </p:cNvSpPr>
          <p:nvPr/>
        </p:nvSpPr>
        <p:spPr bwMode="auto">
          <a:xfrm>
            <a:off x="7017866" y="41252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David</a:t>
            </a:r>
            <a:endParaRPr lang="es-ES" sz="2000">
              <a:solidFill>
                <a:srgbClr val="333399"/>
              </a:solidFill>
              <a:latin typeface="Arial Black" pitchFamily="-1" charset="0"/>
            </a:endParaRPr>
          </a:p>
        </p:txBody>
      </p:sp>
      <p:sp>
        <p:nvSpPr>
          <p:cNvPr id="10250" name="Text Box 10"/>
          <p:cNvSpPr txBox="1">
            <a:spLocks noChangeArrowheads="1"/>
          </p:cNvSpPr>
          <p:nvPr/>
        </p:nvSpPr>
        <p:spPr bwMode="auto">
          <a:xfrm>
            <a:off x="1988666" y="5192057"/>
            <a:ext cx="1543050" cy="40011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s-MX" sz="2000" dirty="0">
                <a:solidFill>
                  <a:srgbClr val="333399"/>
                </a:solidFill>
                <a:latin typeface="Arial Black" pitchFamily="-1" charset="0"/>
              </a:rPr>
              <a:t>Fernando</a:t>
            </a:r>
            <a:endParaRPr lang="es-ES" sz="2000" dirty="0">
              <a:solidFill>
                <a:srgbClr val="333399"/>
              </a:solidFill>
              <a:latin typeface="Arial Black" pitchFamily="-1" charset="0"/>
            </a:endParaRPr>
          </a:p>
        </p:txBody>
      </p:sp>
      <p:sp>
        <p:nvSpPr>
          <p:cNvPr id="10251" name="Text Box 11"/>
          <p:cNvSpPr txBox="1">
            <a:spLocks noChangeArrowheads="1"/>
          </p:cNvSpPr>
          <p:nvPr/>
        </p:nvSpPr>
        <p:spPr bwMode="auto">
          <a:xfrm>
            <a:off x="3646016" y="51920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Silvia</a:t>
            </a:r>
            <a:endParaRPr lang="es-ES" sz="2000">
              <a:solidFill>
                <a:srgbClr val="333399"/>
              </a:solidFill>
              <a:latin typeface="Arial Black" pitchFamily="-1" charset="0"/>
            </a:endParaRPr>
          </a:p>
        </p:txBody>
      </p:sp>
      <p:sp>
        <p:nvSpPr>
          <p:cNvPr id="10252" name="Text Box 12"/>
          <p:cNvSpPr txBox="1">
            <a:spLocks noChangeArrowheads="1"/>
          </p:cNvSpPr>
          <p:nvPr/>
        </p:nvSpPr>
        <p:spPr bwMode="auto">
          <a:xfrm>
            <a:off x="6389216" y="5192057"/>
            <a:ext cx="131445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MX" sz="2000">
                <a:solidFill>
                  <a:srgbClr val="333399"/>
                </a:solidFill>
                <a:latin typeface="Arial Black" pitchFamily="-1" charset="0"/>
              </a:rPr>
              <a:t>Emilio</a:t>
            </a:r>
            <a:endParaRPr lang="es-ES" sz="2000">
              <a:solidFill>
                <a:srgbClr val="333399"/>
              </a:solidFill>
              <a:latin typeface="Arial Black" pitchFamily="-1" charset="0"/>
            </a:endParaRPr>
          </a:p>
        </p:txBody>
      </p:sp>
      <p:sp>
        <p:nvSpPr>
          <p:cNvPr id="10253" name="Line 13"/>
          <p:cNvSpPr>
            <a:spLocks noChangeShapeType="1"/>
          </p:cNvSpPr>
          <p:nvPr/>
        </p:nvSpPr>
        <p:spPr bwMode="auto">
          <a:xfrm>
            <a:off x="3931766" y="3439456"/>
            <a:ext cx="2286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54" name="Line 14"/>
          <p:cNvSpPr>
            <a:spLocks noChangeShapeType="1"/>
          </p:cNvSpPr>
          <p:nvPr/>
        </p:nvSpPr>
        <p:spPr bwMode="auto">
          <a:xfrm flipH="1">
            <a:off x="4388966" y="3515656"/>
            <a:ext cx="1371600" cy="6096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55" name="Line 15"/>
          <p:cNvSpPr>
            <a:spLocks noChangeShapeType="1"/>
          </p:cNvSpPr>
          <p:nvPr/>
        </p:nvSpPr>
        <p:spPr bwMode="auto">
          <a:xfrm>
            <a:off x="3931766" y="3439456"/>
            <a:ext cx="222885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56" name="Line 16"/>
          <p:cNvSpPr>
            <a:spLocks noChangeShapeType="1"/>
          </p:cNvSpPr>
          <p:nvPr/>
        </p:nvSpPr>
        <p:spPr bwMode="auto">
          <a:xfrm>
            <a:off x="5989166" y="3515656"/>
            <a:ext cx="228600" cy="6096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57" name="Line 17"/>
          <p:cNvSpPr>
            <a:spLocks noChangeShapeType="1"/>
          </p:cNvSpPr>
          <p:nvPr/>
        </p:nvSpPr>
        <p:spPr bwMode="auto">
          <a:xfrm flipH="1">
            <a:off x="2560166" y="4506256"/>
            <a:ext cx="16002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58" name="Line 18"/>
          <p:cNvSpPr>
            <a:spLocks noChangeShapeType="1"/>
          </p:cNvSpPr>
          <p:nvPr/>
        </p:nvSpPr>
        <p:spPr bwMode="auto">
          <a:xfrm>
            <a:off x="4160366" y="4506256"/>
            <a:ext cx="1143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59" name="Line 19"/>
          <p:cNvSpPr>
            <a:spLocks noChangeShapeType="1"/>
          </p:cNvSpPr>
          <p:nvPr/>
        </p:nvSpPr>
        <p:spPr bwMode="auto">
          <a:xfrm flipH="1">
            <a:off x="2503016" y="4506256"/>
            <a:ext cx="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60" name="Line 20"/>
          <p:cNvSpPr>
            <a:spLocks noChangeShapeType="1"/>
          </p:cNvSpPr>
          <p:nvPr/>
        </p:nvSpPr>
        <p:spPr bwMode="auto">
          <a:xfrm>
            <a:off x="2503016" y="4506256"/>
            <a:ext cx="160020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61" name="Line 21"/>
          <p:cNvSpPr>
            <a:spLocks noChangeShapeType="1"/>
          </p:cNvSpPr>
          <p:nvPr/>
        </p:nvSpPr>
        <p:spPr bwMode="auto">
          <a:xfrm flipH="1">
            <a:off x="7132166" y="4506256"/>
            <a:ext cx="514350" cy="6858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62" name="Line 22"/>
          <p:cNvSpPr>
            <a:spLocks noChangeShapeType="1"/>
          </p:cNvSpPr>
          <p:nvPr/>
        </p:nvSpPr>
        <p:spPr bwMode="auto">
          <a:xfrm>
            <a:off x="6160616" y="4506256"/>
            <a:ext cx="742950" cy="609600"/>
          </a:xfrm>
          <a:prstGeom prst="line">
            <a:avLst/>
          </a:prstGeom>
          <a:noFill/>
          <a:ln w="50800">
            <a:solidFill>
              <a:srgbClr val="666699"/>
            </a:solidFill>
            <a:round/>
            <a:headEnd/>
            <a:tailEnd type="triangle" w="med" len="med"/>
          </a:ln>
          <a:effectLst/>
        </p:spPr>
        <p:txBody>
          <a:bodyPr>
            <a:prstTxWarp prst="textNoShape">
              <a:avLst/>
            </a:prstTxWarp>
          </a:bodyPr>
          <a:lstStyle/>
          <a:p>
            <a:endParaRPr lang="es-ES_tradnl"/>
          </a:p>
        </p:txBody>
      </p:sp>
      <p:sp>
        <p:nvSpPr>
          <p:cNvPr id="10264" name="AutoShape 24"/>
          <p:cNvSpPr>
            <a:spLocks noChangeArrowheads="1"/>
          </p:cNvSpPr>
          <p:nvPr/>
        </p:nvSpPr>
        <p:spPr bwMode="auto">
          <a:xfrm>
            <a:off x="6103466" y="2067856"/>
            <a:ext cx="2228850" cy="457200"/>
          </a:xfrm>
          <a:prstGeom prst="wedgeEllipseCallout">
            <a:avLst>
              <a:gd name="adj1" fmla="val -51079"/>
              <a:gd name="adj2" fmla="val 173611"/>
            </a:avLst>
          </a:prstGeom>
          <a:noFill/>
          <a:ln w="38100">
            <a:solidFill>
              <a:srgbClr val="666699"/>
            </a:solidFill>
            <a:miter lim="800000"/>
            <a:headEnd/>
            <a:tailEnd/>
          </a:ln>
          <a:effectLst/>
        </p:spPr>
        <p:txBody>
          <a:bodyPr>
            <a:prstTxWarp prst="textNoShape">
              <a:avLst/>
            </a:prstTxWarp>
          </a:bodyPr>
          <a:lstStyle/>
          <a:p>
            <a:pPr algn="ctr"/>
            <a:r>
              <a:rPr lang="es-MX" sz="2000">
                <a:solidFill>
                  <a:srgbClr val="666699"/>
                </a:solidFill>
                <a:latin typeface="Arial Black" pitchFamily="-1" charset="0"/>
              </a:rPr>
              <a:t>OBJETOS</a:t>
            </a:r>
            <a:endParaRPr lang="es-ES" sz="2000">
              <a:solidFill>
                <a:srgbClr val="666699"/>
              </a:solidFill>
              <a:latin typeface="Arial Black" pitchFamily="-1" charset="0"/>
            </a:endParaRPr>
          </a:p>
        </p:txBody>
      </p:sp>
      <p:sp>
        <p:nvSpPr>
          <p:cNvPr id="10265" name="AutoShape 25"/>
          <p:cNvSpPr>
            <a:spLocks noChangeArrowheads="1"/>
          </p:cNvSpPr>
          <p:nvPr/>
        </p:nvSpPr>
        <p:spPr bwMode="auto">
          <a:xfrm>
            <a:off x="388466" y="2753656"/>
            <a:ext cx="3086100" cy="457200"/>
          </a:xfrm>
          <a:prstGeom prst="wedgeEllipseCallout">
            <a:avLst>
              <a:gd name="adj1" fmla="val 91611"/>
              <a:gd name="adj2" fmla="val 212847"/>
            </a:avLst>
          </a:prstGeom>
          <a:noFill/>
          <a:ln w="38100">
            <a:solidFill>
              <a:srgbClr val="666699"/>
            </a:solidFill>
            <a:miter lim="800000"/>
            <a:headEnd/>
            <a:tailEnd/>
          </a:ln>
          <a:effectLst/>
        </p:spPr>
        <p:txBody>
          <a:bodyPr>
            <a:prstTxWarp prst="textNoShape">
              <a:avLst/>
            </a:prstTxWarp>
          </a:bodyPr>
          <a:lstStyle/>
          <a:p>
            <a:pPr algn="ctr"/>
            <a:r>
              <a:rPr lang="es-MX" sz="2000" dirty="0">
                <a:solidFill>
                  <a:srgbClr val="666699"/>
                </a:solidFill>
                <a:latin typeface="Arial Black" pitchFamily="-1" charset="0"/>
              </a:rPr>
              <a:t>RELACIONES</a:t>
            </a:r>
            <a:endParaRPr lang="es-ES" sz="2000" dirty="0">
              <a:solidFill>
                <a:srgbClr val="666699"/>
              </a:solidFill>
              <a:latin typeface="Arial Black" pitchFamily="-1" charset="0"/>
            </a:endParaRPr>
          </a:p>
        </p:txBody>
      </p:sp>
      <p:sp>
        <p:nvSpPr>
          <p:cNvPr id="26" name="Título 25"/>
          <p:cNvSpPr>
            <a:spLocks noGrp="1"/>
          </p:cNvSpPr>
          <p:nvPr>
            <p:ph type="title"/>
          </p:nvPr>
        </p:nvSpPr>
        <p:spPr>
          <a:xfrm>
            <a:off x="865423" y="520700"/>
            <a:ext cx="7824788" cy="1323041"/>
          </a:xfrm>
        </p:spPr>
        <p:txBody>
          <a:bodyPr/>
          <a:lstStyle/>
          <a:p>
            <a:r>
              <a:rPr lang="es-ES_tradnl" dirty="0" smtClean="0"/>
              <a:t>Identificando objetos y relaciones</a:t>
            </a:r>
            <a:endParaRPr lang="es-ES_tradn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Argumento</a:t>
            </a:r>
            <a:endParaRPr lang="es-ES_tradnl" dirty="0"/>
          </a:p>
        </p:txBody>
      </p:sp>
      <p:sp>
        <p:nvSpPr>
          <p:cNvPr id="3" name="Marcador de contenido 2"/>
          <p:cNvSpPr>
            <a:spLocks noGrp="1"/>
          </p:cNvSpPr>
          <p:nvPr>
            <p:ph idx="1"/>
          </p:nvPr>
        </p:nvSpPr>
        <p:spPr/>
        <p:txBody>
          <a:bodyPr>
            <a:normAutofit/>
          </a:bodyPr>
          <a:lstStyle/>
          <a:p>
            <a:r>
              <a:rPr lang="es-ES_tradnl" dirty="0" smtClean="0"/>
              <a:t>Sistema de enunciados, de un lenguaje determinado.</a:t>
            </a:r>
          </a:p>
          <a:p>
            <a:r>
              <a:rPr lang="es-ES_tradnl" dirty="0" smtClean="0"/>
              <a:t>Uno de los enunciados es la </a:t>
            </a:r>
            <a:r>
              <a:rPr lang="es-ES_tradnl" b="1" i="1" dirty="0" smtClean="0">
                <a:solidFill>
                  <a:srgbClr val="FF0000"/>
                </a:solidFill>
              </a:rPr>
              <a:t>conclusión </a:t>
            </a:r>
            <a:r>
              <a:rPr lang="es-ES_tradnl" dirty="0" smtClean="0"/>
              <a:t>y el resto las </a:t>
            </a:r>
            <a:r>
              <a:rPr lang="es-ES_tradnl" b="1" i="1" dirty="0" smtClean="0">
                <a:solidFill>
                  <a:srgbClr val="FF0000"/>
                </a:solidFill>
              </a:rPr>
              <a:t>premisas</a:t>
            </a:r>
          </a:p>
          <a:p>
            <a:pPr>
              <a:buNone/>
            </a:pPr>
            <a:endParaRPr lang="es-ES_tradnl" dirty="0" smtClean="0">
              <a:solidFill>
                <a:srgbClr val="800000"/>
              </a:solidFill>
            </a:endParaRPr>
          </a:p>
          <a:p>
            <a:pPr>
              <a:buNone/>
            </a:pPr>
            <a:r>
              <a:rPr lang="es-ES_tradnl" dirty="0" smtClean="0">
                <a:solidFill>
                  <a:schemeClr val="tx1"/>
                </a:solidFill>
              </a:rPr>
              <a:t>	Todos los hombres son mortales;</a:t>
            </a:r>
          </a:p>
          <a:p>
            <a:pPr>
              <a:buNone/>
            </a:pPr>
            <a:r>
              <a:rPr lang="es-ES_tradnl" dirty="0" smtClean="0">
                <a:solidFill>
                  <a:schemeClr val="tx1"/>
                </a:solidFill>
              </a:rPr>
              <a:t>	Todos los griegos son hombres;</a:t>
            </a:r>
          </a:p>
          <a:p>
            <a:pPr>
              <a:buNone/>
            </a:pPr>
            <a:r>
              <a:rPr lang="es-ES_tradnl" dirty="0" err="1" smtClean="0">
                <a:solidFill>
                  <a:schemeClr val="tx1"/>
                </a:solidFill>
              </a:rPr>
              <a:t>Δ</a:t>
            </a:r>
            <a:r>
              <a:rPr lang="es-ES_tradnl" dirty="0" smtClean="0">
                <a:solidFill>
                  <a:schemeClr val="tx1"/>
                </a:solidFill>
              </a:rPr>
              <a:t> Todos los griegos son mortales.</a:t>
            </a:r>
          </a:p>
        </p:txBody>
      </p:sp>
      <p:cxnSp>
        <p:nvCxnSpPr>
          <p:cNvPr id="5" name="Conector recto 4"/>
          <p:cNvCxnSpPr/>
          <p:nvPr/>
        </p:nvCxnSpPr>
        <p:spPr>
          <a:xfrm flipV="1">
            <a:off x="2286000" y="5226538"/>
            <a:ext cx="4108048" cy="14599"/>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Correción</a:t>
            </a:r>
            <a:r>
              <a:rPr lang="es-ES_tradnl" dirty="0" smtClean="0"/>
              <a:t> y validez</a:t>
            </a:r>
            <a:endParaRPr lang="es-ES_tradnl" dirty="0"/>
          </a:p>
        </p:txBody>
      </p:sp>
      <p:sp>
        <p:nvSpPr>
          <p:cNvPr id="3" name="Marcador de contenido 2"/>
          <p:cNvSpPr>
            <a:spLocks noGrp="1"/>
          </p:cNvSpPr>
          <p:nvPr>
            <p:ph idx="1"/>
          </p:nvPr>
        </p:nvSpPr>
        <p:spPr>
          <a:xfrm>
            <a:off x="2286000" y="2286000"/>
            <a:ext cx="6197600" cy="2035379"/>
          </a:xfrm>
        </p:spPr>
        <p:txBody>
          <a:bodyPr/>
          <a:lstStyle/>
          <a:p>
            <a:r>
              <a:rPr lang="es-ES_tradnl" dirty="0" smtClean="0"/>
              <a:t>Un argumento es correcto si y solamente si no es posible que sus premisas sean verdaderas y su conclusión falsa.</a:t>
            </a:r>
          </a:p>
          <a:p>
            <a:r>
              <a:rPr lang="es-ES_tradnl" dirty="0" smtClean="0"/>
              <a:t>En un argumento correcto la conclusión es una </a:t>
            </a:r>
            <a:r>
              <a:rPr lang="es-ES_tradnl" b="1" i="1" dirty="0" smtClean="0">
                <a:solidFill>
                  <a:srgbClr val="FF0000"/>
                </a:solidFill>
              </a:rPr>
              <a:t>consecuencia lógica</a:t>
            </a:r>
            <a:r>
              <a:rPr lang="es-ES_tradnl" dirty="0" smtClean="0"/>
              <a:t> de sus premisas</a:t>
            </a:r>
          </a:p>
          <a:p>
            <a:endParaRPr lang="es-ES_tradnl" dirty="0"/>
          </a:p>
        </p:txBody>
      </p:sp>
      <p:sp>
        <p:nvSpPr>
          <p:cNvPr id="4" name="Rectángulo 3"/>
          <p:cNvSpPr/>
          <p:nvPr/>
        </p:nvSpPr>
        <p:spPr>
          <a:xfrm>
            <a:off x="4802078" y="4473779"/>
            <a:ext cx="4572000" cy="1200329"/>
          </a:xfrm>
          <a:prstGeom prst="rect">
            <a:avLst/>
          </a:prstGeom>
        </p:spPr>
        <p:txBody>
          <a:bodyPr>
            <a:spAutoFit/>
          </a:bodyPr>
          <a:lstStyle/>
          <a:p>
            <a:pPr>
              <a:buNone/>
            </a:pPr>
            <a:r>
              <a:rPr lang="es-ES_tradnl" dirty="0" smtClean="0"/>
              <a:t>     Todos los minerales son seres vivos;</a:t>
            </a:r>
          </a:p>
          <a:p>
            <a:pPr>
              <a:buNone/>
            </a:pPr>
            <a:r>
              <a:rPr lang="es-ES_tradnl" dirty="0" smtClean="0"/>
              <a:t>     Todos los animales son minerales;</a:t>
            </a:r>
          </a:p>
          <a:p>
            <a:pPr>
              <a:buNone/>
            </a:pPr>
            <a:endParaRPr lang="es-ES_tradnl" dirty="0" smtClean="0"/>
          </a:p>
          <a:p>
            <a:pPr>
              <a:buNone/>
            </a:pPr>
            <a:r>
              <a:rPr lang="es-ES_tradnl" dirty="0" err="1" smtClean="0"/>
              <a:t>Δ</a:t>
            </a:r>
            <a:r>
              <a:rPr lang="es-ES_tradnl" dirty="0" smtClean="0"/>
              <a:t> Todos los animales son seres vivos.</a:t>
            </a:r>
          </a:p>
        </p:txBody>
      </p:sp>
      <p:cxnSp>
        <p:nvCxnSpPr>
          <p:cNvPr id="5" name="Conector recto 4"/>
          <p:cNvCxnSpPr/>
          <p:nvPr/>
        </p:nvCxnSpPr>
        <p:spPr>
          <a:xfrm flipV="1">
            <a:off x="1036965" y="5168133"/>
            <a:ext cx="3415512" cy="1460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ángulo 6"/>
          <p:cNvSpPr/>
          <p:nvPr/>
        </p:nvSpPr>
        <p:spPr>
          <a:xfrm>
            <a:off x="1036965" y="4473779"/>
            <a:ext cx="4572000" cy="1200329"/>
          </a:xfrm>
          <a:prstGeom prst="rect">
            <a:avLst/>
          </a:prstGeom>
        </p:spPr>
        <p:txBody>
          <a:bodyPr>
            <a:spAutoFit/>
          </a:bodyPr>
          <a:lstStyle/>
          <a:p>
            <a:pPr>
              <a:buNone/>
            </a:pPr>
            <a:r>
              <a:rPr lang="es-ES_tradnl" dirty="0" smtClean="0"/>
              <a:t>     Todos los ángeles son mortales;</a:t>
            </a:r>
          </a:p>
          <a:p>
            <a:pPr>
              <a:buNone/>
            </a:pPr>
            <a:r>
              <a:rPr lang="es-ES_tradnl" dirty="0" smtClean="0"/>
              <a:t>     Todos los diablos son ángeles;</a:t>
            </a:r>
          </a:p>
          <a:p>
            <a:pPr>
              <a:buNone/>
            </a:pPr>
            <a:endParaRPr lang="es-ES_tradnl" dirty="0" smtClean="0"/>
          </a:p>
          <a:p>
            <a:pPr>
              <a:buNone/>
            </a:pPr>
            <a:r>
              <a:rPr lang="es-ES_tradnl" dirty="0" err="1" smtClean="0"/>
              <a:t>Δ</a:t>
            </a:r>
            <a:r>
              <a:rPr lang="es-ES_tradnl" dirty="0" smtClean="0"/>
              <a:t> Todos los diablos son mortales.</a:t>
            </a:r>
          </a:p>
        </p:txBody>
      </p:sp>
      <p:cxnSp>
        <p:nvCxnSpPr>
          <p:cNvPr id="8" name="Conector recto 7"/>
          <p:cNvCxnSpPr/>
          <p:nvPr/>
        </p:nvCxnSpPr>
        <p:spPr>
          <a:xfrm>
            <a:off x="4896847" y="5168135"/>
            <a:ext cx="3789132" cy="1459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Relación de consecuencia</a:t>
            </a:r>
            <a:endParaRPr lang="es-ES_tradnl" dirty="0"/>
          </a:p>
        </p:txBody>
      </p:sp>
      <p:sp>
        <p:nvSpPr>
          <p:cNvPr id="3" name="Marcador de contenido 2"/>
          <p:cNvSpPr>
            <a:spLocks noGrp="1"/>
          </p:cNvSpPr>
          <p:nvPr>
            <p:ph idx="1"/>
          </p:nvPr>
        </p:nvSpPr>
        <p:spPr/>
        <p:txBody>
          <a:bodyPr/>
          <a:lstStyle/>
          <a:p>
            <a:r>
              <a:rPr lang="es-ES_tradnl" dirty="0" smtClean="0"/>
              <a:t>Un enunciado es consecuencia lógica de un conjunto de premisas si, y solo si, sean cuales sean las circunstancias concebibles, el enunciado es verdadero siempre que las premisas sean verdaderas.</a:t>
            </a:r>
          </a:p>
          <a:p>
            <a:pPr>
              <a:buNone/>
            </a:pPr>
            <a:r>
              <a:rPr lang="es-ES_tradnl" dirty="0" smtClean="0"/>
              <a:t>	</a:t>
            </a:r>
            <a:r>
              <a:rPr lang="es-ES_tradnl" b="1" i="1" dirty="0" smtClean="0">
                <a:solidFill>
                  <a:srgbClr val="FF0000"/>
                </a:solidFill>
              </a:rPr>
              <a:t>Como en la definición de la diapositiva anterior lo único que garantiza es que si las premisas son verdaderas la conclusión también lo será. Puede haber argumentos correctos con premisas falsas y conclusión verdadera o con premisas falsas y conclusión falsa.</a:t>
            </a:r>
            <a:endParaRPr lang="es-ES_tradnl" b="1" i="1" dirty="0">
              <a:solidFill>
                <a:srgbClr val="FF0000"/>
              </a:solidFill>
            </a:endParaRPr>
          </a:p>
        </p:txBody>
      </p:sp>
      <p:sp>
        <p:nvSpPr>
          <p:cNvPr id="4" name="CuadroTexto 3"/>
          <p:cNvSpPr txBox="1"/>
          <p:nvPr/>
        </p:nvSpPr>
        <p:spPr>
          <a:xfrm>
            <a:off x="2890460" y="2569469"/>
            <a:ext cx="184666" cy="369332"/>
          </a:xfrm>
          <a:prstGeom prst="rect">
            <a:avLst/>
          </a:prstGeom>
          <a:noFill/>
        </p:spPr>
        <p:txBody>
          <a:bodyPr wrap="none" rtlCol="0">
            <a:spAutoFit/>
          </a:bodyPr>
          <a:lstStyle/>
          <a:p>
            <a:endParaRPr lang="es-ES_tradn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Presentación de los sistemas lógicos</a:t>
            </a:r>
            <a:endParaRPr lang="es-ES_tradnl" dirty="0"/>
          </a:p>
        </p:txBody>
      </p:sp>
      <p:sp>
        <p:nvSpPr>
          <p:cNvPr id="3" name="Marcador de contenido 2"/>
          <p:cNvSpPr>
            <a:spLocks noGrp="1"/>
          </p:cNvSpPr>
          <p:nvPr>
            <p:ph idx="1"/>
          </p:nvPr>
        </p:nvSpPr>
        <p:spPr/>
        <p:txBody>
          <a:bodyPr/>
          <a:lstStyle/>
          <a:p>
            <a:r>
              <a:rPr lang="es-ES_tradnl" dirty="0" smtClean="0"/>
              <a:t>Los diferentes sistemas lógicos elementales tienes en común, en su presentación, una etapa previa de formalización simbólica que suele hacerse a dos niveles:</a:t>
            </a:r>
          </a:p>
          <a:p>
            <a:pPr lvl="1"/>
            <a:r>
              <a:rPr lang="es-ES_tradnl" dirty="0" smtClean="0"/>
              <a:t>Lógica </a:t>
            </a:r>
            <a:r>
              <a:rPr lang="es-ES_tradnl" dirty="0" err="1" smtClean="0"/>
              <a:t>proposicional</a:t>
            </a:r>
            <a:endParaRPr lang="es-ES_tradnl" dirty="0" smtClean="0"/>
          </a:p>
          <a:p>
            <a:pPr lvl="1"/>
            <a:endParaRPr lang="es-ES_tradnl" dirty="0" smtClean="0"/>
          </a:p>
          <a:p>
            <a:pPr lvl="1"/>
            <a:endParaRPr lang="es-ES_tradnl" dirty="0" smtClean="0"/>
          </a:p>
          <a:p>
            <a:pPr lvl="1"/>
            <a:r>
              <a:rPr lang="es-ES_tradnl" dirty="0" smtClean="0"/>
              <a:t>Lógica de predicados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Lógica </a:t>
            </a:r>
            <a:r>
              <a:rPr lang="es-ES_tradnl" dirty="0" err="1" smtClean="0"/>
              <a:t>proposicional</a:t>
            </a:r>
            <a:endParaRPr lang="es-ES_tradnl" dirty="0"/>
          </a:p>
        </p:txBody>
      </p:sp>
      <p:sp>
        <p:nvSpPr>
          <p:cNvPr id="3" name="Marcador de contenido 2"/>
          <p:cNvSpPr>
            <a:spLocks noGrp="1"/>
          </p:cNvSpPr>
          <p:nvPr>
            <p:ph idx="1"/>
          </p:nvPr>
        </p:nvSpPr>
        <p:spPr/>
        <p:txBody>
          <a:bodyPr/>
          <a:lstStyle/>
          <a:p>
            <a:r>
              <a:rPr lang="es-ES_tradnl" dirty="0" smtClean="0"/>
              <a:t>En esta presentación a la hora de expresar la argumentación en forma simbólica solo se identifican como </a:t>
            </a:r>
            <a:r>
              <a:rPr lang="es-ES_tradnl" b="1" i="1" dirty="0" smtClean="0">
                <a:solidFill>
                  <a:srgbClr val="FF0000"/>
                </a:solidFill>
              </a:rPr>
              <a:t>componentes últimos e indivisibles los enunciados elementales y las llamadas conectivas</a:t>
            </a:r>
            <a:r>
              <a:rPr lang="es-ES_tradnl" dirty="0" smtClean="0"/>
              <a:t>.</a:t>
            </a:r>
          </a:p>
        </p:txBody>
      </p:sp>
      <p:sp>
        <p:nvSpPr>
          <p:cNvPr id="4" name="Rectángulo 3"/>
          <p:cNvSpPr/>
          <p:nvPr/>
        </p:nvSpPr>
        <p:spPr>
          <a:xfrm>
            <a:off x="2277794" y="3902812"/>
            <a:ext cx="6043204" cy="1200329"/>
          </a:xfrm>
          <a:prstGeom prst="rect">
            <a:avLst/>
          </a:prstGeom>
          <a:ln w="19050" cmpd="sng">
            <a:solidFill>
              <a:schemeClr val="tx1"/>
            </a:solidFill>
          </a:ln>
        </p:spPr>
        <p:txBody>
          <a:bodyPr wrap="square">
            <a:spAutoFit/>
          </a:bodyPr>
          <a:lstStyle/>
          <a:p>
            <a:pPr>
              <a:buNone/>
            </a:pPr>
            <a:r>
              <a:rPr lang="es-ES_tradnl" dirty="0" smtClean="0"/>
              <a:t>     Si Pedro es dominicano entonces Pedro es americano;</a:t>
            </a:r>
          </a:p>
          <a:p>
            <a:pPr>
              <a:buNone/>
            </a:pPr>
            <a:r>
              <a:rPr lang="es-ES_tradnl" dirty="0" smtClean="0"/>
              <a:t>     Pedro es dominicano;</a:t>
            </a:r>
          </a:p>
          <a:p>
            <a:pPr>
              <a:buNone/>
            </a:pPr>
            <a:endParaRPr lang="es-ES_tradnl" dirty="0" smtClean="0"/>
          </a:p>
          <a:p>
            <a:pPr>
              <a:buNone/>
            </a:pPr>
            <a:r>
              <a:rPr lang="es-ES_tradnl" dirty="0" err="1" smtClean="0"/>
              <a:t>Δ</a:t>
            </a:r>
            <a:r>
              <a:rPr lang="es-ES_tradnl" dirty="0" smtClean="0"/>
              <a:t> Pedro es americano.</a:t>
            </a:r>
          </a:p>
        </p:txBody>
      </p:sp>
      <p:cxnSp>
        <p:nvCxnSpPr>
          <p:cNvPr id="5" name="Conector recto 4"/>
          <p:cNvCxnSpPr/>
          <p:nvPr/>
        </p:nvCxnSpPr>
        <p:spPr>
          <a:xfrm flipV="1">
            <a:off x="2286000" y="4584165"/>
            <a:ext cx="5684639" cy="1460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ángulo 7"/>
          <p:cNvSpPr/>
          <p:nvPr/>
        </p:nvSpPr>
        <p:spPr>
          <a:xfrm>
            <a:off x="4327975" y="5312532"/>
            <a:ext cx="1496741" cy="1200329"/>
          </a:xfrm>
          <a:prstGeom prst="rect">
            <a:avLst/>
          </a:prstGeom>
          <a:ln w="19050" cmpd="sng">
            <a:solidFill>
              <a:schemeClr val="tx1"/>
            </a:solidFill>
          </a:ln>
        </p:spPr>
        <p:txBody>
          <a:bodyPr wrap="square">
            <a:spAutoFit/>
          </a:bodyPr>
          <a:lstStyle/>
          <a:p>
            <a:pPr>
              <a:buNone/>
            </a:pPr>
            <a:r>
              <a:rPr lang="es-ES_tradnl" dirty="0" smtClean="0"/>
              <a:t>     </a:t>
            </a:r>
            <a:r>
              <a:rPr lang="es-ES_tradnl" dirty="0" err="1" smtClean="0"/>
              <a:t>Α</a:t>
            </a:r>
            <a:r>
              <a:rPr lang="es-ES_tradnl" dirty="0" smtClean="0"/>
              <a:t> </a:t>
            </a:r>
            <a:r>
              <a:rPr lang="es-ES_tradnl" dirty="0" err="1" smtClean="0">
                <a:latin typeface="Wingdings"/>
                <a:ea typeface="Wingdings"/>
                <a:cs typeface="Wingdings"/>
              </a:rPr>
              <a:t></a:t>
            </a:r>
            <a:r>
              <a:rPr lang="es-ES_tradnl" dirty="0" err="1" smtClean="0"/>
              <a:t>Β</a:t>
            </a:r>
            <a:r>
              <a:rPr lang="es-ES_tradnl" dirty="0" smtClean="0"/>
              <a:t>;</a:t>
            </a:r>
          </a:p>
          <a:p>
            <a:pPr>
              <a:buNone/>
            </a:pPr>
            <a:r>
              <a:rPr lang="es-ES_tradnl" dirty="0" smtClean="0"/>
              <a:t>     </a:t>
            </a:r>
            <a:r>
              <a:rPr lang="es-ES_tradnl" dirty="0" err="1" smtClean="0"/>
              <a:t>Α</a:t>
            </a:r>
            <a:r>
              <a:rPr lang="es-ES_tradnl" dirty="0" smtClean="0"/>
              <a:t>;</a:t>
            </a:r>
          </a:p>
          <a:p>
            <a:pPr>
              <a:buNone/>
            </a:pPr>
            <a:endParaRPr lang="es-ES_tradnl" dirty="0" smtClean="0"/>
          </a:p>
          <a:p>
            <a:pPr>
              <a:buNone/>
            </a:pPr>
            <a:r>
              <a:rPr lang="es-ES_tradnl" dirty="0" err="1" smtClean="0"/>
              <a:t>Δ</a:t>
            </a:r>
            <a:r>
              <a:rPr lang="es-ES_tradnl" dirty="0" smtClean="0"/>
              <a:t> </a:t>
            </a:r>
            <a:r>
              <a:rPr lang="es-ES_tradnl" dirty="0" err="1" smtClean="0"/>
              <a:t>Β</a:t>
            </a:r>
            <a:r>
              <a:rPr lang="es-ES_tradnl" dirty="0" smtClean="0"/>
              <a:t>.</a:t>
            </a:r>
          </a:p>
        </p:txBody>
      </p:sp>
      <p:cxnSp>
        <p:nvCxnSpPr>
          <p:cNvPr id="9" name="Conector recto 8"/>
          <p:cNvCxnSpPr/>
          <p:nvPr/>
        </p:nvCxnSpPr>
        <p:spPr>
          <a:xfrm flipV="1">
            <a:off x="4327975" y="6111563"/>
            <a:ext cx="1217588" cy="146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Lógica de predicados (1/2)</a:t>
            </a:r>
            <a:endParaRPr lang="es-ES_tradnl" dirty="0"/>
          </a:p>
        </p:txBody>
      </p:sp>
      <p:sp>
        <p:nvSpPr>
          <p:cNvPr id="3" name="Marcador de contenido 2"/>
          <p:cNvSpPr>
            <a:spLocks noGrp="1"/>
          </p:cNvSpPr>
          <p:nvPr>
            <p:ph idx="1"/>
          </p:nvPr>
        </p:nvSpPr>
        <p:spPr/>
        <p:txBody>
          <a:bodyPr/>
          <a:lstStyle/>
          <a:p>
            <a:r>
              <a:rPr lang="es-ES" dirty="0" smtClean="0"/>
              <a:t>Lógica de primer orden.</a:t>
            </a:r>
            <a:endParaRPr lang="es-ES_tradnl" dirty="0" smtClean="0"/>
          </a:p>
          <a:p>
            <a:r>
              <a:rPr lang="es-ES_tradnl" dirty="0" smtClean="0"/>
              <a:t>Esta presentación realiza un análisis más detallado de la estructura de los enunciados. Distingue entre </a:t>
            </a:r>
            <a:r>
              <a:rPr lang="es-ES_tradnl" b="1" i="1" dirty="0" smtClean="0">
                <a:solidFill>
                  <a:srgbClr val="FF0000"/>
                </a:solidFill>
              </a:rPr>
              <a:t>sujeto </a:t>
            </a:r>
            <a:r>
              <a:rPr lang="es-ES_tradnl" dirty="0" smtClean="0">
                <a:solidFill>
                  <a:srgbClr val="FF0000"/>
                </a:solidFill>
              </a:rPr>
              <a:t>(Pedro, en el ejemplo)  </a:t>
            </a:r>
            <a:r>
              <a:rPr lang="es-ES_tradnl" b="1" i="1" dirty="0" smtClean="0">
                <a:solidFill>
                  <a:srgbClr val="FF0000"/>
                </a:solidFill>
              </a:rPr>
              <a:t>y predicado </a:t>
            </a:r>
            <a:r>
              <a:rPr lang="es-ES_tradnl" dirty="0" smtClean="0">
                <a:solidFill>
                  <a:srgbClr val="FF0000"/>
                </a:solidFill>
              </a:rPr>
              <a:t>(Dominicano, Americano, en el ejemplo) </a:t>
            </a:r>
            <a:endParaRPr lang="es-ES_tradnl" dirty="0">
              <a:solidFill>
                <a:srgbClr val="FF0000"/>
              </a:solidFill>
            </a:endParaRPr>
          </a:p>
        </p:txBody>
      </p:sp>
      <p:sp>
        <p:nvSpPr>
          <p:cNvPr id="4" name="Rectángulo 3"/>
          <p:cNvSpPr/>
          <p:nvPr/>
        </p:nvSpPr>
        <p:spPr>
          <a:xfrm>
            <a:off x="3306095" y="4228995"/>
            <a:ext cx="1920091" cy="1200329"/>
          </a:xfrm>
          <a:prstGeom prst="rect">
            <a:avLst/>
          </a:prstGeom>
          <a:ln w="19050" cmpd="sng">
            <a:solidFill>
              <a:schemeClr val="tx1"/>
            </a:solidFill>
          </a:ln>
        </p:spPr>
        <p:txBody>
          <a:bodyPr wrap="square">
            <a:spAutoFit/>
          </a:bodyPr>
          <a:lstStyle/>
          <a:p>
            <a:pPr>
              <a:buNone/>
            </a:pPr>
            <a:r>
              <a:rPr lang="es-ES_tradnl" dirty="0" smtClean="0"/>
              <a:t>     </a:t>
            </a:r>
            <a:r>
              <a:rPr lang="es-ES_tradnl" dirty="0" err="1" smtClean="0"/>
              <a:t>D(a</a:t>
            </a:r>
            <a:r>
              <a:rPr lang="es-ES_tradnl" dirty="0" smtClean="0"/>
              <a:t>) </a:t>
            </a:r>
            <a:r>
              <a:rPr lang="es-ES_tradnl" dirty="0" err="1" smtClean="0">
                <a:latin typeface="Wingdings"/>
                <a:ea typeface="Wingdings"/>
                <a:cs typeface="Wingdings"/>
              </a:rPr>
              <a:t></a:t>
            </a:r>
            <a:r>
              <a:rPr lang="es-ES_tradnl" dirty="0" err="1" smtClean="0"/>
              <a:t>C(a</a:t>
            </a:r>
            <a:r>
              <a:rPr lang="es-ES_tradnl" dirty="0" smtClean="0"/>
              <a:t>);</a:t>
            </a:r>
          </a:p>
          <a:p>
            <a:pPr>
              <a:buNone/>
            </a:pPr>
            <a:r>
              <a:rPr lang="es-ES_tradnl" dirty="0" smtClean="0"/>
              <a:t>     </a:t>
            </a:r>
            <a:r>
              <a:rPr lang="es-ES_tradnl" dirty="0" err="1" smtClean="0"/>
              <a:t>D(a</a:t>
            </a:r>
            <a:r>
              <a:rPr lang="es-ES_tradnl" dirty="0" smtClean="0"/>
              <a:t>);</a:t>
            </a:r>
          </a:p>
          <a:p>
            <a:pPr>
              <a:buNone/>
            </a:pPr>
            <a:endParaRPr lang="es-ES_tradnl" dirty="0" smtClean="0"/>
          </a:p>
          <a:p>
            <a:pPr>
              <a:buNone/>
            </a:pPr>
            <a:r>
              <a:rPr lang="es-ES_tradnl" dirty="0" err="1" smtClean="0"/>
              <a:t>Δ</a:t>
            </a:r>
            <a:r>
              <a:rPr lang="es-ES_tradnl" dirty="0" smtClean="0"/>
              <a:t> </a:t>
            </a:r>
            <a:r>
              <a:rPr lang="es-ES_tradnl" dirty="0" err="1" smtClean="0"/>
              <a:t>C(a</a:t>
            </a:r>
            <a:r>
              <a:rPr lang="es-ES_tradnl" dirty="0" smtClean="0"/>
              <a:t>).</a:t>
            </a:r>
          </a:p>
        </p:txBody>
      </p:sp>
      <p:cxnSp>
        <p:nvCxnSpPr>
          <p:cNvPr id="5" name="Conector recto 4"/>
          <p:cNvCxnSpPr/>
          <p:nvPr/>
        </p:nvCxnSpPr>
        <p:spPr>
          <a:xfrm flipV="1">
            <a:off x="3306095" y="4992943"/>
            <a:ext cx="1715715" cy="14600"/>
          </a:xfrm>
          <a:prstGeom prst="line">
            <a:avLst/>
          </a:prstGeom>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905094" y="5109739"/>
            <a:ext cx="6795315" cy="1477328"/>
          </a:xfrm>
          <a:prstGeom prst="rect">
            <a:avLst/>
          </a:prstGeom>
          <a:noFill/>
        </p:spPr>
        <p:txBody>
          <a:bodyPr wrap="square" rtlCol="0">
            <a:spAutoFit/>
          </a:bodyPr>
          <a:lstStyle/>
          <a:p>
            <a:r>
              <a:rPr lang="es-ES_tradnl" dirty="0" smtClean="0"/>
              <a:t>Donde:</a:t>
            </a:r>
          </a:p>
          <a:p>
            <a:endParaRPr lang="es-ES_tradnl" dirty="0" smtClean="0"/>
          </a:p>
          <a:p>
            <a:r>
              <a:rPr lang="es-ES_tradnl" dirty="0" smtClean="0"/>
              <a:t>a: Pedro</a:t>
            </a:r>
          </a:p>
          <a:p>
            <a:r>
              <a:rPr lang="es-ES_tradnl" dirty="0" smtClean="0"/>
              <a:t>D: Dominicano</a:t>
            </a:r>
          </a:p>
          <a:p>
            <a:r>
              <a:rPr lang="es-ES_tradnl" dirty="0" smtClean="0"/>
              <a:t>C: Americano</a:t>
            </a:r>
            <a:endParaRPr lang="es-ES_tradn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Lógica de predicados (2/2)</a:t>
            </a:r>
            <a:endParaRPr lang="es-ES_tradnl" dirty="0"/>
          </a:p>
        </p:txBody>
      </p:sp>
      <p:sp>
        <p:nvSpPr>
          <p:cNvPr id="3" name="Marcador de contenido 2"/>
          <p:cNvSpPr>
            <a:spLocks noGrp="1"/>
          </p:cNvSpPr>
          <p:nvPr>
            <p:ph idx="1"/>
          </p:nvPr>
        </p:nvSpPr>
        <p:spPr>
          <a:xfrm>
            <a:off x="2286000" y="2286000"/>
            <a:ext cx="6396984" cy="4332359"/>
          </a:xfrm>
        </p:spPr>
        <p:txBody>
          <a:bodyPr>
            <a:normAutofit fontScale="85000" lnSpcReduction="20000"/>
          </a:bodyPr>
          <a:lstStyle/>
          <a:p>
            <a:pPr marL="263525" indent="-263525" algn="just">
              <a:lnSpc>
                <a:spcPct val="80000"/>
              </a:lnSpc>
            </a:pPr>
            <a:r>
              <a:rPr lang="es-PE" dirty="0" smtClean="0"/>
              <a:t>Es una lógica con suficiente expresividad para representar nuestro sentido común.</a:t>
            </a:r>
          </a:p>
          <a:p>
            <a:pPr marL="263525" indent="-263525" algn="just">
              <a:lnSpc>
                <a:spcPct val="80000"/>
              </a:lnSpc>
            </a:pPr>
            <a:r>
              <a:rPr lang="es-PE" dirty="0" smtClean="0"/>
              <a:t>Considera el mundo constituido por </a:t>
            </a:r>
            <a:r>
              <a:rPr lang="es-PE" b="1" dirty="0" smtClean="0"/>
              <a:t>objetos</a:t>
            </a:r>
            <a:r>
              <a:rPr lang="es-PE" dirty="0" smtClean="0"/>
              <a:t> y </a:t>
            </a:r>
            <a:r>
              <a:rPr lang="es-PE" b="1" dirty="0" smtClean="0"/>
              <a:t>propiedades</a:t>
            </a:r>
            <a:r>
              <a:rPr lang="es-PE" dirty="0" smtClean="0"/>
              <a:t> que los distingan, a diferencia de la lógica proposicional que sólo permite representar </a:t>
            </a:r>
            <a:r>
              <a:rPr lang="es-PE" b="1" dirty="0" smtClean="0"/>
              <a:t>hechos</a:t>
            </a:r>
            <a:r>
              <a:rPr lang="es-PE" dirty="0" smtClean="0"/>
              <a:t>.</a:t>
            </a:r>
          </a:p>
          <a:p>
            <a:pPr marL="263525" indent="-263525" algn="just"/>
            <a:r>
              <a:rPr lang="es-PE" dirty="0" smtClean="0"/>
              <a:t>Está basada en la idea de que las </a:t>
            </a:r>
            <a:r>
              <a:rPr lang="es-PE" b="1" dirty="0" smtClean="0"/>
              <a:t>sentencias</a:t>
            </a:r>
            <a:r>
              <a:rPr lang="es-PE" dirty="0" smtClean="0"/>
              <a:t> realmente expresan </a:t>
            </a:r>
            <a:r>
              <a:rPr lang="es-PE" b="1" dirty="0" smtClean="0">
                <a:solidFill>
                  <a:srgbClr val="FF0000"/>
                </a:solidFill>
              </a:rPr>
              <a:t>relaciones</a:t>
            </a:r>
            <a:r>
              <a:rPr lang="es-PE" dirty="0" smtClean="0"/>
              <a:t> entre </a:t>
            </a:r>
            <a:r>
              <a:rPr lang="es-PE" b="1" dirty="0" smtClean="0">
                <a:solidFill>
                  <a:srgbClr val="FF6600"/>
                </a:solidFill>
              </a:rPr>
              <a:t>objetos</a:t>
            </a:r>
            <a:r>
              <a:rPr lang="es-PE" dirty="0" smtClean="0"/>
              <a:t>, así como también </a:t>
            </a:r>
            <a:r>
              <a:rPr lang="es-PE" b="1" dirty="0" smtClean="0">
                <a:solidFill>
                  <a:srgbClr val="7575D1"/>
                </a:solidFill>
              </a:rPr>
              <a:t>cualidades</a:t>
            </a:r>
            <a:r>
              <a:rPr lang="es-PE" dirty="0" smtClean="0"/>
              <a:t> y </a:t>
            </a:r>
            <a:r>
              <a:rPr lang="es-PE" b="1" dirty="0" smtClean="0">
                <a:solidFill>
                  <a:srgbClr val="7575D1"/>
                </a:solidFill>
              </a:rPr>
              <a:t>atributos</a:t>
            </a:r>
            <a:r>
              <a:rPr lang="es-PE" dirty="0" smtClean="0"/>
              <a:t> de tales objetos.</a:t>
            </a:r>
          </a:p>
          <a:p>
            <a:pPr marL="263525" indent="-263525" algn="just"/>
            <a:r>
              <a:rPr lang="es-PE" dirty="0" smtClean="0"/>
              <a:t>Los objetos pueden ser personas, objetos físicos, o conceptos.</a:t>
            </a:r>
          </a:p>
          <a:p>
            <a:pPr marL="263525" indent="-263525" algn="just"/>
            <a:r>
              <a:rPr lang="es-PE" dirty="0" smtClean="0"/>
              <a:t>Las cualidades, relaciones o atributos, se denominan </a:t>
            </a:r>
            <a:r>
              <a:rPr lang="es-PE" b="1" dirty="0" smtClean="0"/>
              <a:t>predicados</a:t>
            </a:r>
            <a:r>
              <a:rPr lang="es-PE" dirty="0" smtClean="0"/>
              <a:t>. Los objetos se conocen como </a:t>
            </a:r>
            <a:r>
              <a:rPr lang="es-PE" b="1" dirty="0" smtClean="0"/>
              <a:t>argumentos</a:t>
            </a:r>
            <a:r>
              <a:rPr lang="es-PE" dirty="0" smtClean="0"/>
              <a:t> o </a:t>
            </a:r>
            <a:r>
              <a:rPr lang="es-PE" b="1" dirty="0" smtClean="0"/>
              <a:t>términos</a:t>
            </a:r>
            <a:r>
              <a:rPr lang="es-PE" dirty="0" smtClean="0"/>
              <a:t> del predicado. </a:t>
            </a:r>
          </a:p>
          <a:p>
            <a:pPr marL="263525" indent="-263525" algn="just"/>
            <a:r>
              <a:rPr lang="es-PE" dirty="0" smtClean="0"/>
              <a:t>Al igual que las proposiciones, los predicados tienen un valor de veracidad, pero a diferencia de las preposiciones, su valor de veracidad, depende de sus términos. Un predicado puede ser verdadero para un conjunto de términos, pero falso para otro. </a:t>
            </a:r>
          </a:p>
          <a:p>
            <a:pPr marL="263525" indent="-263525" algn="just">
              <a:lnSpc>
                <a:spcPct val="80000"/>
              </a:lnSpc>
            </a:pPr>
            <a:endParaRPr lang="es-P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ódice">
  <a:themeElements>
    <a:clrScheme name="Códice">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ódice">
      <a:majorFont>
        <a:latin typeface="Calisto MT"/>
        <a:ea typeface=""/>
        <a:cs typeface=""/>
        <a:font script="Jpan" typeface="ＭＳ 明朝"/>
      </a:majorFont>
      <a:minorFont>
        <a:latin typeface="Calisto MT"/>
        <a:ea typeface=""/>
        <a:cs typeface=""/>
        <a:font script="Jpan" typeface="ＭＳ 明朝"/>
      </a:minorFont>
    </a:fontScheme>
    <a:fmtScheme name="Códice">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Códice.thmx</Template>
  <TotalTime>6238</TotalTime>
  <Words>2079</Words>
  <Application>Microsoft Macintosh PowerPoint</Application>
  <PresentationFormat>Presentación en pantalla (4:3)</PresentationFormat>
  <Paragraphs>241</Paragraphs>
  <Slides>28</Slides>
  <Notes>0</Notes>
  <HiddenSlides>0</HiddenSlides>
  <MMClips>0</MMClips>
  <ScaleCrop>false</ScaleCrop>
  <HeadingPairs>
    <vt:vector size="4" baseType="variant">
      <vt:variant>
        <vt:lpstr>Plantilla de diseño</vt:lpstr>
      </vt:variant>
      <vt:variant>
        <vt:i4>1</vt:i4>
      </vt:variant>
      <vt:variant>
        <vt:lpstr>Títulos de diapositiva</vt:lpstr>
      </vt:variant>
      <vt:variant>
        <vt:i4>28</vt:i4>
      </vt:variant>
    </vt:vector>
  </HeadingPairs>
  <TitlesOfParts>
    <vt:vector size="29" baseType="lpstr">
      <vt:lpstr>Códice</vt:lpstr>
      <vt:lpstr>Programación lógica </vt:lpstr>
      <vt:lpstr>Lógica</vt:lpstr>
      <vt:lpstr>Argumento</vt:lpstr>
      <vt:lpstr>Correción y validez</vt:lpstr>
      <vt:lpstr>Relación de consecuencia</vt:lpstr>
      <vt:lpstr>Presentación de los sistemas lógicos</vt:lpstr>
      <vt:lpstr>Lógica proposicional</vt:lpstr>
      <vt:lpstr>Lógica de predicados (1/2)</vt:lpstr>
      <vt:lpstr>Lógica de predicados (2/2)</vt:lpstr>
      <vt:lpstr>Ejercicio rápido 1</vt:lpstr>
      <vt:lpstr>Sintaxis (1/5)</vt:lpstr>
      <vt:lpstr>Sintaxis (2/5)</vt:lpstr>
      <vt:lpstr>Sintaxis (3/5)</vt:lpstr>
      <vt:lpstr>Sintaxis (4/5)</vt:lpstr>
      <vt:lpstr>Sintaxis (5/5)</vt:lpstr>
      <vt:lpstr>Semántica (1/3)</vt:lpstr>
      <vt:lpstr>Semántica (2/3)</vt:lpstr>
      <vt:lpstr>Semántica (3/3)</vt:lpstr>
      <vt:lpstr>Cuantificadores</vt:lpstr>
      <vt:lpstr>Cuantificación universal ()</vt:lpstr>
      <vt:lpstr>Cuantificación existencial ()</vt:lpstr>
      <vt:lpstr>Ejercicio rápido 2</vt:lpstr>
      <vt:lpstr>Programación lógica</vt:lpstr>
      <vt:lpstr>Programas lógicos</vt:lpstr>
      <vt:lpstr>Objetos, relaciones y objetivos</vt:lpstr>
      <vt:lpstr>¿Cómo se escribe un programa lógico?</vt:lpstr>
      <vt:lpstr>   Ejemplo ilustrativo</vt:lpstr>
      <vt:lpstr>Identificando objetos y relaciones</vt:lpstr>
    </vt:vector>
  </TitlesOfParts>
  <Company>lisy.beato@gmail.com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Lisibonny Beato Castro</dc:creator>
  <cp:lastModifiedBy>Lisibonny Beato Castro</cp:lastModifiedBy>
  <cp:revision>48</cp:revision>
  <dcterms:created xsi:type="dcterms:W3CDTF">2012-05-17T12:02:43Z</dcterms:created>
  <dcterms:modified xsi:type="dcterms:W3CDTF">2012-05-17T20:47:37Z</dcterms:modified>
</cp:coreProperties>
</file>