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9" r:id="rId1"/>
  </p:sldMasterIdLst>
  <p:notesMasterIdLst>
    <p:notesMasterId r:id="rId21"/>
  </p:notesMasterIdLst>
  <p:sldIdLst>
    <p:sldId id="256" r:id="rId2"/>
    <p:sldId id="257" r:id="rId3"/>
    <p:sldId id="267" r:id="rId4"/>
    <p:sldId id="268" r:id="rId5"/>
    <p:sldId id="269" r:id="rId6"/>
    <p:sldId id="271" r:id="rId7"/>
    <p:sldId id="272" r:id="rId8"/>
    <p:sldId id="275" r:id="rId9"/>
    <p:sldId id="276" r:id="rId10"/>
    <p:sldId id="277" r:id="rId11"/>
    <p:sldId id="273" r:id="rId12"/>
    <p:sldId id="279" r:id="rId13"/>
    <p:sldId id="282" r:id="rId14"/>
    <p:sldId id="283" r:id="rId15"/>
    <p:sldId id="281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91DC4-F5FF-4A48-91B8-4947CAECF302}" type="datetimeFigureOut">
              <a:rPr lang="es-ES_tradnl" smtClean="0"/>
              <a:t>15/5/12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3265-1949-1F46-ABF6-5B95DB932F41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3265-1949-1F46-ABF6-5B95DB932F41}" type="slidenum">
              <a:rPr lang="es-ES_tradnl" smtClean="0"/>
              <a:t>6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s-ES_tradnl" smtClean="0"/>
              <a:pPr/>
              <a:t>‹Nr.›</a:t>
            </a:fld>
            <a:endParaRPr lang="es-ES_tradnl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54E9EBF4-4055-B942-9277-2B2D353EE553}" type="datetimeFigureOut">
              <a:rPr lang="es-ES_tradnl" smtClean="0"/>
              <a:pPr/>
              <a:t>11/5/12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Programaci</a:t>
            </a:r>
            <a:r>
              <a:rPr lang="es-ES_tradnl" dirty="0" smtClean="0"/>
              <a:t>ó</a:t>
            </a:r>
            <a:r>
              <a:rPr lang="es-ES_tradnl" dirty="0" smtClean="0"/>
              <a:t>n lógica	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Introducci</a:t>
            </a:r>
            <a:r>
              <a:rPr lang="es-ES_tradnl" dirty="0" smtClean="0"/>
              <a:t>ón a </a:t>
            </a:r>
            <a:r>
              <a:rPr lang="es-ES_tradnl" dirty="0" err="1" smtClean="0"/>
              <a:t>Prolog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77787" y="540172"/>
            <a:ext cx="7824788" cy="1323041"/>
          </a:xfrm>
        </p:spPr>
        <p:txBody>
          <a:bodyPr/>
          <a:lstStyle/>
          <a:p>
            <a:r>
              <a:rPr lang="es-ES_tradnl" dirty="0" smtClean="0"/>
              <a:t>Una mejor idea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37834" y="2408871"/>
            <a:ext cx="6197600" cy="3840163"/>
          </a:xfrm>
        </p:spPr>
        <p:txBody>
          <a:bodyPr/>
          <a:lstStyle/>
          <a:p>
            <a:pPr marL="280988" indent="-280988">
              <a:spcBef>
                <a:spcPct val="50000"/>
              </a:spcBef>
            </a:pPr>
            <a:endParaRPr lang="es-ES" b="1" dirty="0" smtClean="0"/>
          </a:p>
          <a:p>
            <a:pPr marL="280988" indent="-280988">
              <a:spcBef>
                <a:spcPct val="50000"/>
              </a:spcBef>
              <a:buNone/>
            </a:pPr>
            <a:r>
              <a:rPr lang="es-ES" b="1" dirty="0" smtClean="0"/>
              <a:t>  </a:t>
            </a:r>
            <a:r>
              <a:rPr lang="es-ES" b="1" dirty="0" smtClean="0"/>
              <a:t>  Sería </a:t>
            </a:r>
            <a:r>
              <a:rPr lang="es-ES" b="1" dirty="0" smtClean="0"/>
              <a:t>preferible definir esta relación de forma genérica,</a:t>
            </a:r>
            <a:r>
              <a:rPr lang="es-MX" b="1" dirty="0" smtClean="0"/>
              <a:t> </a:t>
            </a:r>
            <a:r>
              <a:rPr lang="es-ES" b="1" dirty="0" smtClean="0"/>
              <a:t>identificando las condiciones bajo las cuales dos personas “A” y</a:t>
            </a:r>
            <a:r>
              <a:rPr lang="es-MX" b="1" dirty="0" smtClean="0"/>
              <a:t> </a:t>
            </a:r>
            <a:r>
              <a:rPr lang="es-ES" b="1" dirty="0" smtClean="0"/>
              <a:t>“B” son </a:t>
            </a:r>
            <a:r>
              <a:rPr lang="es-ES" b="1" dirty="0" smtClean="0"/>
              <a:t>hermanos. Lo que se conoce como reglas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</a:t>
            </a:r>
            <a:r>
              <a:rPr lang="es-ES_tradnl" smtClean="0"/>
              <a:t>á</a:t>
            </a:r>
            <a:r>
              <a:rPr lang="es-ES_tradnl" smtClean="0"/>
              <a:t>usulas de Horn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 vert="horz" lIns="91440" tIns="45720" rIns="91440" bIns="45720" rtlCol="0">
            <a:noAutofit/>
          </a:bodyPr>
          <a:lstStyle/>
          <a:p>
            <a:pPr marL="739775" lvl="1" indent="-282575">
              <a:spcBef>
                <a:spcPts val="1800"/>
              </a:spcBef>
            </a:pPr>
            <a:r>
              <a:rPr lang="es-ES_tradnl" sz="2000" dirty="0" smtClean="0"/>
              <a:t>Las reglas en </a:t>
            </a:r>
            <a:r>
              <a:rPr lang="es-ES_tradnl" sz="2000" dirty="0" err="1" smtClean="0"/>
              <a:t>Prolog</a:t>
            </a:r>
            <a:r>
              <a:rPr lang="es-ES_tradnl" sz="2000" dirty="0" smtClean="0"/>
              <a:t> se constituyen utilizando cláusulas de </a:t>
            </a:r>
            <a:r>
              <a:rPr lang="es-ES_tradnl" sz="2000" dirty="0" err="1" smtClean="0"/>
              <a:t>Horn</a:t>
            </a:r>
            <a:r>
              <a:rPr lang="es-ES_tradnl" sz="2000" dirty="0" smtClean="0"/>
              <a:t>.</a:t>
            </a:r>
            <a:r>
              <a:rPr lang="es-ES_tradnl" sz="2000" dirty="0" smtClean="0"/>
              <a:t> </a:t>
            </a:r>
          </a:p>
          <a:p>
            <a:pPr marL="739775" lvl="1" indent="-282575">
              <a:spcBef>
                <a:spcPts val="1800"/>
              </a:spcBef>
            </a:pPr>
            <a:r>
              <a:rPr lang="es-ES_tradnl" sz="2000" dirty="0" smtClean="0"/>
              <a:t>"</a:t>
            </a:r>
            <a:r>
              <a:rPr lang="es-ES_tradnl" sz="2000" dirty="0" smtClean="0"/>
              <a:t>modus </a:t>
            </a:r>
            <a:r>
              <a:rPr lang="es-ES_tradnl" sz="2000" dirty="0" err="1" smtClean="0"/>
              <a:t>ponendo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ponens</a:t>
            </a:r>
            <a:r>
              <a:rPr lang="es-ES_tradnl" sz="2000" dirty="0" smtClean="0"/>
              <a:t>", es decir, "Si es verdad el antecedente, entonces es verdad el consecuente".</a:t>
            </a:r>
            <a:r>
              <a:rPr lang="es-ES_tradnl" sz="2000" dirty="0" smtClean="0"/>
              <a:t> </a:t>
            </a:r>
          </a:p>
          <a:p>
            <a:pPr marL="739775" lvl="1" indent="-282575">
              <a:spcBef>
                <a:spcPts val="1800"/>
              </a:spcBef>
            </a:pPr>
            <a:r>
              <a:rPr lang="es-ES_tradnl" sz="2000" dirty="0" smtClean="0"/>
              <a:t>La </a:t>
            </a:r>
            <a:r>
              <a:rPr lang="es-ES_tradnl" sz="2000" dirty="0" smtClean="0"/>
              <a:t>forma de escribir las cláusulas de </a:t>
            </a:r>
            <a:r>
              <a:rPr lang="es-ES_tradnl" sz="2000" dirty="0" err="1" smtClean="0"/>
              <a:t>Horn</a:t>
            </a:r>
            <a:r>
              <a:rPr lang="es-ES_tradnl" sz="2000" dirty="0" smtClean="0"/>
              <a:t> en </a:t>
            </a:r>
            <a:r>
              <a:rPr lang="es-ES_tradnl" sz="2000" dirty="0" err="1" smtClean="0"/>
              <a:t>prolog</a:t>
            </a:r>
            <a:r>
              <a:rPr lang="es-ES_tradnl" sz="2000" dirty="0" smtClean="0"/>
              <a:t> es al contrario de lo habitual. Primero se escribe el consecuente y luego el antecedente.</a:t>
            </a:r>
            <a:r>
              <a:rPr lang="es-ES_tradnl" sz="2000" dirty="0" smtClean="0"/>
              <a:t> </a:t>
            </a:r>
          </a:p>
          <a:p>
            <a:pPr marL="739775" lvl="1" indent="-282575">
              <a:spcBef>
                <a:spcPts val="1800"/>
              </a:spcBef>
            </a:pPr>
            <a:r>
              <a:rPr lang="es-ES_tradnl" sz="2000" dirty="0" smtClean="0"/>
              <a:t>El </a:t>
            </a:r>
            <a:r>
              <a:rPr lang="es-ES_tradnl" sz="2000" dirty="0" smtClean="0"/>
              <a:t>antecedente puede ser una conjunción de condiciones que se denomina secuencia de objetivos. Cada objetivo se separa con una coma y puede considerarse similar a una instrucción o llamada a procedimiento de los lenguajes imperativos.</a:t>
            </a:r>
            <a:endParaRPr lang="es-ES_tradn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Reglas (1/4)</a:t>
            </a:r>
            <a:endParaRPr lang="es-ES_tradnl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93375" y="2321282"/>
            <a:ext cx="611505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76238" indent="-376238">
              <a:spcBef>
                <a:spcPct val="50000"/>
              </a:spcBef>
            </a:pPr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¿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Cómo podemos definir la relación “hermanos”</a:t>
            </a:r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376238" indent="-376238">
              <a:spcBef>
                <a:spcPct val="50000"/>
              </a:spcBef>
            </a:pPr>
            <a:endParaRPr lang="es-ES" sz="20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76238" indent="-376238">
              <a:spcBef>
                <a:spcPct val="50000"/>
              </a:spcBef>
            </a:pPr>
            <a:r>
              <a:rPr lang="es-E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 todo X y Y,</a:t>
            </a:r>
          </a:p>
          <a:p>
            <a:pPr marL="376238" indent="-376238">
              <a:spcBef>
                <a:spcPct val="50000"/>
              </a:spcBef>
            </a:pPr>
            <a:r>
              <a:rPr lang="es-E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Si Z es progenitor de X y Z es progenitor de Y</a:t>
            </a:r>
          </a:p>
          <a:p>
            <a:pPr marL="376238" indent="-376238">
              <a:spcBef>
                <a:spcPct val="50000"/>
              </a:spcBef>
            </a:pPr>
            <a:r>
              <a:rPr lang="es-E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X es hermano de Y</a:t>
            </a:r>
          </a:p>
          <a:p>
            <a:pPr marL="376238" indent="-376238">
              <a:spcBef>
                <a:spcPct val="50000"/>
              </a:spcBef>
            </a:pPr>
            <a:endParaRPr lang="es-E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76238" indent="-376238">
              <a:spcBef>
                <a:spcPct val="50000"/>
              </a:spcBef>
            </a:pPr>
            <a:r>
              <a:rPr lang="es-ES_tradnl" sz="2000" b="1" dirty="0" err="1" smtClean="0"/>
              <a:t>hermano(X,Y</a:t>
            </a:r>
            <a:r>
              <a:rPr lang="es-ES_tradnl" sz="2000" b="1" dirty="0" smtClean="0"/>
              <a:t>) :- </a:t>
            </a:r>
            <a:r>
              <a:rPr lang="es-ES_tradnl" sz="2000" b="1" dirty="0" err="1" smtClean="0"/>
              <a:t>progenitor(Z,X</a:t>
            </a:r>
            <a:r>
              <a:rPr lang="es-ES_tradnl" sz="2000" b="1" dirty="0" smtClean="0"/>
              <a:t>), </a:t>
            </a:r>
            <a:r>
              <a:rPr lang="es-ES_tradnl" sz="2000" b="1" dirty="0" err="1" smtClean="0"/>
              <a:t>progenitor(Z,Y</a:t>
            </a:r>
            <a:r>
              <a:rPr lang="es-ES_tradnl" sz="2000" b="1" dirty="0" smtClean="0"/>
              <a:t>)</a:t>
            </a:r>
            <a:r>
              <a:rPr lang="es-ES_tradnl" sz="2000" b="1" dirty="0" smtClean="0"/>
              <a:t>.</a:t>
            </a:r>
          </a:p>
          <a:p>
            <a:pPr marL="376238" indent="-376238">
              <a:spcBef>
                <a:spcPct val="50000"/>
              </a:spcBef>
            </a:pPr>
            <a:endParaRPr lang="es-ES_tradnl" sz="2000" b="1" dirty="0" smtClean="0"/>
          </a:p>
          <a:p>
            <a:pPr marL="376238" indent="-376238">
              <a:spcBef>
                <a:spcPct val="50000"/>
              </a:spcBef>
            </a:pPr>
            <a:r>
              <a:rPr lang="es-ES_tradnl" sz="2000" b="1" dirty="0" smtClean="0"/>
              <a:t>La coma (,) es el “y” l</a:t>
            </a:r>
            <a:r>
              <a:rPr lang="es-ES_tradnl" sz="2000" b="1" dirty="0" smtClean="0"/>
              <a:t>ógico</a:t>
            </a:r>
            <a:r>
              <a:rPr lang="es-ES_tradnl" sz="2000" b="1" dirty="0" smtClean="0"/>
              <a:t> …. El ; el “o”</a:t>
            </a:r>
            <a:endParaRPr lang="es-ES" sz="2000" dirty="0" smtClean="0">
              <a:solidFill>
                <a:srgbClr val="333399"/>
              </a:solidFill>
              <a:latin typeface="Arial Black" pitchFamily="-1" charset="0"/>
            </a:endParaRPr>
          </a:p>
          <a:p>
            <a:pPr marL="376238" indent="-376238">
              <a:spcBef>
                <a:spcPct val="50000"/>
              </a:spcBef>
            </a:pPr>
            <a:r>
              <a:rPr lang="es-MX" sz="2000" dirty="0" smtClean="0">
                <a:solidFill>
                  <a:srgbClr val="666699"/>
                </a:solidFill>
                <a:latin typeface="Arial Black" pitchFamily="-1" charset="0"/>
              </a:rPr>
              <a:t>	</a:t>
            </a:r>
            <a:endParaRPr lang="es-ES" sz="2000" dirty="0">
              <a:solidFill>
                <a:srgbClr val="666699"/>
              </a:solidFill>
              <a:latin typeface="Arial Black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Reglas (2/4)</a:t>
            </a:r>
            <a:endParaRPr lang="es-ES_tradnl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93375" y="2321282"/>
            <a:ext cx="61150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ES_tradnl" sz="2000" dirty="0" smtClean="0"/>
              <a:t>Una </a:t>
            </a:r>
            <a:r>
              <a:rPr lang="es-ES_tradnl" sz="2000" dirty="0" smtClean="0"/>
              <a:t>vez introducida la regla en el </a:t>
            </a:r>
            <a:r>
              <a:rPr lang="es-ES_tradnl" sz="2000" dirty="0" err="1" smtClean="0"/>
              <a:t>intérprete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podrá</a:t>
            </a:r>
            <a:r>
              <a:rPr lang="es-ES_tradnl" sz="2000" dirty="0" smtClean="0"/>
              <a:t> utilizarla para responder consultas:</a:t>
            </a:r>
            <a:r>
              <a:rPr lang="es-ES_tradnl" sz="2000" dirty="0" smtClean="0"/>
              <a:t> </a:t>
            </a:r>
          </a:p>
          <a:p>
            <a:endParaRPr lang="es-ES_tradnl" sz="2000" b="1" dirty="0" smtClean="0"/>
          </a:p>
          <a:p>
            <a:r>
              <a:rPr lang="es-ES_tradnl" sz="2000" b="1" dirty="0" smtClean="0"/>
              <a:t>?-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hermano(luis,</a:t>
            </a:r>
            <a:r>
              <a:rPr lang="es-ES_tradnl" sz="2000" b="1" dirty="0" err="1" smtClean="0"/>
              <a:t>X</a:t>
            </a:r>
            <a:r>
              <a:rPr lang="es-ES_tradnl" sz="2000" b="1" dirty="0" smtClean="0"/>
              <a:t>).</a:t>
            </a:r>
            <a:r>
              <a:rPr lang="es-ES_tradnl" sz="2000" b="1" dirty="0" smtClean="0"/>
              <a:t> </a:t>
            </a:r>
            <a:endParaRPr lang="es-ES_tradnl" sz="2000" b="1" dirty="0" smtClean="0"/>
          </a:p>
          <a:p>
            <a:r>
              <a:rPr lang="es-ES_tradnl" sz="2000" b="1" dirty="0" smtClean="0"/>
              <a:t>X </a:t>
            </a:r>
            <a:r>
              <a:rPr lang="es-ES_tradnl" sz="2000" b="1" dirty="0" smtClean="0"/>
              <a:t>=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maria</a:t>
            </a:r>
            <a:endParaRPr lang="es-ES_tradnl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Reglas (3/4)</a:t>
            </a:r>
            <a:endParaRPr lang="es-ES_tradnl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21880" y="2321282"/>
            <a:ext cx="72865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ES_tradnl" sz="2000" dirty="0" smtClean="0"/>
              <a:t>Cuando el cuerpo de una regla contiene varios antecedentes, han de ser todos satisfechos para que se aplique:</a:t>
            </a:r>
            <a:r>
              <a:rPr lang="es-ES_tradnl" sz="2000" dirty="0" smtClean="0"/>
              <a:t> </a:t>
            </a:r>
          </a:p>
          <a:p>
            <a:endParaRPr lang="es-ES_tradnl" sz="2000" dirty="0" smtClean="0"/>
          </a:p>
          <a:p>
            <a:r>
              <a:rPr lang="es-ES_tradnl" sz="2000" b="1" dirty="0" err="1" smtClean="0"/>
              <a:t>h</a:t>
            </a:r>
            <a:r>
              <a:rPr lang="es-ES_tradnl" sz="2000" b="1" dirty="0" err="1" smtClean="0"/>
              <a:t>ermana(X,Y</a:t>
            </a:r>
            <a:r>
              <a:rPr lang="es-ES_tradnl" sz="2000" b="1" dirty="0" smtClean="0"/>
              <a:t>) </a:t>
            </a:r>
            <a:r>
              <a:rPr lang="es-ES_tradnl" sz="2000" b="1" dirty="0" smtClean="0"/>
              <a:t>:-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progenitor(Z,X</a:t>
            </a:r>
            <a:r>
              <a:rPr lang="es-ES_tradnl" sz="2000" b="1" dirty="0" smtClean="0"/>
              <a:t>), </a:t>
            </a:r>
            <a:r>
              <a:rPr lang="es-ES_tradnl" sz="2000" b="1" dirty="0" err="1" smtClean="0"/>
              <a:t>progenitor(Z,Y</a:t>
            </a:r>
            <a:r>
              <a:rPr lang="es-ES_tradnl" sz="2000" b="1" dirty="0" smtClean="0"/>
              <a:t>)</a:t>
            </a:r>
            <a:r>
              <a:rPr lang="es-ES_tradnl" sz="2000" b="1" dirty="0" smtClean="0"/>
              <a:t>,</a:t>
            </a:r>
            <a:r>
              <a:rPr lang="es-ES_tradnl" sz="2000" b="1" dirty="0" err="1" smtClean="0"/>
              <a:t>hembra</a:t>
            </a:r>
            <a:r>
              <a:rPr lang="es-ES_tradnl" sz="2000" b="1" dirty="0" err="1" smtClean="0"/>
              <a:t>(X</a:t>
            </a:r>
            <a:r>
              <a:rPr lang="es-ES_tradnl" sz="2000" b="1" dirty="0" smtClean="0"/>
              <a:t>).</a:t>
            </a:r>
          </a:p>
          <a:p>
            <a:r>
              <a:rPr lang="es-ES_tradnl" sz="2000" b="1" dirty="0" err="1" smtClean="0"/>
              <a:t>hermano(</a:t>
            </a:r>
            <a:r>
              <a:rPr lang="es-ES_tradnl" sz="2000" b="1" dirty="0" err="1" smtClean="0"/>
              <a:t>X,Y</a:t>
            </a:r>
            <a:r>
              <a:rPr lang="es-ES_tradnl" sz="2000" b="1" dirty="0" smtClean="0"/>
              <a:t>) :- </a:t>
            </a:r>
            <a:r>
              <a:rPr lang="es-ES_tradnl" sz="2000" b="1" dirty="0" err="1" smtClean="0"/>
              <a:t>progenitor(Z,X</a:t>
            </a:r>
            <a:r>
              <a:rPr lang="es-ES_tradnl" sz="2000" b="1" dirty="0" smtClean="0"/>
              <a:t>), </a:t>
            </a:r>
            <a:r>
              <a:rPr lang="es-ES_tradnl" sz="2000" b="1" dirty="0" err="1" smtClean="0"/>
              <a:t>progenitor(Z,Y</a:t>
            </a:r>
            <a:r>
              <a:rPr lang="es-ES_tradnl" sz="2000" b="1" dirty="0" smtClean="0"/>
              <a:t>)</a:t>
            </a:r>
            <a:r>
              <a:rPr lang="es-ES_tradnl" sz="2000" b="1" dirty="0" smtClean="0"/>
              <a:t>,</a:t>
            </a:r>
            <a:r>
              <a:rPr lang="es-ES_tradnl" sz="2000" b="1" dirty="0" err="1" smtClean="0"/>
              <a:t>macho(</a:t>
            </a:r>
            <a:r>
              <a:rPr lang="es-ES_tradnl" sz="2000" b="1" dirty="0" err="1" smtClean="0"/>
              <a:t>X</a:t>
            </a:r>
            <a:r>
              <a:rPr lang="es-ES_tradnl" sz="2000" b="1" dirty="0" smtClean="0"/>
              <a:t>)</a:t>
            </a:r>
            <a:r>
              <a:rPr lang="es-ES_tradnl" sz="2000" b="1" dirty="0" smtClean="0"/>
              <a:t>.</a:t>
            </a:r>
          </a:p>
          <a:p>
            <a:endParaRPr lang="es-ES_tradnl" sz="2000" b="1" dirty="0" smtClean="0"/>
          </a:p>
          <a:p>
            <a:r>
              <a:rPr lang="es-ES_tradnl" sz="2000" b="1" dirty="0" smtClean="0"/>
              <a:t> </a:t>
            </a:r>
          </a:p>
          <a:p>
            <a:r>
              <a:rPr lang="es-ES_tradnl" sz="2000" b="1" dirty="0" err="1" smtClean="0"/>
              <a:t>hembra</a:t>
            </a:r>
            <a:r>
              <a:rPr lang="es-ES_tradnl" sz="2000" b="1" dirty="0" err="1" smtClean="0"/>
              <a:t>(maria</a:t>
            </a:r>
            <a:r>
              <a:rPr lang="es-ES_tradnl" sz="2000" b="1" dirty="0" smtClean="0"/>
              <a:t>).</a:t>
            </a:r>
            <a:r>
              <a:rPr lang="es-ES_tradnl" sz="2000" b="1" dirty="0" smtClean="0"/>
              <a:t> </a:t>
            </a:r>
          </a:p>
          <a:p>
            <a:r>
              <a:rPr lang="es-ES_tradnl" sz="2000" b="1" dirty="0" err="1" smtClean="0"/>
              <a:t>macho</a:t>
            </a:r>
            <a:r>
              <a:rPr lang="es-ES_tradnl" sz="2000" b="1" dirty="0" err="1" smtClean="0"/>
              <a:t>(luis</a:t>
            </a:r>
            <a:r>
              <a:rPr lang="es-ES_tradnl" sz="2000" b="1" dirty="0" smtClean="0"/>
              <a:t>).</a:t>
            </a:r>
            <a:r>
              <a:rPr lang="es-ES_tradnl" sz="2000" b="1" dirty="0" smtClean="0"/>
              <a:t> </a:t>
            </a:r>
          </a:p>
          <a:p>
            <a:endParaRPr lang="es-ES_tradnl" sz="2000" b="1" dirty="0" smtClean="0"/>
          </a:p>
          <a:p>
            <a:r>
              <a:rPr lang="es-ES_tradnl" sz="2000" b="1" dirty="0" smtClean="0"/>
              <a:t>?</a:t>
            </a:r>
            <a:r>
              <a:rPr lang="es-ES_tradnl" sz="2000" b="1" dirty="0" smtClean="0"/>
              <a:t>-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hermana(</a:t>
            </a:r>
            <a:r>
              <a:rPr lang="es-ES_tradnl" sz="2000" b="1" dirty="0" err="1" smtClean="0"/>
              <a:t>X</a:t>
            </a:r>
            <a:r>
              <a:rPr lang="es-ES_tradnl" sz="2000" b="1" dirty="0" err="1" smtClean="0"/>
              <a:t>,luis</a:t>
            </a:r>
            <a:r>
              <a:rPr lang="es-ES_tradnl" sz="2000" b="1" dirty="0" smtClean="0"/>
              <a:t>)</a:t>
            </a:r>
            <a:r>
              <a:rPr lang="es-ES_tradnl" sz="2000" b="1" dirty="0" smtClean="0"/>
              <a:t>.</a:t>
            </a:r>
            <a:r>
              <a:rPr lang="es-ES_tradnl" sz="2000" b="1" dirty="0" smtClean="0"/>
              <a:t> </a:t>
            </a:r>
          </a:p>
          <a:p>
            <a:r>
              <a:rPr lang="es-ES_tradnl" sz="2000" b="1" dirty="0" smtClean="0"/>
              <a:t>X </a:t>
            </a:r>
            <a:r>
              <a:rPr lang="es-ES_tradnl" sz="2000" b="1" dirty="0" smtClean="0"/>
              <a:t>= </a:t>
            </a:r>
            <a:r>
              <a:rPr lang="es-ES_tradnl" sz="2000" b="1" dirty="0" err="1" smtClean="0"/>
              <a:t>maria</a:t>
            </a:r>
            <a:r>
              <a:rPr lang="es-ES_tradnl" sz="2000" b="1" dirty="0" smtClean="0"/>
              <a:t> 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Ejercicios r</a:t>
            </a:r>
            <a:r>
              <a:rPr lang="es-ES_tradnl" dirty="0" smtClean="0"/>
              <a:t>ápidos 1</a:t>
            </a:r>
            <a:endParaRPr lang="es-ES_tradnl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 vert="horz" lIns="91440" tIns="45720" rIns="91440" bIns="45720" rtlCol="0">
            <a:noAutofit/>
          </a:bodyPr>
          <a:lstStyle/>
          <a:p>
            <a:pPr marL="739775" lvl="1" indent="-282575">
              <a:spcBef>
                <a:spcPts val="1800"/>
              </a:spcBef>
            </a:pPr>
            <a:r>
              <a:rPr lang="es-ES_tradnl" sz="2000" dirty="0" smtClean="0"/>
              <a:t>Definir la regla hijo</a:t>
            </a:r>
          </a:p>
          <a:p>
            <a:pPr marL="739775" lvl="1" indent="-282575">
              <a:spcBef>
                <a:spcPts val="1800"/>
              </a:spcBef>
              <a:buNone/>
            </a:pPr>
            <a:endParaRPr lang="es-ES_tradnl" sz="2000" dirty="0" smtClean="0"/>
          </a:p>
          <a:p>
            <a:pPr marL="739775" lvl="1" indent="-282575">
              <a:spcBef>
                <a:spcPts val="1800"/>
              </a:spcBef>
            </a:pPr>
            <a:r>
              <a:rPr lang="es-ES_tradnl" sz="2000" dirty="0" smtClean="0"/>
              <a:t>Definir regla t</a:t>
            </a:r>
            <a:r>
              <a:rPr lang="es-ES_tradnl" sz="2000" dirty="0" smtClean="0"/>
              <a:t>í</a:t>
            </a:r>
            <a:r>
              <a:rPr lang="es-ES_tradnl" sz="2000" dirty="0" smtClean="0"/>
              <a:t>o</a:t>
            </a:r>
          </a:p>
          <a:p>
            <a:pPr marL="739775" lvl="1" indent="-282575">
              <a:spcBef>
                <a:spcPts val="1800"/>
              </a:spcBef>
              <a:buNone/>
            </a:pPr>
            <a:endParaRPr lang="es-ES_tradnl" sz="2000" dirty="0" smtClean="0"/>
          </a:p>
          <a:p>
            <a:pPr marL="739775" lvl="1" indent="-282575">
              <a:spcBef>
                <a:spcPts val="1800"/>
              </a:spcBef>
              <a:buNone/>
            </a:pPr>
            <a:endParaRPr lang="es-ES_tradn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1 (1/1)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Se ha desarrollado un programa en </a:t>
            </a:r>
            <a:r>
              <a:rPr lang="es-ES_tradnl" dirty="0" err="1" smtClean="0"/>
              <a:t>Prolog</a:t>
            </a:r>
            <a:r>
              <a:rPr lang="es-ES_tradnl" dirty="0" smtClean="0"/>
              <a:t> para expresar los gustos culinarios de algunos amigos pertenecientes a un club de cocina. El programa est</a:t>
            </a:r>
            <a:r>
              <a:rPr lang="es-ES_tradnl" dirty="0" smtClean="0"/>
              <a:t>á compuesto de los siguientes hechos:</a:t>
            </a:r>
          </a:p>
          <a:p>
            <a:pPr lvl="1"/>
            <a:r>
              <a:rPr lang="es-ES_tradnl" dirty="0" err="1" smtClean="0"/>
              <a:t>l</a:t>
            </a:r>
            <a:r>
              <a:rPr lang="es-ES_tradnl" dirty="0" err="1" smtClean="0"/>
              <a:t>egusta(maria,pasta</a:t>
            </a:r>
            <a:r>
              <a:rPr lang="es-ES_tradnl" dirty="0" smtClean="0"/>
              <a:t>) .</a:t>
            </a:r>
          </a:p>
          <a:p>
            <a:pPr lvl="1"/>
            <a:r>
              <a:rPr lang="es-ES_tradnl" dirty="0" err="1" smtClean="0"/>
              <a:t>legusta(juan,carne</a:t>
            </a:r>
            <a:r>
              <a:rPr lang="es-ES_tradnl" dirty="0" smtClean="0"/>
              <a:t>) .</a:t>
            </a:r>
          </a:p>
          <a:p>
            <a:pPr lvl="1"/>
            <a:r>
              <a:rPr lang="es-ES_tradnl" dirty="0" err="1" smtClean="0"/>
              <a:t>legusta(juan,vino</a:t>
            </a:r>
            <a:r>
              <a:rPr lang="es-ES_tradnl" dirty="0" smtClean="0"/>
              <a:t>).</a:t>
            </a:r>
          </a:p>
          <a:p>
            <a:pPr lvl="1"/>
            <a:r>
              <a:rPr lang="es-ES_tradnl" dirty="0" err="1" smtClean="0"/>
              <a:t>legusta(jose,pasta</a:t>
            </a:r>
            <a:r>
              <a:rPr lang="es-ES_tradnl" dirty="0" smtClean="0"/>
              <a:t>).</a:t>
            </a:r>
          </a:p>
          <a:p>
            <a:pPr lvl="1"/>
            <a:r>
              <a:rPr lang="es-ES_tradnl" dirty="0" err="1" smtClean="0"/>
              <a:t>l</a:t>
            </a:r>
            <a:r>
              <a:rPr lang="es-ES_tradnl" dirty="0" err="1" smtClean="0"/>
              <a:t>egusta(jose,carne</a:t>
            </a:r>
            <a:r>
              <a:rPr lang="es-ES_tradnl" dirty="0" smtClean="0"/>
              <a:t>).</a:t>
            </a:r>
          </a:p>
          <a:p>
            <a:pPr lvl="1"/>
            <a:r>
              <a:rPr lang="es-ES_tradnl" dirty="0" err="1" smtClean="0"/>
              <a:t>l</a:t>
            </a:r>
            <a:r>
              <a:rPr lang="es-ES_tradnl" dirty="0" err="1" smtClean="0"/>
              <a:t>egusta(jose,cerveza</a:t>
            </a:r>
            <a:r>
              <a:rPr lang="es-ES_tradnl" dirty="0" smtClean="0"/>
              <a:t>).</a:t>
            </a:r>
            <a:endParaRPr lang="es-ES_trad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1 (2/2)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¿C</a:t>
            </a:r>
            <a:r>
              <a:rPr lang="es-ES_tradnl" dirty="0" smtClean="0"/>
              <a:t>ómo usted añadiría los siguientes hechos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smtClean="0"/>
              <a:t>A Juan le gusta todo lo que le gusta a Mar</a:t>
            </a:r>
            <a:r>
              <a:rPr lang="es-ES_tradnl" dirty="0" smtClean="0"/>
              <a:t>ía</a:t>
            </a:r>
          </a:p>
          <a:p>
            <a:pPr lvl="1"/>
            <a:r>
              <a:rPr lang="es-ES_tradnl" dirty="0" smtClean="0"/>
              <a:t>A Juan le gusta todo al que le gusta la pasta</a:t>
            </a:r>
          </a:p>
          <a:p>
            <a:endParaRPr lang="es-ES_tradnl" dirty="0" smtClean="0"/>
          </a:p>
          <a:p>
            <a:r>
              <a:rPr lang="es-ES_tradnl" dirty="0" smtClean="0"/>
              <a:t>¿Qu</a:t>
            </a:r>
            <a:r>
              <a:rPr lang="es-ES_tradnl" dirty="0" smtClean="0"/>
              <a:t>é tendría que hacer usted para poder representar el hecho de que a Juan le gusta todo aquel al que le gustan las bebidas alcohólicas</a:t>
            </a:r>
            <a:r>
              <a:rPr lang="es-ES_tradnl" dirty="0" smtClean="0"/>
              <a:t>?</a:t>
            </a:r>
          </a:p>
          <a:p>
            <a:r>
              <a:rPr lang="es-ES_tradnl" dirty="0" smtClean="0"/>
              <a:t>H</a:t>
            </a:r>
            <a:r>
              <a:rPr lang="es-ES_tradnl" dirty="0" smtClean="0"/>
              <a:t>ágalo!!!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2 (1/2)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_tradnl" dirty="0" smtClean="0"/>
              <a:t>He aqu</a:t>
            </a:r>
            <a:r>
              <a:rPr lang="es-ES_tradnl" dirty="0" smtClean="0"/>
              <a:t>í algunos hechos:</a:t>
            </a:r>
          </a:p>
          <a:p>
            <a:pPr lvl="1"/>
            <a:r>
              <a:rPr lang="en-GB" dirty="0" smtClean="0"/>
              <a:t>Felipe, Alfredo </a:t>
            </a:r>
            <a:r>
              <a:rPr lang="en-GB" dirty="0" err="1" smtClean="0"/>
              <a:t>y</a:t>
            </a:r>
            <a:r>
              <a:rPr lang="en-GB" dirty="0" smtClean="0"/>
              <a:t> Enrique son hombres, Susana, Josefina, Johanna </a:t>
            </a:r>
            <a:r>
              <a:rPr lang="en-GB" dirty="0" err="1" smtClean="0"/>
              <a:t>y</a:t>
            </a:r>
            <a:r>
              <a:rPr lang="en-GB" dirty="0" smtClean="0"/>
              <a:t> Martha son </a:t>
            </a:r>
            <a:r>
              <a:rPr lang="en-GB" dirty="0" err="1" smtClean="0"/>
              <a:t>mujeres</a:t>
            </a:r>
            <a:endParaRPr lang="es-ES_tradnl" dirty="0" smtClean="0"/>
          </a:p>
          <a:p>
            <a:pPr lvl="1"/>
            <a:r>
              <a:rPr lang="en-GB" dirty="0" smtClean="0"/>
              <a:t>Felipe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rubio</a:t>
            </a:r>
            <a:r>
              <a:rPr lang="en-GB" dirty="0" smtClean="0"/>
              <a:t> </a:t>
            </a:r>
            <a:r>
              <a:rPr lang="en-GB" dirty="0" err="1" smtClean="0"/>
              <a:t>mientras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los </a:t>
            </a:r>
            <a:r>
              <a:rPr lang="en-GB" dirty="0" err="1" smtClean="0"/>
              <a:t>dem</a:t>
            </a:r>
            <a:r>
              <a:rPr lang="en-GB" dirty="0" err="1" smtClean="0"/>
              <a:t>ás</a:t>
            </a:r>
            <a:r>
              <a:rPr lang="en-GB" dirty="0" smtClean="0"/>
              <a:t> hombres </a:t>
            </a:r>
            <a:r>
              <a:rPr lang="en-GB" dirty="0" err="1" smtClean="0"/>
              <a:t>tienen</a:t>
            </a:r>
            <a:r>
              <a:rPr lang="en-GB" dirty="0" smtClean="0"/>
              <a:t> el </a:t>
            </a:r>
            <a:r>
              <a:rPr lang="en-GB" dirty="0" err="1" smtClean="0"/>
              <a:t>pelo</a:t>
            </a:r>
            <a:r>
              <a:rPr lang="en-GB" dirty="0" smtClean="0"/>
              <a:t> negro</a:t>
            </a:r>
            <a:r>
              <a:rPr lang="en-GB" dirty="0" smtClean="0"/>
              <a:t>. </a:t>
            </a:r>
            <a:endParaRPr lang="es-ES_tradnl" dirty="0" smtClean="0"/>
          </a:p>
          <a:p>
            <a:pPr lvl="1"/>
            <a:r>
              <a:rPr lang="en-GB" dirty="0" smtClean="0"/>
              <a:t>Susana </a:t>
            </a:r>
            <a:r>
              <a:rPr lang="en-GB" dirty="0" err="1" smtClean="0"/>
              <a:t>y</a:t>
            </a:r>
            <a:r>
              <a:rPr lang="en-GB" dirty="0" smtClean="0"/>
              <a:t> Josefina son </a:t>
            </a:r>
            <a:r>
              <a:rPr lang="en-GB" dirty="0" err="1" smtClean="0"/>
              <a:t>rubias</a:t>
            </a:r>
            <a:r>
              <a:rPr lang="en-GB" dirty="0" smtClean="0"/>
              <a:t>, Johanna </a:t>
            </a:r>
            <a:r>
              <a:rPr lang="en-GB" dirty="0" err="1" smtClean="0"/>
              <a:t>y</a:t>
            </a:r>
            <a:r>
              <a:rPr lang="en-GB" dirty="0" smtClean="0"/>
              <a:t> Martha son </a:t>
            </a:r>
            <a:r>
              <a:rPr lang="en-GB" dirty="0" err="1" smtClean="0"/>
              <a:t>pelirrojas</a:t>
            </a:r>
            <a:r>
              <a:rPr lang="en-GB" dirty="0" smtClean="0"/>
              <a:t>.</a:t>
            </a:r>
            <a:endParaRPr lang="es-ES_tradnl" dirty="0" smtClean="0"/>
          </a:p>
          <a:p>
            <a:pPr lvl="1"/>
            <a:r>
              <a:rPr lang="en-GB" dirty="0" err="1" smtClean="0"/>
              <a:t>Una</a:t>
            </a:r>
            <a:r>
              <a:rPr lang="en-GB" dirty="0" smtClean="0"/>
              <a:t> persona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rica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err="1" smtClean="0"/>
              <a:t>á</a:t>
            </a:r>
            <a:r>
              <a:rPr lang="en-GB" dirty="0" smtClean="0"/>
              <a:t> en </a:t>
            </a:r>
            <a:r>
              <a:rPr lang="en-GB" dirty="0" err="1" smtClean="0"/>
              <a:t>posesión</a:t>
            </a:r>
            <a:r>
              <a:rPr lang="en-GB" dirty="0" smtClean="0"/>
              <a:t> de </a:t>
            </a:r>
            <a:r>
              <a:rPr lang="en-GB" dirty="0" err="1" smtClean="0"/>
              <a:t>oro</a:t>
            </a:r>
            <a:r>
              <a:rPr lang="en-GB" dirty="0" smtClean="0"/>
              <a:t>: Alfredo </a:t>
            </a:r>
            <a:r>
              <a:rPr lang="en-GB" dirty="0" err="1" smtClean="0"/>
              <a:t>y</a:t>
            </a:r>
            <a:r>
              <a:rPr lang="en-GB" dirty="0" smtClean="0"/>
              <a:t> Josefina lo </a:t>
            </a:r>
            <a:r>
              <a:rPr lang="en-GB" dirty="0" err="1" smtClean="0"/>
              <a:t>tienen</a:t>
            </a:r>
            <a:r>
              <a:rPr lang="en-GB" dirty="0" smtClean="0"/>
              <a:t>. </a:t>
            </a:r>
            <a:endParaRPr lang="es-ES_tradnl" dirty="0" smtClean="0"/>
          </a:p>
          <a:p>
            <a:pPr lvl="1"/>
            <a:r>
              <a:rPr lang="en-GB" dirty="0" smtClean="0"/>
              <a:t>A los hombres solo les </a:t>
            </a:r>
            <a:r>
              <a:rPr lang="en-GB" dirty="0" err="1" smtClean="0"/>
              <a:t>gustan</a:t>
            </a:r>
            <a:r>
              <a:rPr lang="en-GB" dirty="0" smtClean="0"/>
              <a:t> </a:t>
            </a:r>
            <a:r>
              <a:rPr lang="en-GB" dirty="0" err="1" smtClean="0"/>
              <a:t>las</a:t>
            </a:r>
            <a:r>
              <a:rPr lang="en-GB" dirty="0" smtClean="0"/>
              <a:t> </a:t>
            </a:r>
            <a:r>
              <a:rPr lang="en-GB" dirty="0" err="1" smtClean="0"/>
              <a:t>mujeres</a:t>
            </a:r>
            <a:r>
              <a:rPr lang="en-GB" dirty="0" smtClean="0"/>
              <a:t> </a:t>
            </a:r>
            <a:r>
              <a:rPr lang="en-GB" dirty="0" err="1" smtClean="0"/>
              <a:t>y</a:t>
            </a:r>
            <a:r>
              <a:rPr lang="en-GB" dirty="0" smtClean="0"/>
              <a:t> </a:t>
            </a:r>
            <a:r>
              <a:rPr lang="en-GB" dirty="0" err="1" smtClean="0"/>
              <a:t>viceversa</a:t>
            </a:r>
            <a:r>
              <a:rPr lang="en-GB" dirty="0" smtClean="0"/>
              <a:t>. </a:t>
            </a:r>
            <a:r>
              <a:rPr lang="en-GB" dirty="0" err="1" smtClean="0"/>
              <a:t>Adicionalmente</a:t>
            </a:r>
            <a:r>
              <a:rPr lang="en-GB" dirty="0" smtClean="0"/>
              <a:t>, a Felipe </a:t>
            </a:r>
            <a:r>
              <a:rPr lang="en-GB" dirty="0" err="1" smtClean="0"/>
              <a:t>y</a:t>
            </a:r>
            <a:r>
              <a:rPr lang="en-GB" dirty="0" smtClean="0"/>
              <a:t> Enrique les </a:t>
            </a:r>
            <a:r>
              <a:rPr lang="en-GB" dirty="0" err="1" smtClean="0"/>
              <a:t>gusta</a:t>
            </a:r>
            <a:r>
              <a:rPr lang="en-GB" dirty="0" smtClean="0"/>
              <a:t> la </a:t>
            </a:r>
            <a:r>
              <a:rPr lang="en-GB" dirty="0" err="1" smtClean="0"/>
              <a:t>gente</a:t>
            </a:r>
            <a:r>
              <a:rPr lang="en-GB" dirty="0" smtClean="0"/>
              <a:t> </a:t>
            </a:r>
            <a:r>
              <a:rPr lang="en-GB" dirty="0" err="1" smtClean="0"/>
              <a:t>rica</a:t>
            </a:r>
            <a:r>
              <a:rPr lang="en-GB" dirty="0" smtClean="0"/>
              <a:t>, a Felipe le </a:t>
            </a:r>
            <a:r>
              <a:rPr lang="en-GB" dirty="0" err="1" smtClean="0"/>
              <a:t>gusta</a:t>
            </a:r>
            <a:r>
              <a:rPr lang="en-GB" dirty="0" smtClean="0"/>
              <a:t> la </a:t>
            </a:r>
            <a:r>
              <a:rPr lang="en-GB" dirty="0" err="1" smtClean="0"/>
              <a:t>gente</a:t>
            </a:r>
            <a:r>
              <a:rPr lang="en-GB" dirty="0" smtClean="0"/>
              <a:t> </a:t>
            </a:r>
            <a:r>
              <a:rPr lang="en-GB" dirty="0" err="1" smtClean="0"/>
              <a:t>rubia</a:t>
            </a:r>
            <a:r>
              <a:rPr lang="en-GB" dirty="0" smtClean="0"/>
              <a:t> </a:t>
            </a:r>
            <a:r>
              <a:rPr lang="en-GB" dirty="0" err="1" smtClean="0"/>
              <a:t>y</a:t>
            </a:r>
            <a:r>
              <a:rPr lang="en-GB" dirty="0" smtClean="0"/>
              <a:t> a Alfredo la </a:t>
            </a:r>
            <a:r>
              <a:rPr lang="en-GB" dirty="0" err="1" smtClean="0"/>
              <a:t>gente</a:t>
            </a:r>
            <a:r>
              <a:rPr lang="en-GB" dirty="0" smtClean="0"/>
              <a:t> </a:t>
            </a:r>
            <a:r>
              <a:rPr lang="en-GB" dirty="0" err="1" smtClean="0"/>
              <a:t>pelirroja</a:t>
            </a:r>
            <a:r>
              <a:rPr lang="en-GB" dirty="0" smtClean="0"/>
              <a:t>. </a:t>
            </a:r>
            <a:endParaRPr lang="es-ES_tradnl" dirty="0" smtClean="0"/>
          </a:p>
          <a:p>
            <a:pPr lvl="1"/>
            <a:r>
              <a:rPr lang="en-GB" dirty="0" smtClean="0"/>
              <a:t>A </a:t>
            </a:r>
            <a:r>
              <a:rPr lang="en-GB" dirty="0" err="1" smtClean="0"/>
              <a:t>a</a:t>
            </a:r>
            <a:r>
              <a:rPr lang="en-GB" dirty="0" err="1" smtClean="0"/>
              <a:t>mbas</a:t>
            </a:r>
            <a:r>
              <a:rPr lang="en-GB" dirty="0" smtClean="0"/>
              <a:t>, Susana </a:t>
            </a:r>
            <a:r>
              <a:rPr lang="en-GB" dirty="0" err="1" smtClean="0"/>
              <a:t>y</a:t>
            </a:r>
            <a:r>
              <a:rPr lang="en-GB" dirty="0" smtClean="0"/>
              <a:t> Josefina, les </a:t>
            </a:r>
            <a:r>
              <a:rPr lang="en-GB" dirty="0" err="1" smtClean="0"/>
              <a:t>gusta</a:t>
            </a:r>
            <a:r>
              <a:rPr lang="en-GB" dirty="0" smtClean="0"/>
              <a:t> la </a:t>
            </a:r>
            <a:r>
              <a:rPr lang="en-GB" dirty="0" err="1" smtClean="0"/>
              <a:t>gente</a:t>
            </a:r>
            <a:r>
              <a:rPr lang="en-GB" dirty="0" smtClean="0"/>
              <a:t> de </a:t>
            </a:r>
            <a:r>
              <a:rPr lang="en-GB" dirty="0" err="1" smtClean="0"/>
              <a:t>pelo</a:t>
            </a:r>
            <a:r>
              <a:rPr lang="en-GB" dirty="0" smtClean="0"/>
              <a:t> negro </a:t>
            </a:r>
            <a:r>
              <a:rPr lang="en-GB" dirty="0" err="1" smtClean="0"/>
              <a:t>y</a:t>
            </a:r>
            <a:r>
              <a:rPr lang="en-GB" dirty="0" smtClean="0"/>
              <a:t> </a:t>
            </a:r>
            <a:r>
              <a:rPr lang="en-GB" dirty="0" err="1" smtClean="0"/>
              <a:t>adicionalmente</a:t>
            </a:r>
            <a:r>
              <a:rPr lang="en-GB" dirty="0" smtClean="0"/>
              <a:t> a Josefina le </a:t>
            </a:r>
            <a:r>
              <a:rPr lang="en-GB" dirty="0" err="1" smtClean="0"/>
              <a:t>gusta</a:t>
            </a:r>
            <a:r>
              <a:rPr lang="en-GB" dirty="0" smtClean="0"/>
              <a:t> la </a:t>
            </a:r>
            <a:r>
              <a:rPr lang="en-GB" dirty="0" err="1" smtClean="0"/>
              <a:t>gente</a:t>
            </a:r>
            <a:r>
              <a:rPr lang="en-GB" dirty="0" smtClean="0"/>
              <a:t> </a:t>
            </a:r>
            <a:r>
              <a:rPr lang="en-GB" dirty="0" err="1" smtClean="0"/>
              <a:t>rica</a:t>
            </a:r>
            <a:r>
              <a:rPr lang="en-GB" dirty="0" smtClean="0"/>
              <a:t>. </a:t>
            </a:r>
            <a:endParaRPr lang="es-ES_tradnl" dirty="0" smtClean="0"/>
          </a:p>
          <a:p>
            <a:pPr lvl="1"/>
            <a:r>
              <a:rPr lang="en-GB" dirty="0" smtClean="0"/>
              <a:t>Martha </a:t>
            </a:r>
            <a:r>
              <a:rPr lang="en-GB" dirty="0" err="1" smtClean="0"/>
              <a:t>tiene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casa </a:t>
            </a:r>
            <a:r>
              <a:rPr lang="en-GB" dirty="0" err="1" smtClean="0"/>
              <a:t>y</a:t>
            </a:r>
            <a:r>
              <a:rPr lang="en-GB" dirty="0" smtClean="0"/>
              <a:t> Felipe </a:t>
            </a:r>
            <a:r>
              <a:rPr lang="en-GB" dirty="0" err="1" smtClean="0"/>
              <a:t>tiene</a:t>
            </a:r>
            <a:r>
              <a:rPr lang="en-GB" dirty="0" smtClean="0"/>
              <a:t> un </a:t>
            </a:r>
            <a:r>
              <a:rPr lang="en-GB" dirty="0" err="1" smtClean="0"/>
              <a:t>carro</a:t>
            </a:r>
            <a:r>
              <a:rPr lang="en-GB" dirty="0" smtClean="0"/>
              <a:t>. </a:t>
            </a:r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2 (2/2)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¿Cu</a:t>
            </a:r>
            <a:r>
              <a:rPr lang="es-ES_tradnl" dirty="0" smtClean="0"/>
              <a:t>áles hechos usted definiría</a:t>
            </a:r>
            <a:r>
              <a:rPr lang="es-ES_tradnl" dirty="0" smtClean="0"/>
              <a:t>?</a:t>
            </a:r>
          </a:p>
          <a:p>
            <a:r>
              <a:rPr lang="es-ES_tradnl" dirty="0" smtClean="0"/>
              <a:t>¿Y cu</a:t>
            </a:r>
            <a:r>
              <a:rPr lang="es-ES_tradnl" dirty="0" smtClean="0"/>
              <a:t>áles reglas</a:t>
            </a:r>
            <a:r>
              <a:rPr lang="es-ES_tradnl" dirty="0" smtClean="0"/>
              <a:t>?</a:t>
            </a:r>
          </a:p>
          <a:p>
            <a:r>
              <a:rPr lang="es-ES_tradnl" dirty="0" smtClean="0"/>
              <a:t>¿Con ellas es posible contestar las siguientes preguntas?</a:t>
            </a:r>
          </a:p>
          <a:p>
            <a:pPr lvl="1"/>
            <a:r>
              <a:rPr lang="en-GB" dirty="0" smtClean="0"/>
              <a:t>¿</a:t>
            </a:r>
            <a:r>
              <a:rPr lang="en-GB" dirty="0" err="1" smtClean="0"/>
              <a:t>Qui</a:t>
            </a:r>
            <a:r>
              <a:rPr lang="en-GB" dirty="0" err="1" smtClean="0"/>
              <a:t>én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hombre</a:t>
            </a:r>
            <a:r>
              <a:rPr lang="en-GB" dirty="0" smtClean="0"/>
              <a:t> </a:t>
            </a:r>
            <a:r>
              <a:rPr lang="en-GB" dirty="0" smtClean="0"/>
              <a:t>? </a:t>
            </a:r>
            <a:endParaRPr lang="es-ES_tradnl" dirty="0" smtClean="0"/>
          </a:p>
          <a:p>
            <a:pPr lvl="1"/>
            <a:r>
              <a:rPr lang="en-GB" dirty="0" smtClean="0"/>
              <a:t>¿De </a:t>
            </a:r>
            <a:r>
              <a:rPr lang="en-GB" dirty="0" err="1" smtClean="0"/>
              <a:t>qui</a:t>
            </a:r>
            <a:r>
              <a:rPr lang="en-GB" dirty="0" err="1" smtClean="0"/>
              <a:t>é</a:t>
            </a:r>
            <a:r>
              <a:rPr lang="en-GB" dirty="0" err="1" smtClean="0"/>
              <a:t>nes</a:t>
            </a:r>
            <a:r>
              <a:rPr lang="en-GB" dirty="0" smtClean="0"/>
              <a:t> </a:t>
            </a:r>
            <a:r>
              <a:rPr lang="en-GB" dirty="0" err="1" smtClean="0"/>
              <a:t>gusta</a:t>
            </a:r>
            <a:r>
              <a:rPr lang="en-GB" dirty="0" smtClean="0"/>
              <a:t> Felipe? </a:t>
            </a:r>
            <a:endParaRPr lang="es-ES_tradnl" dirty="0" smtClean="0"/>
          </a:p>
          <a:p>
            <a:pPr lvl="1"/>
            <a:r>
              <a:rPr lang="en-GB" dirty="0" smtClean="0"/>
              <a:t>¿De </a:t>
            </a:r>
            <a:r>
              <a:rPr lang="en-GB" dirty="0" err="1" smtClean="0"/>
              <a:t>qui</a:t>
            </a:r>
            <a:r>
              <a:rPr lang="en-GB" dirty="0" err="1" smtClean="0"/>
              <a:t>é</a:t>
            </a:r>
            <a:r>
              <a:rPr lang="en-GB" dirty="0" err="1" smtClean="0"/>
              <a:t>nes</a:t>
            </a:r>
            <a:r>
              <a:rPr lang="en-GB" dirty="0" smtClean="0"/>
              <a:t> </a:t>
            </a:r>
            <a:r>
              <a:rPr lang="en-GB" dirty="0" err="1" smtClean="0"/>
              <a:t>gusta</a:t>
            </a:r>
            <a:r>
              <a:rPr lang="en-GB" dirty="0" smtClean="0"/>
              <a:t> Susana? </a:t>
            </a:r>
            <a:endParaRPr lang="es-ES_tradnl" dirty="0" smtClean="0"/>
          </a:p>
          <a:p>
            <a:pPr lvl="1"/>
            <a:r>
              <a:rPr lang="en-GB" dirty="0" smtClean="0"/>
              <a:t>¿Josefina </a:t>
            </a:r>
            <a:r>
              <a:rPr lang="en-GB" dirty="0" err="1" smtClean="0"/>
              <a:t>gusta</a:t>
            </a:r>
            <a:r>
              <a:rPr lang="en-GB" dirty="0" smtClean="0"/>
              <a:t> de </a:t>
            </a:r>
            <a:r>
              <a:rPr lang="en-GB" dirty="0" err="1" smtClean="0"/>
              <a:t>alguien</a:t>
            </a:r>
            <a:r>
              <a:rPr lang="en-GB" dirty="0" smtClean="0"/>
              <a:t>? </a:t>
            </a:r>
            <a:endParaRPr lang="es-ES_tradnl" dirty="0" smtClean="0"/>
          </a:p>
          <a:p>
            <a:pPr lvl="1"/>
            <a:r>
              <a:rPr lang="en-GB" dirty="0" smtClean="0"/>
              <a:t>¿Hay </a:t>
            </a:r>
            <a:r>
              <a:rPr lang="en-GB" dirty="0" err="1" smtClean="0"/>
              <a:t>alguna</a:t>
            </a:r>
            <a:r>
              <a:rPr lang="en-GB" dirty="0" smtClean="0"/>
              <a:t> </a:t>
            </a:r>
            <a:r>
              <a:rPr lang="en-GB" dirty="0" err="1" smtClean="0"/>
              <a:t>pareja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se </a:t>
            </a:r>
            <a:r>
              <a:rPr lang="en-GB" dirty="0" err="1" smtClean="0"/>
              <a:t>guste</a:t>
            </a:r>
            <a:r>
              <a:rPr lang="en-GB" dirty="0" smtClean="0"/>
              <a:t>? 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Prolog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414577" cy="4254466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 err="1" smtClean="0">
                <a:solidFill>
                  <a:srgbClr val="FF0000"/>
                </a:solidFill>
              </a:rPr>
              <a:t>Pro</a:t>
            </a:r>
            <a:r>
              <a:rPr lang="es-ES_tradnl" dirty="0" err="1" smtClean="0"/>
              <a:t>gramming</a:t>
            </a:r>
            <a:r>
              <a:rPr lang="es-ES_tradnl" dirty="0" smtClean="0"/>
              <a:t> in </a:t>
            </a:r>
            <a:r>
              <a:rPr lang="es-ES_tradnl" dirty="0" err="1" smtClean="0">
                <a:solidFill>
                  <a:srgbClr val="FF0000"/>
                </a:solidFill>
              </a:rPr>
              <a:t>log</a:t>
            </a:r>
            <a:r>
              <a:rPr lang="es-ES_tradnl" dirty="0" err="1" smtClean="0"/>
              <a:t>ic</a:t>
            </a:r>
            <a:endParaRPr lang="es-ES_tradnl" dirty="0" smtClean="0"/>
          </a:p>
          <a:p>
            <a:r>
              <a:rPr lang="es-ES_tradnl" dirty="0" smtClean="0"/>
              <a:t>Desarrollado en los 70’</a:t>
            </a:r>
            <a:r>
              <a:rPr lang="es-ES_tradnl" dirty="0" err="1" smtClean="0"/>
              <a:t>s</a:t>
            </a:r>
            <a:endParaRPr lang="es-ES_tradnl" dirty="0" smtClean="0"/>
          </a:p>
          <a:p>
            <a:r>
              <a:rPr lang="es-ES_tradnl" dirty="0" smtClean="0"/>
              <a:t>Universidad de Marsella (</a:t>
            </a:r>
            <a:r>
              <a:rPr lang="es-ES_tradnl" dirty="0" err="1" smtClean="0"/>
              <a:t>Colmerauer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L</a:t>
            </a:r>
            <a:r>
              <a:rPr lang="es-ES_tradnl" dirty="0" smtClean="0"/>
              <a:t>ógica de primer orden o de predicados</a:t>
            </a:r>
            <a:endParaRPr lang="es-ES_tradnl" dirty="0" smtClean="0"/>
          </a:p>
          <a:p>
            <a:r>
              <a:rPr lang="es-ES_tradnl" dirty="0" smtClean="0"/>
              <a:t>Es uno de los lenguajes de programaci</a:t>
            </a:r>
            <a:r>
              <a:rPr lang="es-ES_tradnl" dirty="0" smtClean="0"/>
              <a:t>ón más ampliamente utilizados en el campo de la Inteligencia Artificial.</a:t>
            </a:r>
          </a:p>
          <a:p>
            <a:r>
              <a:rPr lang="es-ES_tradnl" dirty="0" smtClean="0"/>
              <a:t>A diferencia de los lenguajes imperativos este usa el paradigma de programaci</a:t>
            </a:r>
            <a:r>
              <a:rPr lang="es-ES_tradnl" dirty="0" smtClean="0"/>
              <a:t>ón declarativo. Cuando se implementa la solución a un problema, en vez de especificar como alcanzar una cierta meta en un determinada situación, se especifica cual es la meta y la situación y se deja que el intérprete de </a:t>
            </a:r>
            <a:r>
              <a:rPr lang="es-ES_tradnl" dirty="0" err="1" smtClean="0"/>
              <a:t>Prolog</a:t>
            </a:r>
            <a:r>
              <a:rPr lang="es-ES_tradnl" dirty="0" smtClean="0"/>
              <a:t> busque una solución por nosotros.</a:t>
            </a:r>
          </a:p>
          <a:p>
            <a:r>
              <a:rPr lang="es-ES_tradnl" dirty="0" smtClean="0"/>
              <a:t>No es útil en gráficos ni en la aplicación de algoritmos numéricos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Hechos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429175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Una parte importante de los programas en </a:t>
            </a:r>
            <a:r>
              <a:rPr lang="es-ES_tradnl" dirty="0" err="1" smtClean="0"/>
              <a:t>prolog</a:t>
            </a:r>
            <a:r>
              <a:rPr lang="es-ES_tradnl" dirty="0" smtClean="0"/>
              <a:t> son los hechos, formados por </a:t>
            </a:r>
            <a:r>
              <a:rPr lang="es-ES_tradnl" dirty="0" err="1" smtClean="0"/>
              <a:t>combinación</a:t>
            </a:r>
            <a:r>
              <a:rPr lang="es-ES_tradnl" dirty="0" smtClean="0"/>
              <a:t> de predicados y constantes: </a:t>
            </a:r>
            <a:endParaRPr lang="es-ES_tradnl" dirty="0" smtClean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_tradnl" sz="1900" b="1" dirty="0" err="1" smtClean="0"/>
              <a:t>progenitor(juan,luis</a:t>
            </a:r>
            <a:r>
              <a:rPr lang="es-ES_tradnl" sz="1900" b="1" dirty="0" smtClean="0"/>
              <a:t>) .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_tradnl" sz="1900" b="1" dirty="0" err="1" smtClean="0"/>
              <a:t>progenitor(juan,maria</a:t>
            </a:r>
            <a:r>
              <a:rPr lang="es-ES_tradnl" sz="1900" b="1" dirty="0" smtClean="0"/>
              <a:t>) .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_tradnl" sz="1900" b="1" dirty="0" err="1" smtClean="0"/>
              <a:t>progenitor(luis,carlos</a:t>
            </a:r>
            <a:r>
              <a:rPr lang="es-ES_tradnl" sz="1900" b="1" dirty="0" smtClean="0"/>
              <a:t>) .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_tradnl" sz="1900" b="1" dirty="0" err="1" smtClean="0"/>
              <a:t>progenitor(luis,laura</a:t>
            </a:r>
            <a:r>
              <a:rPr lang="es-ES_tradnl" sz="1900" b="1" dirty="0" smtClean="0"/>
              <a:t>) .</a:t>
            </a:r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028" y="3428999"/>
            <a:ext cx="1736581" cy="1447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Consultas (1/4) - Preguntas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Tras compilar un programa en el </a:t>
            </a:r>
            <a:r>
              <a:rPr lang="es-ES_tradnl" dirty="0" err="1" smtClean="0"/>
              <a:t>intérprete</a:t>
            </a:r>
            <a:r>
              <a:rPr lang="es-ES_tradnl" dirty="0" smtClean="0"/>
              <a:t>, se pueden realizar consultas: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 smtClean="0"/>
          </a:p>
          <a:p>
            <a:pPr>
              <a:buNone/>
            </a:pPr>
            <a:r>
              <a:rPr lang="es-ES_tradnl" b="1" dirty="0" smtClean="0"/>
              <a:t>	?</a:t>
            </a:r>
            <a:r>
              <a:rPr lang="es-ES_tradnl" b="1" dirty="0" smtClean="0"/>
              <a:t>- </a:t>
            </a:r>
            <a:r>
              <a:rPr lang="es-ES_tradnl" b="1" dirty="0" err="1" smtClean="0"/>
              <a:t>progenitor(juan</a:t>
            </a:r>
            <a:r>
              <a:rPr lang="es-ES_tradnl" b="1" dirty="0" smtClean="0"/>
              <a:t>, </a:t>
            </a:r>
            <a:r>
              <a:rPr lang="es-ES_tradnl" b="1" dirty="0" err="1" smtClean="0"/>
              <a:t>luis</a:t>
            </a:r>
            <a:r>
              <a:rPr lang="es-ES_tradnl" b="1" dirty="0" smtClean="0"/>
              <a:t>)</a:t>
            </a:r>
            <a:r>
              <a:rPr lang="es-ES_tradnl" b="1" dirty="0" smtClean="0"/>
              <a:t>.</a:t>
            </a:r>
            <a:br>
              <a:rPr lang="es-ES_tradnl" b="1" dirty="0" smtClean="0"/>
            </a:br>
            <a:r>
              <a:rPr lang="es-ES_tradnl" b="1" dirty="0" err="1" smtClean="0"/>
              <a:t>yes</a:t>
            </a:r>
            <a:r>
              <a:rPr lang="es-ES_tradnl" b="1" dirty="0" smtClean="0"/>
              <a:t> </a:t>
            </a:r>
            <a:endParaRPr lang="es-ES_tradnl" dirty="0" smtClean="0"/>
          </a:p>
          <a:p>
            <a:pPr>
              <a:spcBef>
                <a:spcPts val="0"/>
              </a:spcBef>
              <a:buNone/>
            </a:pPr>
            <a:endParaRPr lang="es-ES_tradnl" b="1" dirty="0" smtClean="0"/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	?</a:t>
            </a:r>
            <a:r>
              <a:rPr lang="es-ES_tradnl" b="1" dirty="0" smtClean="0"/>
              <a:t>- </a:t>
            </a:r>
            <a:r>
              <a:rPr lang="es-ES_tradnl" b="1" dirty="0" err="1" smtClean="0"/>
              <a:t>progenitor(juan</a:t>
            </a:r>
            <a:r>
              <a:rPr lang="es-ES_tradnl" b="1" dirty="0" smtClean="0"/>
              <a:t>, laura).</a:t>
            </a:r>
            <a:r>
              <a:rPr lang="es-ES_tradnl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     no 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Consultas (2/4) - Variables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Si alguno de los atributos es una variable, el </a:t>
            </a:r>
            <a:r>
              <a:rPr lang="es-ES_tradnl" dirty="0" err="1" smtClean="0"/>
              <a:t>intérprete</a:t>
            </a:r>
            <a:r>
              <a:rPr lang="es-ES_tradnl" dirty="0" smtClean="0"/>
              <a:t> </a:t>
            </a:r>
            <a:r>
              <a:rPr lang="es-ES_tradnl" dirty="0" err="1" smtClean="0"/>
              <a:t>retornará</a:t>
            </a:r>
            <a:r>
              <a:rPr lang="es-ES_tradnl" dirty="0" smtClean="0"/>
              <a:t> los valores que puede tomar para ser </a:t>
            </a:r>
            <a:r>
              <a:rPr lang="es-ES_tradnl" dirty="0" smtClean="0"/>
              <a:t>satisfecha.</a:t>
            </a:r>
            <a:endParaRPr lang="es-ES_tradnl" dirty="0" smtClean="0"/>
          </a:p>
          <a:p>
            <a:pPr lvl="1"/>
            <a:r>
              <a:rPr lang="es-ES_tradnl" dirty="0" smtClean="0"/>
              <a:t>Su </a:t>
            </a:r>
            <a:r>
              <a:rPr lang="es-ES_tradnl" dirty="0" smtClean="0"/>
              <a:t>nombre ha de comenzar con </a:t>
            </a:r>
            <a:r>
              <a:rPr lang="es-ES_tradnl" dirty="0" err="1" smtClean="0"/>
              <a:t>mayúscula</a:t>
            </a:r>
            <a:r>
              <a:rPr lang="es-ES_tradnl" dirty="0" smtClean="0"/>
              <a:t>, o con</a:t>
            </a:r>
            <a:r>
              <a:rPr lang="es-ES_tradnl" dirty="0" smtClean="0"/>
              <a:t> </a:t>
            </a:r>
            <a:r>
              <a:rPr lang="es-ES_tradnl" dirty="0" err="1" smtClean="0"/>
              <a:t>guión</a:t>
            </a:r>
            <a:r>
              <a:rPr lang="es-ES_tradnl" dirty="0" smtClean="0"/>
              <a:t> </a:t>
            </a:r>
            <a:r>
              <a:rPr lang="es-ES_tradnl" dirty="0" smtClean="0"/>
              <a:t>bajo: _ </a:t>
            </a:r>
            <a:endParaRPr lang="es-ES_tradnl" dirty="0" smtClean="0"/>
          </a:p>
          <a:p>
            <a:pPr>
              <a:buNone/>
            </a:pPr>
            <a:r>
              <a:rPr lang="es-ES_tradnl" b="1" dirty="0" smtClean="0"/>
              <a:t>   ?</a:t>
            </a:r>
            <a:r>
              <a:rPr lang="es-ES_tradnl" b="1" dirty="0" smtClean="0"/>
              <a:t>- </a:t>
            </a:r>
            <a:r>
              <a:rPr lang="es-ES_tradnl" b="1" dirty="0" err="1" smtClean="0"/>
              <a:t>progenitor(juan,X</a:t>
            </a:r>
            <a:r>
              <a:rPr lang="es-ES_tradnl" b="1" dirty="0" smtClean="0"/>
              <a:t>).</a:t>
            </a:r>
            <a:r>
              <a:rPr lang="es-ES_tradnl" b="1" dirty="0" smtClean="0"/>
              <a:t> </a:t>
            </a:r>
          </a:p>
          <a:p>
            <a:pPr>
              <a:buNone/>
            </a:pPr>
            <a:r>
              <a:rPr lang="es-ES_tradnl" b="1" dirty="0" smtClean="0"/>
              <a:t>  X </a:t>
            </a:r>
            <a:r>
              <a:rPr lang="es-ES_tradnl" b="1" dirty="0" smtClean="0"/>
              <a:t>= </a:t>
            </a:r>
            <a:r>
              <a:rPr lang="es-ES_tradnl" b="1" dirty="0" err="1" smtClean="0"/>
              <a:t>luis</a:t>
            </a:r>
            <a:r>
              <a:rPr lang="es-ES_tradnl" b="1" dirty="0" smtClean="0"/>
              <a:t> </a:t>
            </a:r>
            <a:r>
              <a:rPr lang="es-ES_tradnl" b="1" dirty="0" smtClean="0"/>
              <a:t>;</a:t>
            </a:r>
          </a:p>
          <a:p>
            <a:pPr>
              <a:buNone/>
            </a:pPr>
            <a:r>
              <a:rPr lang="es-ES_tradnl" b="1" dirty="0" smtClean="0"/>
              <a:t>  X </a:t>
            </a:r>
            <a:r>
              <a:rPr lang="es-ES_tradnl" b="1" dirty="0" smtClean="0"/>
              <a:t>= </a:t>
            </a:r>
            <a:r>
              <a:rPr lang="es-ES_tradnl" b="1" dirty="0" err="1" smtClean="0"/>
              <a:t>maria</a:t>
            </a:r>
            <a:r>
              <a:rPr lang="es-ES_tradnl" b="1" dirty="0" smtClean="0"/>
              <a:t> </a:t>
            </a:r>
          </a:p>
          <a:p>
            <a:pPr>
              <a:buNone/>
            </a:pPr>
            <a:r>
              <a:rPr lang="es-ES_tradnl" b="1" dirty="0" smtClean="0"/>
              <a:t>  ?</a:t>
            </a:r>
            <a:r>
              <a:rPr lang="es-ES_tradnl" b="1" dirty="0" smtClean="0"/>
              <a:t>- </a:t>
            </a:r>
            <a:r>
              <a:rPr lang="es-ES_tradnl" b="1" dirty="0" err="1" smtClean="0"/>
              <a:t>progenitor(laura,X</a:t>
            </a:r>
            <a:r>
              <a:rPr lang="es-ES_tradnl" b="1" dirty="0" smtClean="0"/>
              <a:t>).</a:t>
            </a:r>
            <a:r>
              <a:rPr lang="es-ES_tradnl" b="1" dirty="0" smtClean="0"/>
              <a:t> </a:t>
            </a:r>
          </a:p>
          <a:p>
            <a:pPr>
              <a:buNone/>
            </a:pPr>
            <a:r>
              <a:rPr lang="es-ES_tradnl" b="1" dirty="0" smtClean="0"/>
              <a:t>  no 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Consultas (3/</a:t>
            </a:r>
            <a:r>
              <a:rPr lang="es-ES_tradnl" dirty="0" smtClean="0"/>
              <a:t>4</a:t>
            </a:r>
            <a:r>
              <a:rPr lang="es-ES_tradnl" dirty="0" smtClean="0"/>
              <a:t>) </a:t>
            </a:r>
            <a:r>
              <a:rPr lang="es-ES_tradnl" dirty="0" err="1" smtClean="0"/>
              <a:t>–</a:t>
            </a:r>
            <a:r>
              <a:rPr lang="es-ES_tradnl" dirty="0" smtClean="0"/>
              <a:t> Varias variables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502167" cy="4312863"/>
          </a:xfrm>
        </p:spPr>
        <p:txBody>
          <a:bodyPr>
            <a:normAutofit/>
          </a:bodyPr>
          <a:lstStyle/>
          <a:p>
            <a:r>
              <a:rPr lang="es-ES_tradnl" dirty="0" smtClean="0"/>
              <a:t>En consultas con varias variables, se </a:t>
            </a:r>
            <a:r>
              <a:rPr lang="es-ES_tradnl" dirty="0" err="1" smtClean="0"/>
              <a:t>retornarán</a:t>
            </a:r>
            <a:r>
              <a:rPr lang="es-ES_tradnl" dirty="0" smtClean="0"/>
              <a:t> todas las combinaciones de valores posibles</a:t>
            </a:r>
            <a:r>
              <a:rPr lang="es-ES_tradnl" dirty="0" smtClean="0"/>
              <a:t>:</a:t>
            </a:r>
          </a:p>
          <a:p>
            <a:endParaRPr lang="es-ES_tradnl" dirty="0" smtClean="0"/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</a:t>
            </a:r>
            <a:r>
              <a:rPr lang="es-ES_tradnl" b="1" dirty="0" smtClean="0"/>
              <a:t>?- </a:t>
            </a:r>
            <a:r>
              <a:rPr lang="es-ES_tradnl" b="1" dirty="0" err="1" smtClean="0"/>
              <a:t>progenitor(X,Y</a:t>
            </a:r>
            <a:r>
              <a:rPr lang="es-ES_tradnl" b="1" dirty="0" smtClean="0"/>
              <a:t>)</a:t>
            </a:r>
            <a:r>
              <a:rPr lang="es-ES_tradnl" b="1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X </a:t>
            </a:r>
            <a:r>
              <a:rPr lang="es-ES_tradnl" b="1" dirty="0" smtClean="0"/>
              <a:t>= </a:t>
            </a:r>
            <a:r>
              <a:rPr lang="es-ES_tradnl" b="1" dirty="0" err="1" smtClean="0"/>
              <a:t>juan</a:t>
            </a:r>
            <a:r>
              <a:rPr lang="es-ES_tradnl" b="1" dirty="0" smtClean="0"/>
              <a:t> </a:t>
            </a:r>
            <a:endParaRPr lang="es-ES_tradnl" dirty="0" smtClean="0"/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Y = </a:t>
            </a:r>
            <a:r>
              <a:rPr lang="es-ES_tradnl" b="1" dirty="0" err="1" smtClean="0"/>
              <a:t>luis</a:t>
            </a:r>
            <a:r>
              <a:rPr lang="es-ES_tradnl" b="1" dirty="0" smtClean="0"/>
              <a:t> ; </a:t>
            </a:r>
            <a:endParaRPr lang="es-ES_tradnl" dirty="0" smtClean="0"/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X = </a:t>
            </a:r>
            <a:r>
              <a:rPr lang="es-ES_tradnl" b="1" dirty="0" err="1" smtClean="0"/>
              <a:t>juan</a:t>
            </a:r>
            <a:r>
              <a:rPr lang="es-ES_tradnl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Y </a:t>
            </a:r>
            <a:r>
              <a:rPr lang="es-ES_tradnl" b="1" dirty="0" smtClean="0"/>
              <a:t>= </a:t>
            </a:r>
            <a:r>
              <a:rPr lang="es-ES_tradnl" b="1" dirty="0" err="1" smtClean="0"/>
              <a:t>maria</a:t>
            </a:r>
            <a:r>
              <a:rPr lang="es-ES_tradnl" b="1" dirty="0" smtClean="0"/>
              <a:t> </a:t>
            </a:r>
            <a:r>
              <a:rPr lang="es-ES_tradnl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 </a:t>
            </a:r>
            <a:r>
              <a:rPr lang="es-ES_tradnl" b="1" dirty="0" smtClean="0"/>
              <a:t>X = </a:t>
            </a:r>
            <a:r>
              <a:rPr lang="es-ES_tradnl" b="1" dirty="0" err="1" smtClean="0"/>
              <a:t>luis</a:t>
            </a:r>
            <a:r>
              <a:rPr lang="es-ES_tradnl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Y </a:t>
            </a:r>
            <a:r>
              <a:rPr lang="es-ES_tradnl" b="1" dirty="0" smtClean="0"/>
              <a:t>= </a:t>
            </a:r>
            <a:r>
              <a:rPr lang="es-ES_tradnl" b="1" dirty="0" err="1" smtClean="0"/>
              <a:t>carlos</a:t>
            </a:r>
            <a:r>
              <a:rPr lang="es-ES_tradnl" b="1" dirty="0" smtClean="0"/>
              <a:t> ;</a:t>
            </a:r>
            <a:r>
              <a:rPr lang="es-ES_tradnl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X </a:t>
            </a:r>
            <a:r>
              <a:rPr lang="es-ES_tradnl" b="1" dirty="0" smtClean="0"/>
              <a:t>= </a:t>
            </a:r>
            <a:r>
              <a:rPr lang="es-ES_tradnl" b="1" dirty="0" err="1" smtClean="0"/>
              <a:t>luis</a:t>
            </a:r>
            <a:r>
              <a:rPr lang="es-ES_tradnl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s-ES_tradnl" b="1" dirty="0" smtClean="0"/>
              <a:t>Y </a:t>
            </a:r>
            <a:r>
              <a:rPr lang="es-ES_tradnl" b="1" dirty="0" smtClean="0"/>
              <a:t>= </a:t>
            </a:r>
            <a:r>
              <a:rPr lang="es-ES_tradnl" b="1" dirty="0" err="1" smtClean="0"/>
              <a:t>maria</a:t>
            </a:r>
            <a:r>
              <a:rPr lang="es-ES_tradnl" b="1" dirty="0" smtClean="0"/>
              <a:t> ; 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Consultas (4/</a:t>
            </a:r>
            <a:r>
              <a:rPr lang="es-ES_tradnl" dirty="0" smtClean="0"/>
              <a:t>4</a:t>
            </a:r>
            <a:r>
              <a:rPr lang="es-ES_tradnl" dirty="0" smtClean="0"/>
              <a:t>) </a:t>
            </a:r>
            <a:r>
              <a:rPr lang="es-ES_tradnl" dirty="0" err="1" smtClean="0"/>
              <a:t>–</a:t>
            </a:r>
            <a:r>
              <a:rPr lang="es-ES_tradnl" dirty="0" smtClean="0"/>
              <a:t> Varios predicados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posible combinar varios predicados en la misma consulta. En este caso, para satisfacer la consulta </a:t>
            </a:r>
            <a:r>
              <a:rPr lang="es-ES_tradnl" dirty="0" err="1" smtClean="0"/>
              <a:t>deberán</a:t>
            </a:r>
            <a:r>
              <a:rPr lang="es-ES_tradnl" dirty="0" smtClean="0"/>
              <a:t> satisfacerse todos ellos: </a:t>
            </a:r>
            <a:endParaRPr lang="es-ES_tradnl" dirty="0" smtClean="0"/>
          </a:p>
          <a:p>
            <a:pPr>
              <a:buNone/>
            </a:pPr>
            <a:r>
              <a:rPr lang="es-ES_tradnl" b="1" dirty="0" smtClean="0"/>
              <a:t>    ?</a:t>
            </a:r>
            <a:r>
              <a:rPr lang="es-ES_tradnl" b="1" dirty="0" smtClean="0"/>
              <a:t>- </a:t>
            </a:r>
            <a:r>
              <a:rPr lang="es-ES_tradnl" b="1" dirty="0" err="1" smtClean="0"/>
              <a:t>progenitor(juan,Y</a:t>
            </a:r>
            <a:r>
              <a:rPr lang="es-ES_tradnl" b="1" dirty="0" smtClean="0"/>
              <a:t>), </a:t>
            </a:r>
            <a:r>
              <a:rPr lang="es-ES_tradnl" b="1" dirty="0" err="1" smtClean="0"/>
              <a:t>progenitor(Y,carlos</a:t>
            </a:r>
            <a:r>
              <a:rPr lang="es-ES_tradnl" b="1" dirty="0" smtClean="0"/>
              <a:t>).</a:t>
            </a:r>
            <a:r>
              <a:rPr lang="es-ES_tradnl" b="1" dirty="0" smtClean="0"/>
              <a:t> </a:t>
            </a:r>
          </a:p>
          <a:p>
            <a:pPr>
              <a:buNone/>
            </a:pPr>
            <a:r>
              <a:rPr lang="es-ES_tradnl" b="1" dirty="0" smtClean="0"/>
              <a:t>    Y </a:t>
            </a:r>
            <a:r>
              <a:rPr lang="es-ES_tradnl" b="1" dirty="0" smtClean="0"/>
              <a:t>= </a:t>
            </a:r>
            <a:r>
              <a:rPr lang="es-ES_tradnl" b="1" dirty="0" err="1" smtClean="0"/>
              <a:t>luis</a:t>
            </a:r>
            <a:r>
              <a:rPr lang="es-ES_tradnl" b="1" dirty="0" smtClean="0"/>
              <a:t> ;</a:t>
            </a:r>
            <a:r>
              <a:rPr lang="es-ES_tradnl" b="1" dirty="0" smtClean="0"/>
              <a:t> </a:t>
            </a:r>
          </a:p>
          <a:p>
            <a:pPr>
              <a:buNone/>
            </a:pPr>
            <a:r>
              <a:rPr lang="es-ES_tradnl" b="1" dirty="0" smtClean="0"/>
              <a:t>    ?</a:t>
            </a:r>
            <a:r>
              <a:rPr lang="es-ES_tradnl" b="1" dirty="0" smtClean="0"/>
              <a:t>- </a:t>
            </a:r>
            <a:r>
              <a:rPr lang="es-ES_tradnl" b="1" dirty="0" err="1" smtClean="0"/>
              <a:t>progenitor(X,luis</a:t>
            </a:r>
            <a:r>
              <a:rPr lang="es-ES_tradnl" b="1" dirty="0" smtClean="0"/>
              <a:t>), </a:t>
            </a:r>
            <a:r>
              <a:rPr lang="es-ES_tradnl" b="1" dirty="0" err="1" smtClean="0"/>
              <a:t>progenitor(X,maria</a:t>
            </a:r>
            <a:r>
              <a:rPr lang="es-ES_tradnl" b="1" dirty="0" smtClean="0"/>
              <a:t>).</a:t>
            </a:r>
            <a:r>
              <a:rPr lang="es-ES_tradnl" b="1" dirty="0" smtClean="0"/>
              <a:t> </a:t>
            </a:r>
          </a:p>
          <a:p>
            <a:pPr>
              <a:buNone/>
            </a:pPr>
            <a:r>
              <a:rPr lang="es-ES_tradnl" b="1" dirty="0" smtClean="0"/>
              <a:t>    X </a:t>
            </a:r>
            <a:r>
              <a:rPr lang="es-ES_tradnl" b="1" dirty="0" smtClean="0"/>
              <a:t>= </a:t>
            </a:r>
            <a:r>
              <a:rPr lang="es-ES_tradnl" b="1" dirty="0" err="1" smtClean="0"/>
              <a:t>juan</a:t>
            </a:r>
            <a:r>
              <a:rPr lang="es-ES_tradnl" b="1" dirty="0" smtClean="0"/>
              <a:t> 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371850" y="2819401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>
                <a:solidFill>
                  <a:srgbClr val="333399"/>
                </a:solidFill>
                <a:latin typeface="Arial Black" pitchFamily="-1" charset="0"/>
              </a:rPr>
              <a:t>Antonio</a:t>
            </a:r>
            <a:endParaRPr lang="es-ES" sz="2000">
              <a:solidFill>
                <a:srgbClr val="333399"/>
              </a:solidFill>
              <a:latin typeface="Arial Black" pitchFamily="-1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29250" y="2819401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>
                <a:solidFill>
                  <a:srgbClr val="333399"/>
                </a:solidFill>
                <a:latin typeface="Arial Black" pitchFamily="-1" charset="0"/>
              </a:rPr>
              <a:t>María</a:t>
            </a:r>
            <a:endParaRPr lang="es-ES" sz="2000">
              <a:solidFill>
                <a:srgbClr val="333399"/>
              </a:solidFill>
              <a:latin typeface="Arial Black" pitchFamily="-1" charset="0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885950" y="3886201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>
                <a:solidFill>
                  <a:srgbClr val="333399"/>
                </a:solidFill>
                <a:latin typeface="Arial Black" pitchFamily="-1" charset="0"/>
              </a:rPr>
              <a:t>Elena</a:t>
            </a:r>
            <a:endParaRPr lang="es-ES" sz="2000">
              <a:solidFill>
                <a:srgbClr val="333399"/>
              </a:solidFill>
              <a:latin typeface="Arial Black" pitchFamily="-1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600450" y="3886201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>
                <a:solidFill>
                  <a:srgbClr val="333399"/>
                </a:solidFill>
                <a:latin typeface="Arial Black" pitchFamily="-1" charset="0"/>
              </a:rPr>
              <a:t>Carlos</a:t>
            </a:r>
            <a:endParaRPr lang="es-ES" sz="2000">
              <a:solidFill>
                <a:srgbClr val="333399"/>
              </a:solidFill>
              <a:latin typeface="Arial Black" pitchFamily="-1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543550" y="3886201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>
                <a:solidFill>
                  <a:srgbClr val="333399"/>
                </a:solidFill>
                <a:latin typeface="Arial Black" pitchFamily="-1" charset="0"/>
              </a:rPr>
              <a:t>Eva</a:t>
            </a:r>
            <a:endParaRPr lang="es-ES" sz="2000">
              <a:solidFill>
                <a:srgbClr val="333399"/>
              </a:solidFill>
              <a:latin typeface="Arial Black" pitchFamily="-1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086600" y="3886201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>
                <a:solidFill>
                  <a:srgbClr val="333399"/>
                </a:solidFill>
                <a:latin typeface="Arial Black" pitchFamily="-1" charset="0"/>
              </a:rPr>
              <a:t>David</a:t>
            </a:r>
            <a:endParaRPr lang="es-ES" sz="2000">
              <a:solidFill>
                <a:srgbClr val="333399"/>
              </a:solidFill>
              <a:latin typeface="Arial Black" pitchFamily="-1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707999" y="4953001"/>
            <a:ext cx="166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 dirty="0">
                <a:solidFill>
                  <a:srgbClr val="333399"/>
                </a:solidFill>
                <a:latin typeface="Arial Black" pitchFamily="-1" charset="0"/>
              </a:rPr>
              <a:t>Fernando</a:t>
            </a:r>
            <a:endParaRPr lang="es-ES" sz="2000" dirty="0">
              <a:solidFill>
                <a:srgbClr val="333399"/>
              </a:solidFill>
              <a:latin typeface="Arial Black" pitchFamily="-1" charset="0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714750" y="4953001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>
                <a:solidFill>
                  <a:srgbClr val="333399"/>
                </a:solidFill>
                <a:latin typeface="Arial Black" pitchFamily="-1" charset="0"/>
              </a:rPr>
              <a:t>Silvia</a:t>
            </a:r>
            <a:endParaRPr lang="es-ES" sz="2000">
              <a:solidFill>
                <a:srgbClr val="333399"/>
              </a:solidFill>
              <a:latin typeface="Arial Black" pitchFamily="-1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457950" y="4953001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000">
                <a:solidFill>
                  <a:srgbClr val="333399"/>
                </a:solidFill>
                <a:latin typeface="Arial Black" pitchFamily="-1" charset="0"/>
              </a:rPr>
              <a:t>Emilio</a:t>
            </a:r>
            <a:endParaRPr lang="es-ES" sz="2000">
              <a:solidFill>
                <a:srgbClr val="333399"/>
              </a:solidFill>
              <a:latin typeface="Arial Black" pitchFamily="-1" charset="0"/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000500" y="3200400"/>
            <a:ext cx="228600" cy="6858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4457700" y="3276600"/>
            <a:ext cx="1371600" cy="6096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4000500" y="3200400"/>
            <a:ext cx="2228850" cy="6858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6057900" y="3276600"/>
            <a:ext cx="228600" cy="6096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2628900" y="4267200"/>
            <a:ext cx="1600200" cy="6858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4229100" y="4267200"/>
            <a:ext cx="114300" cy="6858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2571750" y="4267200"/>
            <a:ext cx="0" cy="6858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571750" y="4267200"/>
            <a:ext cx="1600200" cy="6858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7200900" y="4267200"/>
            <a:ext cx="514350" cy="6858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6229350" y="4267200"/>
            <a:ext cx="742950" cy="609600"/>
          </a:xfrm>
          <a:prstGeom prst="line">
            <a:avLst/>
          </a:prstGeom>
          <a:noFill/>
          <a:ln w="50800">
            <a:solidFill>
              <a:srgbClr val="66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35" name="AutoShape 23"/>
          <p:cNvSpPr>
            <a:spLocks noChangeArrowheads="1"/>
          </p:cNvSpPr>
          <p:nvPr/>
        </p:nvSpPr>
        <p:spPr bwMode="auto">
          <a:xfrm>
            <a:off x="1143000" y="2438400"/>
            <a:ext cx="2171700" cy="457200"/>
          </a:xfrm>
          <a:prstGeom prst="wedgeEllipseCallout">
            <a:avLst>
              <a:gd name="adj1" fmla="val 69792"/>
              <a:gd name="adj2" fmla="val 267708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s-MX" sz="2000">
                <a:solidFill>
                  <a:srgbClr val="FF0000"/>
                </a:solidFill>
                <a:latin typeface="Arial Black" pitchFamily="-1" charset="0"/>
              </a:rPr>
              <a:t>ABUELO</a:t>
            </a:r>
            <a:endParaRPr lang="es-ES" sz="2000">
              <a:solidFill>
                <a:srgbClr val="FF0000"/>
              </a:solidFill>
              <a:latin typeface="Arial Black" pitchFamily="-1" charset="0"/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714750" y="3200400"/>
            <a:ext cx="285750" cy="1905000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3257550" y="5334000"/>
            <a:ext cx="857250" cy="0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4800600" y="5181600"/>
            <a:ext cx="1885950" cy="0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Dot"/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39" name="AutoShape 27"/>
          <p:cNvSpPr>
            <a:spLocks noChangeArrowheads="1"/>
          </p:cNvSpPr>
          <p:nvPr/>
        </p:nvSpPr>
        <p:spPr bwMode="auto">
          <a:xfrm>
            <a:off x="857250" y="5867400"/>
            <a:ext cx="2743200" cy="457200"/>
          </a:xfrm>
          <a:prstGeom prst="wedgeEllipseCallout">
            <a:avLst>
              <a:gd name="adj1" fmla="val 52579"/>
              <a:gd name="adj2" fmla="val -142708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s-MX" sz="2000">
                <a:solidFill>
                  <a:srgbClr val="FF0000"/>
                </a:solidFill>
                <a:latin typeface="Arial Black" pitchFamily="-1" charset="0"/>
              </a:rPr>
              <a:t>HERMANOS</a:t>
            </a:r>
            <a:endParaRPr lang="es-ES" sz="2000">
              <a:solidFill>
                <a:srgbClr val="FF0000"/>
              </a:solidFill>
              <a:latin typeface="Arial Black" pitchFamily="-1" charset="0"/>
            </a:endParaRPr>
          </a:p>
        </p:txBody>
      </p:sp>
      <p:sp>
        <p:nvSpPr>
          <p:cNvPr id="13340" name="AutoShape 28"/>
          <p:cNvSpPr>
            <a:spLocks noChangeArrowheads="1"/>
          </p:cNvSpPr>
          <p:nvPr/>
        </p:nvSpPr>
        <p:spPr bwMode="auto">
          <a:xfrm>
            <a:off x="5829300" y="5791200"/>
            <a:ext cx="2171700" cy="457200"/>
          </a:xfrm>
          <a:prstGeom prst="wedgeEllipseCallout">
            <a:avLst>
              <a:gd name="adj1" fmla="val -59648"/>
              <a:gd name="adj2" fmla="val -166319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s-MX" sz="2000">
                <a:solidFill>
                  <a:srgbClr val="FF0000"/>
                </a:solidFill>
                <a:latin typeface="Arial Black" pitchFamily="-1" charset="0"/>
              </a:rPr>
              <a:t>PRIMOS</a:t>
            </a:r>
            <a:endParaRPr lang="es-ES" sz="2000">
              <a:solidFill>
                <a:srgbClr val="FF0000"/>
              </a:solidFill>
              <a:latin typeface="Arial Black" pitchFamily="-1" charset="0"/>
            </a:endParaRP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4686300" y="4191000"/>
            <a:ext cx="2743200" cy="838200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42" name="AutoShape 30"/>
          <p:cNvSpPr>
            <a:spLocks noChangeArrowheads="1"/>
          </p:cNvSpPr>
          <p:nvPr/>
        </p:nvSpPr>
        <p:spPr bwMode="auto">
          <a:xfrm>
            <a:off x="5704128" y="2253950"/>
            <a:ext cx="2171700" cy="457200"/>
          </a:xfrm>
          <a:prstGeom prst="wedgeEllipseCallout">
            <a:avLst>
              <a:gd name="adj1" fmla="val 19741"/>
              <a:gd name="adj2" fmla="val 340694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s-MX" sz="2000">
                <a:solidFill>
                  <a:srgbClr val="FF0000"/>
                </a:solidFill>
                <a:latin typeface="Arial Black" pitchFamily="-1" charset="0"/>
              </a:rPr>
              <a:t>TIO</a:t>
            </a:r>
            <a:endParaRPr lang="es-ES" sz="2000">
              <a:solidFill>
                <a:srgbClr val="FF0000"/>
              </a:solidFill>
              <a:latin typeface="Arial Black" pitchFamily="-1" charset="0"/>
            </a:endParaRPr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>
          <a:xfrm>
            <a:off x="773906" y="411533"/>
            <a:ext cx="7824788" cy="1323041"/>
          </a:xfrm>
        </p:spPr>
        <p:txBody>
          <a:bodyPr/>
          <a:lstStyle/>
          <a:p>
            <a:r>
              <a:rPr lang="es-ES_tradnl" dirty="0" smtClean="0"/>
              <a:t>Identificando relaciones impl</a:t>
            </a:r>
            <a:r>
              <a:rPr lang="es-ES_tradnl" dirty="0" smtClean="0"/>
              <a:t>ícitas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85900" y="1689573"/>
            <a:ext cx="62865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282575" indent="-282575" defTabSz="914400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s-MX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75" indent="-282575" defTabSz="914400">
              <a:spcBef>
                <a:spcPts val="1800"/>
              </a:spcBef>
              <a:buClr>
                <a:schemeClr val="accent1"/>
              </a:buClr>
              <a:buSzPct val="75000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Definimos las relaciones extra mediante hechos:</a:t>
            </a:r>
          </a:p>
          <a:p>
            <a:pPr marL="739775" lvl="1" indent="-282575" defTabSz="914400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hermanos(carlos,eva).</a:t>
            </a:r>
          </a:p>
          <a:p>
            <a:pPr marL="739775" lvl="1" indent="-282575" defTabSz="914400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hermanos(fernando,silvia).</a:t>
            </a:r>
            <a:endParaRPr lang="es-E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75" indent="-282575" defTabSz="914400">
              <a:spcBef>
                <a:spcPts val="1800"/>
              </a:spcBef>
              <a:buClr>
                <a:schemeClr val="accent1"/>
              </a:buClr>
              <a:buSzPct val="75000"/>
            </a:pPr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Inconvenientes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739775" lvl="1" indent="-282575" defTabSz="914400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tamaño excesivo</a:t>
            </a:r>
          </a:p>
          <a:p>
            <a:pPr marL="739775" lvl="1" indent="-282575" defTabSz="914400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propenso a errores</a:t>
            </a:r>
          </a:p>
          <a:p>
            <a:pPr marL="739775" lvl="1" indent="-282575" defTabSz="914400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mantenimiento (nacimientos, etc.)</a:t>
            </a:r>
          </a:p>
          <a:p>
            <a:pPr marL="739775" lvl="1" indent="-282575" defTabSz="914400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adaptabilidad a otras situaciones (familias</a:t>
            </a:r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s-MX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58812" y="473290"/>
            <a:ext cx="7824788" cy="1323041"/>
          </a:xfrm>
        </p:spPr>
        <p:txBody>
          <a:bodyPr/>
          <a:lstStyle/>
          <a:p>
            <a:r>
              <a:rPr lang="es-ES_tradnl" dirty="0" smtClean="0"/>
              <a:t>Una mala idea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ódice">
  <a:themeElements>
    <a:clrScheme name="Códice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ódic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ódic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Códice.thmx</Template>
  <TotalTime>10100</TotalTime>
  <Words>1205</Words>
  <Application>Microsoft Macintosh PowerPoint</Application>
  <PresentationFormat>Presentación en pantalla (4:3)</PresentationFormat>
  <Paragraphs>147</Paragraphs>
  <Slides>19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Códice</vt:lpstr>
      <vt:lpstr>Programación lógica </vt:lpstr>
      <vt:lpstr>Prolog</vt:lpstr>
      <vt:lpstr>Hechos</vt:lpstr>
      <vt:lpstr>Consultas (1/4) - Preguntas</vt:lpstr>
      <vt:lpstr>Consultas (2/4) - Variables</vt:lpstr>
      <vt:lpstr>Consultas (3/4) – Varias variables</vt:lpstr>
      <vt:lpstr>Consultas (4/4) – Varios predicados</vt:lpstr>
      <vt:lpstr>Identificando relaciones implícitas</vt:lpstr>
      <vt:lpstr>Una mala idea</vt:lpstr>
      <vt:lpstr>Una mejor idea</vt:lpstr>
      <vt:lpstr>Cláusulas de Horn</vt:lpstr>
      <vt:lpstr>Reglas (1/4)</vt:lpstr>
      <vt:lpstr>Reglas (2/4)</vt:lpstr>
      <vt:lpstr>Reglas (3/4)</vt:lpstr>
      <vt:lpstr>Ejercicios rápidos 1</vt:lpstr>
      <vt:lpstr>Problema 1 (1/1)</vt:lpstr>
      <vt:lpstr>Problema 1 (2/2)</vt:lpstr>
      <vt:lpstr>Problema 2 (1/2)</vt:lpstr>
      <vt:lpstr>Problema 2 (2/2)</vt:lpstr>
    </vt:vector>
  </TitlesOfParts>
  <Company>lisy.beato@gmail.com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Lisibonny Beato Castro</dc:creator>
  <cp:lastModifiedBy>Lisibonny Beato Castro</cp:lastModifiedBy>
  <cp:revision>83</cp:revision>
  <dcterms:created xsi:type="dcterms:W3CDTF">2012-05-11T16:22:10Z</dcterms:created>
  <dcterms:modified xsi:type="dcterms:W3CDTF">2012-05-18T16:42:59Z</dcterms:modified>
</cp:coreProperties>
</file>