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69" r:id="rId1"/>
  </p:sldMasterIdLst>
  <p:notesMasterIdLst>
    <p:notesMasterId r:id="rId20"/>
  </p:notesMasterIdLst>
  <p:sldIdLst>
    <p:sldId id="256" r:id="rId2"/>
    <p:sldId id="257" r:id="rId3"/>
    <p:sldId id="288" r:id="rId4"/>
    <p:sldId id="289" r:id="rId5"/>
    <p:sldId id="290" r:id="rId6"/>
    <p:sldId id="300" r:id="rId7"/>
    <p:sldId id="281" r:id="rId8"/>
    <p:sldId id="306" r:id="rId9"/>
    <p:sldId id="303" r:id="rId10"/>
    <p:sldId id="304" r:id="rId11"/>
    <p:sldId id="305" r:id="rId12"/>
    <p:sldId id="309" r:id="rId13"/>
    <p:sldId id="323" r:id="rId14"/>
    <p:sldId id="324" r:id="rId15"/>
    <p:sldId id="325" r:id="rId16"/>
    <p:sldId id="326" r:id="rId17"/>
    <p:sldId id="327" r:id="rId18"/>
    <p:sldId id="328" r:id="rId19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91DC4-F5FF-4A48-91B8-4947CAECF302}" type="datetimeFigureOut">
              <a:rPr lang="es-ES_tradnl" smtClean="0"/>
              <a:pPr/>
              <a:t>21/5/13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E3265-1949-1F46-ABF6-5B95DB932F41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3265-1949-1F46-ABF6-5B95DB932F41}" type="slidenum">
              <a:rPr lang="es-ES_tradnl" smtClean="0"/>
              <a:pPr/>
              <a:t>3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21/5/13</a:t>
            </a:fld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21/5/13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21/5/13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21/5/13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21/5/13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21/5/13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21/5/13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s-ES_tradnl" smtClean="0"/>
              <a:pPr/>
              <a:t>21/5/13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91AF2B4D-6B12-4EDF-87BB-2B55CECB6611}" type="slidenum">
              <a:rPr lang="es-ES_tradnl" smtClean="0"/>
              <a:pPr/>
              <a:t>‹Nr.›</a:t>
            </a:fld>
            <a:endParaRPr lang="es-ES_tradnl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21/5/13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21/5/13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21/5/13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21/5/13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21/5/13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21/5/13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fld id="{54E9EBF4-4055-B942-9277-2B2D353EE553}" type="datetimeFigureOut">
              <a:rPr lang="es-ES_tradnl" smtClean="0"/>
              <a:pPr/>
              <a:t>21/5/13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</p:sldLayoutIdLst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Programación lógica	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Átomos, números, variables, unificación y resolución de programas en </a:t>
            </a:r>
            <a:r>
              <a:rPr lang="es-ES_tradnl" dirty="0" err="1" smtClean="0"/>
              <a:t>Prolog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Unificación (3/4)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Las reglas generales de la </a:t>
            </a:r>
            <a:r>
              <a:rPr lang="es-ES_tradnl" dirty="0" err="1" smtClean="0"/>
              <a:t>unificación</a:t>
            </a:r>
            <a:r>
              <a:rPr lang="es-ES_tradnl" dirty="0" smtClean="0"/>
              <a:t> son: </a:t>
            </a:r>
          </a:p>
          <a:p>
            <a:pPr lvl="1"/>
            <a:r>
              <a:rPr lang="es-ES_tradnl" dirty="0" smtClean="0"/>
              <a:t> Si S y T son constantes, han de ser el mismo objeto. </a:t>
            </a:r>
          </a:p>
          <a:p>
            <a:r>
              <a:rPr lang="es-ES_tradnl" dirty="0" smtClean="0"/>
              <a:t> Si S es una variable y T es cualquier cosa, unifican (S se instancia a T); y viceversa. </a:t>
            </a:r>
          </a:p>
          <a:p>
            <a:r>
              <a:rPr lang="es-ES_tradnl" dirty="0" smtClean="0"/>
              <a:t> Si S y T son estructuras, unifican siempre y cuando: </a:t>
            </a:r>
          </a:p>
          <a:p>
            <a:pPr lvl="1"/>
            <a:r>
              <a:rPr lang="es-ES_tradnl" dirty="0" smtClean="0"/>
              <a:t>El nombre del </a:t>
            </a:r>
            <a:r>
              <a:rPr lang="es-ES_tradnl" dirty="0" err="1" smtClean="0"/>
              <a:t>functor</a:t>
            </a:r>
            <a:r>
              <a:rPr lang="es-ES_tradnl" dirty="0" smtClean="0"/>
              <a:t> sea el mismo</a:t>
            </a:r>
          </a:p>
          <a:p>
            <a:pPr lvl="1"/>
            <a:r>
              <a:rPr lang="es-ES_tradnl" dirty="0" smtClean="0"/>
              <a:t> Todos sus atributos unifican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Unificación (4/4)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err="1" smtClean="0"/>
              <a:t>date(D</a:t>
            </a:r>
            <a:r>
              <a:rPr lang="es-ES_tradnl" dirty="0" smtClean="0"/>
              <a:t>, </a:t>
            </a:r>
            <a:r>
              <a:rPr lang="es-ES_tradnl" dirty="0" err="1" smtClean="0"/>
              <a:t>mes(M</a:t>
            </a:r>
            <a:r>
              <a:rPr lang="es-ES_tradnl" dirty="0" smtClean="0"/>
              <a:t>), 2001) </a:t>
            </a:r>
          </a:p>
          <a:p>
            <a:r>
              <a:rPr lang="es-ES_tradnl" dirty="0" err="1" smtClean="0"/>
              <a:t>date(D1</a:t>
            </a:r>
            <a:r>
              <a:rPr lang="es-ES_tradnl" dirty="0" smtClean="0"/>
              <a:t>, </a:t>
            </a:r>
            <a:r>
              <a:rPr lang="es-ES_tradnl" dirty="0" err="1" smtClean="0"/>
              <a:t>mes(mayo</a:t>
            </a:r>
            <a:r>
              <a:rPr lang="es-ES_tradnl" dirty="0" smtClean="0"/>
              <a:t>), A1) </a:t>
            </a:r>
          </a:p>
          <a:p>
            <a:r>
              <a:rPr lang="es-ES_tradnl" dirty="0" smtClean="0"/>
              <a:t>date(15, </a:t>
            </a:r>
            <a:r>
              <a:rPr lang="es-ES_tradnl" dirty="0" err="1" smtClean="0"/>
              <a:t>mes(M</a:t>
            </a:r>
            <a:r>
              <a:rPr lang="es-ES_tradnl" dirty="0" smtClean="0"/>
              <a:t>), Y) </a:t>
            </a:r>
          </a:p>
          <a:p>
            <a:pPr>
              <a:buNone/>
            </a:pPr>
            <a:r>
              <a:rPr lang="es-ES_tradnl" b="1" dirty="0" smtClean="0"/>
              <a:t>_________________ </a:t>
            </a:r>
          </a:p>
          <a:p>
            <a:pPr>
              <a:buNone/>
            </a:pPr>
            <a:r>
              <a:rPr lang="es-ES_tradnl" b="1" dirty="0" smtClean="0"/>
              <a:t>date(15,</a:t>
            </a:r>
            <a:r>
              <a:rPr lang="es-ES_tradnl" b="1" dirty="0" err="1" smtClean="0"/>
              <a:t>mes(mayo</a:t>
            </a:r>
            <a:r>
              <a:rPr lang="es-ES_tradnl" b="1" dirty="0" smtClean="0"/>
              <a:t>),2001) </a:t>
            </a:r>
          </a:p>
          <a:p>
            <a:pPr>
              <a:buNone/>
            </a:pPr>
            <a:r>
              <a:rPr lang="es-ES_tradnl" dirty="0" smtClean="0"/>
              <a:t>D = D1 = 15</a:t>
            </a:r>
          </a:p>
          <a:p>
            <a:pPr>
              <a:buNone/>
            </a:pPr>
            <a:r>
              <a:rPr lang="es-ES_tradnl" dirty="0" smtClean="0"/>
              <a:t> M = mayo </a:t>
            </a:r>
          </a:p>
          <a:p>
            <a:pPr>
              <a:buNone/>
            </a:pPr>
            <a:r>
              <a:rPr lang="es-ES_tradnl" dirty="0" smtClean="0"/>
              <a:t>A1 = Y = 2001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Ejercicios rápidos 2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_tradnl" dirty="0" smtClean="0"/>
              <a:t>Unificar, si es posible, los siguientes predicados:</a:t>
            </a:r>
          </a:p>
          <a:p>
            <a:pPr lvl="1"/>
            <a:r>
              <a:rPr lang="es-ES_tradnl" dirty="0" smtClean="0"/>
              <a:t> Ejercicio 1</a:t>
            </a:r>
          </a:p>
          <a:p>
            <a:pPr lvl="2"/>
            <a:r>
              <a:rPr lang="es-ES_tradnl" dirty="0" err="1" smtClean="0"/>
              <a:t>p(a,Z</a:t>
            </a:r>
            <a:r>
              <a:rPr lang="es-ES_tradnl" dirty="0" smtClean="0"/>
              <a:t>)</a:t>
            </a:r>
          </a:p>
          <a:p>
            <a:pPr lvl="2"/>
            <a:r>
              <a:rPr lang="es-ES_tradnl" dirty="0" err="1" smtClean="0"/>
              <a:t>p(X</a:t>
            </a:r>
            <a:r>
              <a:rPr lang="es-ES_tradnl" dirty="0" smtClean="0"/>
              <a:t>, Y) </a:t>
            </a:r>
          </a:p>
          <a:p>
            <a:pPr lvl="1"/>
            <a:r>
              <a:rPr lang="es-ES_tradnl" dirty="0" smtClean="0"/>
              <a:t> Ejercicio 2</a:t>
            </a:r>
          </a:p>
          <a:p>
            <a:pPr lvl="2"/>
            <a:r>
              <a:rPr lang="es-ES_tradnl" dirty="0" err="1" smtClean="0"/>
              <a:t>predecesor(pepe</a:t>
            </a:r>
            <a:r>
              <a:rPr lang="es-ES_tradnl" dirty="0" smtClean="0"/>
              <a:t>, </a:t>
            </a:r>
            <a:r>
              <a:rPr lang="es-ES_tradnl" dirty="0" err="1" smtClean="0"/>
              <a:t>padre(pepe</a:t>
            </a:r>
            <a:r>
              <a:rPr lang="es-ES_tradnl" dirty="0" smtClean="0"/>
              <a:t>))</a:t>
            </a:r>
          </a:p>
          <a:p>
            <a:pPr lvl="2"/>
            <a:r>
              <a:rPr lang="es-ES_tradnl" dirty="0" err="1" smtClean="0"/>
              <a:t>predecesor(X</a:t>
            </a:r>
            <a:r>
              <a:rPr lang="es-ES_tradnl" dirty="0" smtClean="0"/>
              <a:t>, Y) </a:t>
            </a:r>
          </a:p>
          <a:p>
            <a:pPr lvl="1"/>
            <a:r>
              <a:rPr lang="es-ES_tradnl" dirty="0" smtClean="0"/>
              <a:t> Ejercicio 3</a:t>
            </a:r>
          </a:p>
          <a:p>
            <a:pPr lvl="2"/>
            <a:r>
              <a:rPr lang="es-ES_tradnl" dirty="0" err="1" smtClean="0"/>
              <a:t>p(Y</a:t>
            </a:r>
            <a:r>
              <a:rPr lang="es-ES_tradnl" dirty="0" smtClean="0"/>
              <a:t>, Y, Z) </a:t>
            </a:r>
          </a:p>
          <a:p>
            <a:pPr lvl="2"/>
            <a:r>
              <a:rPr lang="es-ES_tradnl" dirty="0" err="1" smtClean="0"/>
              <a:t>p(X</a:t>
            </a:r>
            <a:r>
              <a:rPr lang="es-ES_tradnl" dirty="0" smtClean="0"/>
              <a:t>, </a:t>
            </a:r>
            <a:r>
              <a:rPr lang="es-ES_tradnl" dirty="0" err="1" smtClean="0"/>
              <a:t>f(X</a:t>
            </a:r>
            <a:r>
              <a:rPr lang="es-ES_tradnl" dirty="0" smtClean="0"/>
              <a:t>), a) </a:t>
            </a:r>
          </a:p>
          <a:p>
            <a:pPr lvl="1"/>
            <a:r>
              <a:rPr lang="es-ES_tradnl" dirty="0" smtClean="0"/>
              <a:t> Ejercicio 4</a:t>
            </a:r>
          </a:p>
          <a:p>
            <a:pPr lvl="2"/>
            <a:r>
              <a:rPr lang="es-ES_tradnl" dirty="0" err="1" smtClean="0"/>
              <a:t>pepe(A,rojo</a:t>
            </a:r>
            <a:r>
              <a:rPr lang="es-ES_tradnl" dirty="0" smtClean="0"/>
              <a:t>)</a:t>
            </a:r>
          </a:p>
          <a:p>
            <a:pPr lvl="2"/>
            <a:r>
              <a:rPr lang="es-ES_tradnl" dirty="0" err="1" smtClean="0"/>
              <a:t>pepe(Z,rojo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 Ejercicio 5</a:t>
            </a:r>
          </a:p>
          <a:p>
            <a:pPr lvl="2"/>
            <a:r>
              <a:rPr lang="es-ES_tradnl" dirty="0" err="1" smtClean="0"/>
              <a:t>k(Z,Z</a:t>
            </a:r>
            <a:r>
              <a:rPr lang="es-ES_tradnl" dirty="0" smtClean="0"/>
              <a:t>)</a:t>
            </a:r>
          </a:p>
          <a:p>
            <a:pPr lvl="2"/>
            <a:r>
              <a:rPr lang="es-ES_tradnl" dirty="0" smtClean="0"/>
              <a:t>k(4,H)</a:t>
            </a:r>
          </a:p>
          <a:p>
            <a:pPr lvl="2"/>
            <a:endParaRPr lang="es-ES_tradnl" dirty="0" smtClean="0"/>
          </a:p>
          <a:p>
            <a:pPr lvl="2"/>
            <a:endParaRPr lang="es-ES_tradnl" dirty="0" smtClean="0"/>
          </a:p>
          <a:p>
            <a:pPr lvl="2"/>
            <a:endParaRPr lang="es-ES_tradnl" dirty="0" smtClean="0"/>
          </a:p>
          <a:p>
            <a:pPr lvl="2"/>
            <a:endParaRPr lang="es-ES_tradnl" dirty="0" smtClean="0"/>
          </a:p>
          <a:p>
            <a:pPr lvl="2"/>
            <a:endParaRPr lang="es-ES_tradnl" dirty="0" smtClean="0"/>
          </a:p>
          <a:p>
            <a:pPr lvl="2"/>
            <a:endParaRPr lang="es-ES_tradnl" dirty="0" smtClean="0"/>
          </a:p>
          <a:p>
            <a:pPr lvl="2"/>
            <a:endParaRPr lang="es-ES_tradnl" dirty="0" smtClean="0"/>
          </a:p>
          <a:p>
            <a:pPr lvl="2"/>
            <a:endParaRPr lang="es-ES_tradnl" dirty="0" smtClean="0"/>
          </a:p>
          <a:p>
            <a:pPr lvl="2"/>
            <a:endParaRPr lang="es-ES_tradnl" dirty="0" smtClean="0"/>
          </a:p>
          <a:p>
            <a:pPr lvl="2"/>
            <a:endParaRPr lang="es-ES_tradnl" dirty="0" smtClean="0"/>
          </a:p>
          <a:p>
            <a:pPr lvl="2"/>
            <a:endParaRPr lang="es-ES_tradnl" dirty="0" smtClean="0"/>
          </a:p>
          <a:p>
            <a:pPr lvl="2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Funcionamiento </a:t>
            </a:r>
            <a:r>
              <a:rPr lang="es-ES_tradnl" dirty="0" err="1" smtClean="0"/>
              <a:t>Prolog</a:t>
            </a:r>
            <a:r>
              <a:rPr lang="es-ES_tradnl" dirty="0" smtClean="0"/>
              <a:t> (1/5)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0" y="1819438"/>
            <a:ext cx="6197600" cy="3840163"/>
          </a:xfrm>
        </p:spPr>
        <p:txBody>
          <a:bodyPr>
            <a:normAutofit/>
          </a:bodyPr>
          <a:lstStyle/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Para responder una consulta, </a:t>
            </a:r>
            <a:r>
              <a:rPr lang="es-ES_tradnl" dirty="0" err="1" smtClean="0"/>
              <a:t>prolog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smtClean="0"/>
              <a:t>Busca </a:t>
            </a:r>
            <a:r>
              <a:rPr lang="es-ES_tradnl" b="1" dirty="0" smtClean="0"/>
              <a:t>por orden </a:t>
            </a:r>
            <a:r>
              <a:rPr lang="es-ES_tradnl" dirty="0" smtClean="0"/>
              <a:t>un hecho o regla que unifique con la consulta (asignando valores a las variables, si es preciso). </a:t>
            </a:r>
          </a:p>
          <a:p>
            <a:pPr lvl="1"/>
            <a:r>
              <a:rPr lang="es-ES_tradnl" dirty="0" smtClean="0"/>
              <a:t> Si es un hecho, termina. </a:t>
            </a:r>
          </a:p>
          <a:p>
            <a:pPr lvl="1"/>
            <a:r>
              <a:rPr lang="es-ES_tradnl" dirty="0" smtClean="0"/>
              <a:t> Si es una regla, intenta comprobar (de manera recursiva) si se cumple el cuerpo de la misma. </a:t>
            </a:r>
          </a:p>
          <a:p>
            <a:pPr lvl="1"/>
            <a:r>
              <a:rPr lang="es-ES_tradnl" dirty="0" smtClean="0"/>
              <a:t> En el caso de que no se cumpla, hace </a:t>
            </a:r>
            <a:r>
              <a:rPr lang="es-ES_tradnl" b="1" dirty="0" err="1" smtClean="0"/>
              <a:t>backtracking</a:t>
            </a:r>
            <a:r>
              <a:rPr lang="es-ES_tradnl" b="1" dirty="0" smtClean="0"/>
              <a:t>, </a:t>
            </a:r>
            <a:r>
              <a:rPr lang="es-ES_tradnl" dirty="0" smtClean="0"/>
              <a:t>y continua buscando la siguiente regla que unifique con la consulta.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Funcionamiento </a:t>
            </a:r>
            <a:r>
              <a:rPr lang="es-ES_tradnl" dirty="0" err="1" smtClean="0"/>
              <a:t>Prolog</a:t>
            </a:r>
            <a:r>
              <a:rPr lang="es-ES_tradnl" dirty="0" smtClean="0"/>
              <a:t> (2/5):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0" y="1819438"/>
            <a:ext cx="6197600" cy="3840163"/>
          </a:xfrm>
        </p:spPr>
        <p:txBody>
          <a:bodyPr>
            <a:normAutofit fontScale="85000" lnSpcReduction="20000"/>
          </a:bodyPr>
          <a:lstStyle/>
          <a:p>
            <a:endParaRPr lang="es-ES_tradnl" dirty="0" smtClean="0"/>
          </a:p>
          <a:p>
            <a:r>
              <a:rPr lang="es-ES_tradnl" dirty="0" smtClean="0"/>
              <a:t>Los contenidos de la base de datos son: </a:t>
            </a:r>
          </a:p>
          <a:p>
            <a:pPr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progenitor(juan,luis</a:t>
            </a:r>
            <a:r>
              <a:rPr lang="es-ES_tradnl" dirty="0" smtClean="0"/>
              <a:t>). </a:t>
            </a:r>
          </a:p>
          <a:p>
            <a:pPr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progenitor(juan,maria</a:t>
            </a:r>
            <a:r>
              <a:rPr lang="es-ES_tradnl" dirty="0" smtClean="0"/>
              <a:t>). </a:t>
            </a:r>
          </a:p>
          <a:p>
            <a:pPr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progenitor(luis,carlos</a:t>
            </a:r>
            <a:r>
              <a:rPr lang="es-ES_tradnl" dirty="0" smtClean="0"/>
              <a:t>) .</a:t>
            </a:r>
          </a:p>
          <a:p>
            <a:pPr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progenitor(luis,laura</a:t>
            </a:r>
            <a:r>
              <a:rPr lang="es-ES_tradnl" dirty="0" smtClean="0"/>
              <a:t>). 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r>
              <a:rPr lang="es-ES_tradnl" dirty="0" smtClean="0"/>
              <a:t>   </a:t>
            </a:r>
            <a:r>
              <a:rPr lang="es-ES_tradnl" dirty="0" err="1" smtClean="0"/>
              <a:t>antepasado(X,Y</a:t>
            </a:r>
            <a:r>
              <a:rPr lang="es-ES_tradnl" dirty="0" smtClean="0"/>
              <a:t>) :- </a:t>
            </a:r>
            <a:r>
              <a:rPr lang="es-ES_tradnl" dirty="0" err="1" smtClean="0"/>
              <a:t>progenitor(X,Y</a:t>
            </a:r>
            <a:r>
              <a:rPr lang="es-ES_tradnl" dirty="0" smtClean="0"/>
              <a:t>). </a:t>
            </a:r>
          </a:p>
          <a:p>
            <a:pPr>
              <a:buNone/>
            </a:pPr>
            <a:r>
              <a:rPr lang="es-ES_tradnl" dirty="0" smtClean="0"/>
              <a:t>   </a:t>
            </a:r>
            <a:r>
              <a:rPr lang="es-ES_tradnl" dirty="0" err="1" smtClean="0"/>
              <a:t>antepasado(X,Y</a:t>
            </a:r>
            <a:r>
              <a:rPr lang="es-ES_tradnl" dirty="0" smtClean="0"/>
              <a:t>) :- </a:t>
            </a:r>
            <a:r>
              <a:rPr lang="es-ES_tradnl" dirty="0" err="1" smtClean="0"/>
              <a:t>progenitor(X,Z</a:t>
            </a:r>
            <a:r>
              <a:rPr lang="es-ES_tradnl" dirty="0" smtClean="0"/>
              <a:t>), </a:t>
            </a:r>
            <a:r>
              <a:rPr lang="es-ES_tradnl" dirty="0" err="1" smtClean="0"/>
              <a:t>antepasado(Z,Y</a:t>
            </a:r>
            <a:r>
              <a:rPr lang="es-ES_tradnl" dirty="0" smtClean="0"/>
              <a:t>).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Funcionamiento </a:t>
            </a:r>
            <a:r>
              <a:rPr lang="es-ES_tradnl" dirty="0" err="1" smtClean="0"/>
              <a:t>Prolog</a:t>
            </a:r>
            <a:r>
              <a:rPr lang="es-ES_tradnl" dirty="0" smtClean="0"/>
              <a:t> (3/5):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0" y="2161346"/>
            <a:ext cx="6197600" cy="3840163"/>
          </a:xfrm>
        </p:spPr>
        <p:txBody>
          <a:bodyPr>
            <a:normAutofit/>
          </a:bodyPr>
          <a:lstStyle/>
          <a:p>
            <a:r>
              <a:rPr lang="es-ES_tradnl" dirty="0" smtClean="0"/>
              <a:t>?- </a:t>
            </a:r>
            <a:r>
              <a:rPr lang="es-ES_tradnl" dirty="0" err="1" smtClean="0"/>
              <a:t>progenitor(juan,X</a:t>
            </a:r>
            <a:r>
              <a:rPr lang="es-ES_tradnl" dirty="0" smtClean="0"/>
              <a:t>) </a:t>
            </a:r>
          </a:p>
          <a:p>
            <a:pPr lvl="1"/>
            <a:r>
              <a:rPr lang="es-ES_tradnl" dirty="0" err="1" smtClean="0"/>
              <a:t>Prolog</a:t>
            </a:r>
            <a:r>
              <a:rPr lang="es-ES_tradnl" dirty="0" smtClean="0"/>
              <a:t> busca el primer hecho o regla con nombre “progenitor”, y cuyo primer argumento sea el </a:t>
            </a:r>
            <a:r>
              <a:rPr lang="es-ES_tradnl" dirty="0" err="1" smtClean="0"/>
              <a:t>átomo</a:t>
            </a:r>
            <a:r>
              <a:rPr lang="es-ES_tradnl" dirty="0" smtClean="0"/>
              <a:t> “</a:t>
            </a:r>
            <a:r>
              <a:rPr lang="es-ES_tradnl" dirty="0" err="1" smtClean="0"/>
              <a:t>juan</a:t>
            </a:r>
            <a:r>
              <a:rPr lang="es-ES_tradnl" dirty="0" smtClean="0"/>
              <a:t>”. </a:t>
            </a:r>
          </a:p>
          <a:p>
            <a:r>
              <a:rPr lang="es-ES_tradnl" dirty="0" smtClean="0"/>
              <a:t>El primer resultado (en la BD) es </a:t>
            </a:r>
            <a:r>
              <a:rPr lang="es-ES_tradnl" dirty="0" err="1" smtClean="0"/>
              <a:t>progenitor(juan,luis</a:t>
            </a:r>
            <a:r>
              <a:rPr lang="es-ES_tradnl" dirty="0" smtClean="0"/>
              <a:t>). por lo que el </a:t>
            </a:r>
            <a:r>
              <a:rPr lang="es-ES_tradnl" dirty="0" err="1" smtClean="0"/>
              <a:t>intérprete</a:t>
            </a:r>
            <a:r>
              <a:rPr lang="es-ES_tradnl" dirty="0" smtClean="0"/>
              <a:t> devuelve </a:t>
            </a:r>
          </a:p>
          <a:p>
            <a:pPr lvl="1"/>
            <a:r>
              <a:rPr lang="es-ES_tradnl" dirty="0" smtClean="0"/>
              <a:t>X = </a:t>
            </a:r>
            <a:r>
              <a:rPr lang="es-ES_tradnl" dirty="0" err="1" smtClean="0"/>
              <a:t>luis</a:t>
            </a:r>
            <a:r>
              <a:rPr lang="es-ES_tradnl" dirty="0" smtClean="0"/>
              <a:t>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Funcionamiento </a:t>
            </a:r>
            <a:r>
              <a:rPr lang="es-ES_tradnl" dirty="0" err="1" smtClean="0"/>
              <a:t>Prolog</a:t>
            </a:r>
            <a:r>
              <a:rPr lang="es-ES_tradnl" dirty="0" smtClean="0"/>
              <a:t> (4/5):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0" y="2161346"/>
            <a:ext cx="6197600" cy="3840163"/>
          </a:xfrm>
        </p:spPr>
        <p:txBody>
          <a:bodyPr>
            <a:normAutofit/>
          </a:bodyPr>
          <a:lstStyle/>
          <a:p>
            <a:r>
              <a:rPr lang="es-ES_tradnl" dirty="0" smtClean="0"/>
              <a:t>El segundo resultado (en la BD) es </a:t>
            </a:r>
            <a:r>
              <a:rPr lang="es-ES_tradnl" dirty="0" err="1" smtClean="0"/>
              <a:t>progenitor(juan,maria</a:t>
            </a:r>
            <a:r>
              <a:rPr lang="es-ES_tradnl" dirty="0" smtClean="0"/>
              <a:t>). por lo que el </a:t>
            </a:r>
            <a:r>
              <a:rPr lang="es-ES_tradnl" dirty="0" err="1" smtClean="0"/>
              <a:t>intérprete</a:t>
            </a:r>
            <a:r>
              <a:rPr lang="es-ES_tradnl" dirty="0" smtClean="0"/>
              <a:t> devuelve </a:t>
            </a:r>
          </a:p>
          <a:p>
            <a:pPr lvl="1"/>
            <a:r>
              <a:rPr lang="es-ES_tradnl" dirty="0" smtClean="0"/>
              <a:t>X = </a:t>
            </a:r>
            <a:r>
              <a:rPr lang="es-ES_tradnl" dirty="0" err="1" smtClean="0"/>
              <a:t>maria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No </a:t>
            </a:r>
            <a:r>
              <a:rPr lang="es-ES_tradnl" dirty="0" err="1" smtClean="0"/>
              <a:t>habría</a:t>
            </a:r>
            <a:r>
              <a:rPr lang="es-ES_tradnl" dirty="0" smtClean="0"/>
              <a:t> </a:t>
            </a:r>
            <a:r>
              <a:rPr lang="es-ES_tradnl" dirty="0" err="1" smtClean="0"/>
              <a:t>más</a:t>
            </a:r>
            <a:r>
              <a:rPr lang="es-ES_tradnl" dirty="0" smtClean="0"/>
              <a:t> resultados en la base de datos.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Funcionamiento </a:t>
            </a:r>
            <a:r>
              <a:rPr lang="es-ES_tradnl" dirty="0" err="1" smtClean="0"/>
              <a:t>Prolog</a:t>
            </a:r>
            <a:r>
              <a:rPr lang="es-ES_tradnl" dirty="0" smtClean="0"/>
              <a:t> (5/5):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0" y="2161346"/>
            <a:ext cx="6197600" cy="3840163"/>
          </a:xfrm>
        </p:spPr>
        <p:txBody>
          <a:bodyPr>
            <a:normAutofit/>
          </a:bodyPr>
          <a:lstStyle/>
          <a:p>
            <a:r>
              <a:rPr lang="es-ES_tradnl" dirty="0" smtClean="0"/>
              <a:t>Ante la consulta </a:t>
            </a:r>
            <a:r>
              <a:rPr lang="es-ES_tradnl" dirty="0" err="1" smtClean="0"/>
              <a:t>antepasado(juan,X</a:t>
            </a:r>
            <a:r>
              <a:rPr lang="es-ES_tradnl" dirty="0" smtClean="0"/>
              <a:t>) la primera regla que unifica con la consulta es: </a:t>
            </a:r>
          </a:p>
          <a:p>
            <a:pPr lvl="1"/>
            <a:r>
              <a:rPr lang="es-ES_tradnl" dirty="0" err="1" smtClean="0"/>
              <a:t>antepasado(X,Y</a:t>
            </a:r>
            <a:r>
              <a:rPr lang="es-ES_tradnl" dirty="0" smtClean="0"/>
              <a:t>) :- </a:t>
            </a:r>
            <a:r>
              <a:rPr lang="es-ES_tradnl" dirty="0" err="1" smtClean="0"/>
              <a:t>progenitor(X,Y</a:t>
            </a:r>
            <a:r>
              <a:rPr lang="es-ES_tradnl" dirty="0" smtClean="0"/>
              <a:t>). </a:t>
            </a:r>
          </a:p>
          <a:p>
            <a:pPr marL="282575" lvl="1" indent="-282575">
              <a:spcBef>
                <a:spcPts val="1800"/>
              </a:spcBef>
            </a:pPr>
            <a:r>
              <a:rPr lang="es-ES_tradnl" sz="2000" dirty="0" smtClean="0"/>
              <a:t>Por tanto, se intenta responder a la consulta :</a:t>
            </a:r>
          </a:p>
          <a:p>
            <a:pPr lvl="1"/>
            <a:r>
              <a:rPr lang="es-ES_tradnl" dirty="0" err="1" smtClean="0"/>
              <a:t>progenitor(juan,X</a:t>
            </a:r>
            <a:r>
              <a:rPr lang="es-ES_tradnl" dirty="0" smtClean="0"/>
              <a:t>) </a:t>
            </a:r>
          </a:p>
          <a:p>
            <a:pPr marL="282575" lvl="1" indent="-282575">
              <a:spcBef>
                <a:spcPts val="1800"/>
              </a:spcBef>
            </a:pPr>
            <a:r>
              <a:rPr lang="es-ES_tradnl" sz="2000" dirty="0" smtClean="0"/>
              <a:t>Cuyo primer resultado </a:t>
            </a:r>
            <a:r>
              <a:rPr lang="es-ES_tradnl" sz="2000" dirty="0" err="1" smtClean="0"/>
              <a:t>sería</a:t>
            </a:r>
            <a:r>
              <a:rPr lang="es-ES_tradnl" sz="2000" dirty="0" smtClean="0"/>
              <a:t> :</a:t>
            </a:r>
          </a:p>
          <a:p>
            <a:pPr lvl="1"/>
            <a:r>
              <a:rPr lang="es-ES_tradnl" dirty="0" err="1" smtClean="0"/>
              <a:t>progenitor(juan,luis</a:t>
            </a:r>
            <a:r>
              <a:rPr lang="es-ES_tradnl" dirty="0" smtClean="0"/>
              <a:t>). </a:t>
            </a:r>
          </a:p>
          <a:p>
            <a:pPr marL="282575" lvl="1" indent="-282575">
              <a:spcBef>
                <a:spcPts val="1800"/>
              </a:spcBef>
            </a:pPr>
            <a:r>
              <a:rPr lang="es-ES_tradnl" sz="2000" dirty="0" smtClean="0"/>
              <a:t>Por lo que el </a:t>
            </a:r>
            <a:r>
              <a:rPr lang="es-ES_tradnl" sz="2000" dirty="0" err="1" smtClean="0"/>
              <a:t>intérprete</a:t>
            </a:r>
            <a:r>
              <a:rPr lang="es-ES_tradnl" sz="2000" dirty="0" smtClean="0"/>
              <a:t> devuelve :</a:t>
            </a:r>
          </a:p>
          <a:p>
            <a:pPr lvl="1"/>
            <a:r>
              <a:rPr lang="es-ES_tradnl" dirty="0" smtClean="0"/>
              <a:t>X = </a:t>
            </a:r>
            <a:r>
              <a:rPr lang="es-ES_tradnl" dirty="0" err="1" smtClean="0"/>
              <a:t>luis</a:t>
            </a:r>
            <a:r>
              <a:rPr lang="es-ES_tradnl" dirty="0" smtClean="0"/>
              <a:t>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 rápido 3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0" y="2161346"/>
            <a:ext cx="6197600" cy="3840163"/>
          </a:xfrm>
        </p:spPr>
        <p:txBody>
          <a:bodyPr>
            <a:normAutofit/>
          </a:bodyPr>
          <a:lstStyle/>
          <a:p>
            <a:r>
              <a:rPr lang="es-ES_tradnl" dirty="0" smtClean="0"/>
              <a:t>Simula </a:t>
            </a:r>
            <a:r>
              <a:rPr lang="es-ES_tradnl" dirty="0" err="1" smtClean="0"/>
              <a:t>cómo</a:t>
            </a:r>
            <a:r>
              <a:rPr lang="es-ES_tradnl" dirty="0" smtClean="0"/>
              <a:t> </a:t>
            </a:r>
            <a:r>
              <a:rPr lang="es-ES_tradnl" dirty="0" err="1" smtClean="0"/>
              <a:t>razonaría</a:t>
            </a:r>
            <a:r>
              <a:rPr lang="es-ES_tradnl" dirty="0" smtClean="0"/>
              <a:t> </a:t>
            </a:r>
            <a:r>
              <a:rPr lang="es-ES_tradnl" dirty="0" err="1" smtClean="0"/>
              <a:t>prolog</a:t>
            </a:r>
            <a:r>
              <a:rPr lang="es-ES_tradnl" dirty="0" smtClean="0"/>
              <a:t> para devolver todos los descendientes de “</a:t>
            </a:r>
            <a:r>
              <a:rPr lang="es-ES_tradnl" dirty="0" err="1" smtClean="0"/>
              <a:t>juan</a:t>
            </a:r>
            <a:r>
              <a:rPr lang="es-ES_tradnl" dirty="0" smtClean="0"/>
              <a:t>”, utilizando el predicado “progenitor”.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Átomos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5999" y="2286000"/>
            <a:ext cx="6414577" cy="4254466"/>
          </a:xfrm>
        </p:spPr>
        <p:txBody>
          <a:bodyPr>
            <a:normAutofit/>
          </a:bodyPr>
          <a:lstStyle/>
          <a:p>
            <a:r>
              <a:rPr lang="es-ES_tradnl" dirty="0" smtClean="0"/>
              <a:t>Los </a:t>
            </a:r>
            <a:r>
              <a:rPr lang="es-ES_tradnl" dirty="0" err="1" smtClean="0"/>
              <a:t>átomos</a:t>
            </a:r>
            <a:r>
              <a:rPr lang="es-ES_tradnl" dirty="0" smtClean="0"/>
              <a:t> (o constantes </a:t>
            </a:r>
            <a:r>
              <a:rPr lang="es-ES_tradnl" dirty="0" err="1" smtClean="0"/>
              <a:t>simbólicas</a:t>
            </a:r>
            <a:r>
              <a:rPr lang="es-ES_tradnl" dirty="0" smtClean="0"/>
              <a:t>) pueden tomar los siguientes nombres: </a:t>
            </a:r>
          </a:p>
          <a:p>
            <a:endParaRPr lang="es-ES_tradnl" dirty="0" smtClean="0"/>
          </a:p>
          <a:p>
            <a:pPr lvl="1"/>
            <a:r>
              <a:rPr lang="es-ES_tradnl" dirty="0" smtClean="0"/>
              <a:t> Cadenas de letras, </a:t>
            </a:r>
            <a:r>
              <a:rPr lang="es-ES_tradnl" dirty="0" err="1" smtClean="0"/>
              <a:t>dígitos</a:t>
            </a:r>
            <a:r>
              <a:rPr lang="es-ES_tradnl" dirty="0" smtClean="0"/>
              <a:t> y </a:t>
            </a:r>
            <a:r>
              <a:rPr lang="es-ES_tradnl" dirty="0" err="1" smtClean="0"/>
              <a:t>guión</a:t>
            </a:r>
            <a:r>
              <a:rPr lang="es-ES_tradnl" dirty="0" smtClean="0"/>
              <a:t> bajo, comenzando por una letra </a:t>
            </a:r>
            <a:r>
              <a:rPr lang="es-ES_tradnl" dirty="0" err="1" smtClean="0"/>
              <a:t>minúscula</a:t>
            </a:r>
            <a:r>
              <a:rPr lang="es-ES_tradnl" dirty="0" smtClean="0"/>
              <a:t>: </a:t>
            </a:r>
            <a:r>
              <a:rPr lang="es-ES_tradnl" dirty="0" err="1" smtClean="0"/>
              <a:t>juan</a:t>
            </a:r>
            <a:r>
              <a:rPr lang="es-ES_tradnl" dirty="0" smtClean="0"/>
              <a:t>, </a:t>
            </a:r>
            <a:r>
              <a:rPr lang="es-ES_tradnl" dirty="0" err="1" smtClean="0"/>
              <a:t>x</a:t>
            </a:r>
            <a:r>
              <a:rPr lang="es-ES_tradnl" dirty="0" smtClean="0"/>
              <a:t>, </a:t>
            </a:r>
            <a:r>
              <a:rPr lang="es-ES_tradnl" dirty="0" err="1" smtClean="0"/>
              <a:t>el_pais</a:t>
            </a:r>
            <a:r>
              <a:rPr lang="es-ES_tradnl" dirty="0" smtClean="0"/>
              <a:t> 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 Cadenas de caracteres especiales: + - * / &lt; &gt; = : . &amp; _ ~: &lt;===&gt;, ---&gt;, .:., ::=, ... 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 Cadenas de caracteres entre comillas simples: '</a:t>
            </a:r>
            <a:r>
              <a:rPr lang="es-ES_tradnl" dirty="0" err="1" smtClean="0"/>
              <a:t>El_Salvador</a:t>
            </a:r>
            <a:r>
              <a:rPr lang="es-ES_tradnl" dirty="0" smtClean="0"/>
              <a:t>', '</a:t>
            </a:r>
            <a:r>
              <a:rPr lang="es-ES_tradnl" dirty="0" err="1" smtClean="0"/>
              <a:t>Nueva_Guinea</a:t>
            </a:r>
            <a:r>
              <a:rPr lang="es-ES_tradnl" dirty="0" smtClean="0"/>
              <a:t>', 'Juan'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Números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5999" y="2286000"/>
            <a:ext cx="6414577" cy="4254466"/>
          </a:xfrm>
        </p:spPr>
        <p:txBody>
          <a:bodyPr>
            <a:normAutofit/>
          </a:bodyPr>
          <a:lstStyle/>
          <a:p>
            <a:r>
              <a:rPr lang="es-ES_tradnl" dirty="0" smtClean="0"/>
              <a:t>Enteros: 1, 34, -5, 0</a:t>
            </a:r>
            <a:br>
              <a:rPr lang="es-ES_tradnl" dirty="0" smtClean="0"/>
            </a:br>
            <a:r>
              <a:rPr lang="es-ES_tradnl" dirty="0" smtClean="0"/>
              <a:t>Reales: 3.14, -0.0035, 100.2 </a:t>
            </a:r>
          </a:p>
          <a:p>
            <a:pPr lvl="1"/>
            <a:r>
              <a:rPr lang="es-ES_tradnl" dirty="0" smtClean="0"/>
              <a:t>No son muy utilizados, pues </a:t>
            </a:r>
            <a:r>
              <a:rPr lang="es-ES_tradnl" dirty="0" err="1" smtClean="0"/>
              <a:t>Prolog</a:t>
            </a:r>
            <a:r>
              <a:rPr lang="es-ES_tradnl" dirty="0" smtClean="0"/>
              <a:t> es un lenguaje de </a:t>
            </a:r>
            <a:r>
              <a:rPr lang="es-ES_tradnl" dirty="0" err="1" smtClean="0"/>
              <a:t>programación</a:t>
            </a:r>
            <a:r>
              <a:rPr lang="es-ES_tradnl" dirty="0" smtClean="0"/>
              <a:t> </a:t>
            </a:r>
            <a:r>
              <a:rPr lang="es-ES_tradnl" dirty="0" err="1" smtClean="0"/>
              <a:t>simbólica</a:t>
            </a:r>
            <a:r>
              <a:rPr lang="es-ES_tradnl" dirty="0" smtClean="0"/>
              <a:t>.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Variables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5999" y="2286000"/>
            <a:ext cx="6414577" cy="4254466"/>
          </a:xfrm>
        </p:spPr>
        <p:txBody>
          <a:bodyPr>
            <a:normAutofit/>
          </a:bodyPr>
          <a:lstStyle/>
          <a:p>
            <a:r>
              <a:rPr lang="es-ES_tradnl" dirty="0" smtClean="0"/>
              <a:t>Cadenas de letras, </a:t>
            </a:r>
            <a:r>
              <a:rPr lang="es-ES_tradnl" dirty="0" err="1" smtClean="0"/>
              <a:t>dígitos</a:t>
            </a:r>
            <a:r>
              <a:rPr lang="es-ES_tradnl" dirty="0" smtClean="0"/>
              <a:t> y </a:t>
            </a:r>
            <a:r>
              <a:rPr lang="es-ES_tradnl" dirty="0" err="1" smtClean="0"/>
              <a:t>guión</a:t>
            </a:r>
            <a:r>
              <a:rPr lang="es-ES_tradnl" dirty="0" smtClean="0"/>
              <a:t> bajo, que comienzan con letra </a:t>
            </a:r>
            <a:r>
              <a:rPr lang="es-ES_tradnl" dirty="0" err="1" smtClean="0"/>
              <a:t>mayúscula</a:t>
            </a:r>
            <a:r>
              <a:rPr lang="es-ES_tradnl" dirty="0" smtClean="0"/>
              <a:t>, o con el </a:t>
            </a:r>
            <a:r>
              <a:rPr lang="es-ES_tradnl" dirty="0" err="1" smtClean="0"/>
              <a:t>guión</a:t>
            </a:r>
            <a:r>
              <a:rPr lang="es-ES_tradnl" dirty="0" smtClean="0"/>
              <a:t> bajo: </a:t>
            </a:r>
          </a:p>
          <a:p>
            <a:pPr lvl="1"/>
            <a:r>
              <a:rPr lang="es-ES_tradnl" dirty="0" smtClean="0"/>
              <a:t>X </a:t>
            </a:r>
            <a:r>
              <a:rPr lang="es-ES_tradnl" dirty="0" err="1" smtClean="0"/>
              <a:t>Result</a:t>
            </a:r>
            <a:r>
              <a:rPr lang="es-ES_tradnl" dirty="0" smtClean="0"/>
              <a:t> _ </a:t>
            </a:r>
            <a:r>
              <a:rPr lang="es-ES_tradnl" dirty="0" err="1" smtClean="0"/>
              <a:t>Lista_de_tareas</a:t>
            </a:r>
            <a:r>
              <a:rPr lang="es-ES_tradnl" dirty="0" smtClean="0"/>
              <a:t> _x23 </a:t>
            </a:r>
          </a:p>
          <a:p>
            <a:r>
              <a:rPr lang="es-ES_tradnl" dirty="0" smtClean="0"/>
              <a:t> El nombre _ </a:t>
            </a:r>
            <a:r>
              <a:rPr lang="es-ES_tradnl" dirty="0" err="1" smtClean="0"/>
              <a:t>está</a:t>
            </a:r>
            <a:r>
              <a:rPr lang="es-ES_tradnl" dirty="0" smtClean="0"/>
              <a:t> reservado para variables "</a:t>
            </a:r>
            <a:r>
              <a:rPr lang="es-ES_tradnl" dirty="0" err="1" smtClean="0"/>
              <a:t>anónimas</a:t>
            </a:r>
            <a:r>
              <a:rPr lang="es-ES_tradnl" dirty="0" smtClean="0"/>
              <a:t>". </a:t>
            </a:r>
          </a:p>
          <a:p>
            <a:r>
              <a:rPr lang="es-ES_tradnl" dirty="0" smtClean="0"/>
              <a:t> El alcance de una variable es en la </a:t>
            </a:r>
            <a:r>
              <a:rPr lang="es-ES_tradnl" dirty="0" err="1" smtClean="0"/>
              <a:t>cláusula</a:t>
            </a:r>
            <a:r>
              <a:rPr lang="es-ES_tradnl" dirty="0" smtClean="0"/>
              <a:t> (excepto _): </a:t>
            </a:r>
          </a:p>
          <a:p>
            <a:pPr lvl="1"/>
            <a:r>
              <a:rPr lang="es-ES_tradnl" b="1" dirty="0" err="1" smtClean="0"/>
              <a:t>abuelo(X,Y</a:t>
            </a:r>
            <a:r>
              <a:rPr lang="es-ES_tradnl" b="1" dirty="0" smtClean="0"/>
              <a:t>) :- </a:t>
            </a:r>
            <a:r>
              <a:rPr lang="es-ES_tradnl" b="1" dirty="0" err="1" smtClean="0"/>
              <a:t>padre(X,Z</a:t>
            </a:r>
            <a:r>
              <a:rPr lang="es-ES_tradnl" b="1" dirty="0" smtClean="0"/>
              <a:t>), </a:t>
            </a:r>
            <a:r>
              <a:rPr lang="es-ES_tradnl" b="1" dirty="0" err="1" smtClean="0"/>
              <a:t>padre(Z,Y</a:t>
            </a:r>
            <a:r>
              <a:rPr lang="es-ES_tradnl" b="1" dirty="0" smtClean="0"/>
              <a:t>).</a:t>
            </a:r>
          </a:p>
          <a:p>
            <a:pPr lvl="1"/>
            <a:r>
              <a:rPr lang="es-ES_tradnl" b="1" dirty="0" err="1" smtClean="0"/>
              <a:t>padre(X,Y</a:t>
            </a:r>
            <a:r>
              <a:rPr lang="es-ES_tradnl" b="1" dirty="0" smtClean="0"/>
              <a:t>) :- </a:t>
            </a:r>
            <a:r>
              <a:rPr lang="es-ES_tradnl" b="1" dirty="0" err="1" smtClean="0"/>
              <a:t>hijo(Y,X</a:t>
            </a:r>
            <a:r>
              <a:rPr lang="es-ES_tradnl" b="1" dirty="0" smtClean="0"/>
              <a:t>). </a:t>
            </a:r>
          </a:p>
          <a:p>
            <a:pPr lvl="1"/>
            <a:r>
              <a:rPr lang="es-ES_tradnl" b="1" dirty="0" err="1" smtClean="0"/>
              <a:t>padreEHijo(X</a:t>
            </a:r>
            <a:r>
              <a:rPr lang="es-ES_tradnl" b="1" dirty="0" smtClean="0"/>
              <a:t>) :- </a:t>
            </a:r>
            <a:r>
              <a:rPr lang="es-ES_tradnl" b="1" dirty="0" err="1" smtClean="0"/>
              <a:t>padre(X</a:t>
            </a:r>
            <a:r>
              <a:rPr lang="es-ES_tradnl" b="1" dirty="0" smtClean="0"/>
              <a:t>,_), padre(_,X). </a:t>
            </a:r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Estructuras (1/2)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5999" y="2286000"/>
            <a:ext cx="6414577" cy="4254466"/>
          </a:xfrm>
        </p:spPr>
        <p:txBody>
          <a:bodyPr>
            <a:normAutofit/>
          </a:bodyPr>
          <a:lstStyle/>
          <a:p>
            <a:r>
              <a:rPr lang="es-ES_tradnl" dirty="0" smtClean="0"/>
              <a:t>Son objetos que tienen varios componentes. </a:t>
            </a:r>
          </a:p>
          <a:p>
            <a:r>
              <a:rPr lang="es-ES_tradnl" dirty="0" smtClean="0"/>
              <a:t>La estructura ha de tener un nombre (</a:t>
            </a:r>
            <a:r>
              <a:rPr lang="es-ES_tradnl" dirty="0" err="1" smtClean="0"/>
              <a:t>functor</a:t>
            </a:r>
            <a:r>
              <a:rPr lang="es-ES_tradnl" dirty="0" smtClean="0"/>
              <a:t>) </a:t>
            </a:r>
          </a:p>
          <a:p>
            <a:r>
              <a:rPr lang="es-ES_tradnl" dirty="0" smtClean="0"/>
              <a:t>El </a:t>
            </a:r>
            <a:r>
              <a:rPr lang="es-ES_tradnl" dirty="0" err="1" smtClean="0"/>
              <a:t>functor</a:t>
            </a:r>
            <a:r>
              <a:rPr lang="es-ES_tradnl" dirty="0" smtClean="0"/>
              <a:t> tiene atributos: los elementos de la estructura. </a:t>
            </a:r>
          </a:p>
          <a:p>
            <a:r>
              <a:rPr lang="es-ES_tradnl" dirty="0" smtClean="0"/>
              <a:t>Por ejemplo:</a:t>
            </a:r>
            <a:br>
              <a:rPr lang="es-ES_tradnl" dirty="0" smtClean="0"/>
            </a:br>
            <a:r>
              <a:rPr lang="es-ES_tradnl" b="1" dirty="0" smtClean="0"/>
              <a:t>date(1, mayo, 2001): </a:t>
            </a:r>
            <a:r>
              <a:rPr lang="es-ES_tradnl" dirty="0" smtClean="0"/>
              <a:t>puede usarse para representar el 1 de mayo de 2001</a:t>
            </a:r>
            <a:br>
              <a:rPr lang="es-ES_tradnl" dirty="0" smtClean="0"/>
            </a:br>
            <a:r>
              <a:rPr lang="es-ES_tradnl" b="1" dirty="0" err="1" smtClean="0"/>
              <a:t>date(Dia</a:t>
            </a:r>
            <a:r>
              <a:rPr lang="es-ES_tradnl" b="1" dirty="0" smtClean="0"/>
              <a:t>, mayo, 2001): </a:t>
            </a:r>
            <a:r>
              <a:rPr lang="es-ES_tradnl" dirty="0" smtClean="0"/>
              <a:t>para representar cualquier </a:t>
            </a:r>
            <a:r>
              <a:rPr lang="es-ES_tradnl" dirty="0" err="1" smtClean="0"/>
              <a:t>día</a:t>
            </a:r>
            <a:r>
              <a:rPr lang="es-ES_tradnl" dirty="0" smtClean="0"/>
              <a:t> de mayo de 2001. </a:t>
            </a:r>
          </a:p>
          <a:p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9248588" y="30778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Estructuras (2/2)</a:t>
            </a: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9248588" y="30778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2" y="2470480"/>
            <a:ext cx="7824789" cy="3745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Ejercicios rápidos 1</a:t>
            </a:r>
            <a:endParaRPr lang="es-ES_tradnl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658813" y="2286000"/>
            <a:ext cx="7824787" cy="384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s-ES_tradnl" dirty="0" smtClean="0"/>
              <a:t>¿</a:t>
            </a:r>
            <a:r>
              <a:rPr lang="es-ES_tradnl" dirty="0" err="1" smtClean="0"/>
              <a:t>Cuáles</a:t>
            </a:r>
            <a:r>
              <a:rPr lang="es-ES_tradnl" dirty="0" smtClean="0"/>
              <a:t> de los siguientes son objetos </a:t>
            </a:r>
            <a:r>
              <a:rPr lang="es-ES_tradnl" dirty="0" err="1" smtClean="0"/>
              <a:t>morfológicamente</a:t>
            </a:r>
            <a:r>
              <a:rPr lang="es-ES_tradnl" dirty="0" smtClean="0"/>
              <a:t> correctos?</a:t>
            </a:r>
          </a:p>
          <a:p>
            <a:pPr lvl="1"/>
            <a:r>
              <a:rPr lang="es-ES_tradnl" dirty="0" smtClean="0"/>
              <a:t>Diana</a:t>
            </a:r>
          </a:p>
          <a:p>
            <a:pPr lvl="1"/>
            <a:r>
              <a:rPr lang="es-ES_tradnl" dirty="0" smtClean="0"/>
              <a:t>diana </a:t>
            </a:r>
          </a:p>
          <a:p>
            <a:pPr lvl="1"/>
            <a:r>
              <a:rPr lang="es-ES_tradnl" dirty="0" smtClean="0"/>
              <a:t>_diana</a:t>
            </a:r>
          </a:p>
          <a:p>
            <a:pPr lvl="1"/>
            <a:r>
              <a:rPr lang="es-ES_tradnl" dirty="0" smtClean="0"/>
              <a:t>'Diana’</a:t>
            </a:r>
          </a:p>
          <a:p>
            <a:pPr lvl="1"/>
            <a:r>
              <a:rPr lang="es-ES_tradnl" dirty="0" smtClean="0"/>
              <a:t>Diana se va al sur'</a:t>
            </a:r>
            <a:r>
              <a:rPr lang="es-ES_tradnl" dirty="0" smtClean="0"/>
              <a:t> </a:t>
            </a:r>
          </a:p>
          <a:p>
            <a:pPr lvl="1"/>
            <a:r>
              <a:rPr lang="es-ES_tradnl" dirty="0" err="1" smtClean="0"/>
              <a:t>va</a:t>
            </a:r>
            <a:r>
              <a:rPr lang="es-ES_tradnl" dirty="0" err="1" smtClean="0"/>
              <a:t>(diana</a:t>
            </a:r>
            <a:r>
              <a:rPr lang="es-ES_tradnl" dirty="0" smtClean="0"/>
              <a:t>, sur)</a:t>
            </a:r>
          </a:p>
          <a:p>
            <a:pPr lvl="1"/>
            <a:r>
              <a:rPr lang="es-ES_tradnl" dirty="0" smtClean="0"/>
              <a:t>45</a:t>
            </a:r>
          </a:p>
          <a:p>
            <a:pPr lvl="1"/>
            <a:r>
              <a:rPr lang="es-ES_tradnl" dirty="0" smtClean="0"/>
              <a:t>5(</a:t>
            </a:r>
            <a:r>
              <a:rPr lang="es-ES_tradnl" dirty="0" err="1" smtClean="0"/>
              <a:t>x,y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+(</a:t>
            </a:r>
            <a:r>
              <a:rPr lang="es-ES_tradnl" dirty="0" err="1" smtClean="0"/>
              <a:t>north</a:t>
            </a:r>
            <a:r>
              <a:rPr lang="es-ES_tradnl" dirty="0" smtClean="0"/>
              <a:t>, </a:t>
            </a:r>
            <a:r>
              <a:rPr lang="es-ES_tradnl" dirty="0" err="1" smtClean="0"/>
              <a:t>west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three(Black(Cats</a:t>
            </a:r>
            <a:r>
              <a:rPr lang="es-ES_tradnl" dirty="0" smtClean="0"/>
              <a:t>)) </a:t>
            </a:r>
          </a:p>
          <a:p>
            <a:pPr marL="739775" lvl="1" indent="-282575">
              <a:spcBef>
                <a:spcPts val="1800"/>
              </a:spcBef>
              <a:buNone/>
            </a:pPr>
            <a:endParaRPr lang="es-ES_tradnl" sz="2000" dirty="0" smtClean="0"/>
          </a:p>
          <a:p>
            <a:pPr marL="739775" lvl="1" indent="-282575">
              <a:spcBef>
                <a:spcPts val="1800"/>
              </a:spcBef>
              <a:buNone/>
            </a:pPr>
            <a:endParaRPr lang="es-ES_tradn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Unificación (1/4)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 smtClean="0"/>
              <a:t>Cuando se tienen sentencias compuestas por predicados y conectivos lógicos, se debe evaluar la veracidad de cada uno de sus componentes para determinar si toda la sentencia es verdadera o falsa. Para ello, se busca en el conjunto de axiomas la forma de establecer la veracidad de los predicados componentes. </a:t>
            </a:r>
            <a:r>
              <a:rPr lang="es-ES_tradnl" b="1" dirty="0" smtClean="0"/>
              <a:t>Un predicado componente se dice que es verdadero si se identifica con un axioma de la base de información</a:t>
            </a:r>
            <a:r>
              <a:rPr lang="es-ES_tradnl" dirty="0" smtClean="0"/>
              <a:t>. </a:t>
            </a:r>
          </a:p>
          <a:p>
            <a:r>
              <a:rPr lang="es-ES_tradnl" dirty="0" smtClean="0"/>
              <a:t>En la lógica de predicados, este proceso es algo complicado ya que las sentencias pueden tener términos variables. A los predicados que tienen variables por argumentos, se los denomina </a:t>
            </a:r>
            <a:r>
              <a:rPr lang="es-ES_tradnl" b="1" dirty="0" smtClean="0"/>
              <a:t>patrones</a:t>
            </a:r>
            <a:r>
              <a:rPr lang="es-ES_tradnl" b="1" i="1" dirty="0" smtClean="0"/>
              <a:t>. </a:t>
            </a:r>
          </a:p>
          <a:p>
            <a:r>
              <a:rPr lang="es-ES_tradnl" b="1" i="1" dirty="0" smtClean="0"/>
              <a:t>La unificación es el proceso de computar las sustituciones apropiadas que permitan determinar si dos expresiones lógicas, ya sean predicados o patrones, coinciden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Unificación (2/4)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Dados dos </a:t>
            </a:r>
            <a:r>
              <a:rPr lang="es-ES_tradnl" dirty="0" err="1" smtClean="0"/>
              <a:t>términos</a:t>
            </a:r>
            <a:r>
              <a:rPr lang="es-ES_tradnl" dirty="0" smtClean="0"/>
              <a:t>, decimos que unifican si: </a:t>
            </a:r>
          </a:p>
          <a:p>
            <a:pPr lvl="1"/>
            <a:r>
              <a:rPr lang="es-ES_tradnl" dirty="0" smtClean="0"/>
              <a:t>Son </a:t>
            </a:r>
            <a:r>
              <a:rPr lang="es-ES_tradnl" dirty="0" err="1" smtClean="0"/>
              <a:t>idénticos</a:t>
            </a:r>
            <a:r>
              <a:rPr lang="es-ES_tradnl" dirty="0" smtClean="0"/>
              <a:t>, o </a:t>
            </a:r>
          </a:p>
          <a:p>
            <a:pPr lvl="1"/>
            <a:r>
              <a:rPr lang="es-ES_tradnl" dirty="0" smtClean="0"/>
              <a:t>Las variables de los dos </a:t>
            </a:r>
            <a:r>
              <a:rPr lang="es-ES_tradnl" dirty="0" err="1" smtClean="0"/>
              <a:t>términos</a:t>
            </a:r>
            <a:r>
              <a:rPr lang="es-ES_tradnl" dirty="0" smtClean="0"/>
              <a:t> se pueden </a:t>
            </a:r>
            <a:r>
              <a:rPr lang="es-ES_tradnl" dirty="0" err="1" smtClean="0"/>
              <a:t>instanciar</a:t>
            </a:r>
            <a:r>
              <a:rPr lang="es-ES_tradnl" dirty="0" smtClean="0"/>
              <a:t> a objetos de manera que los dos </a:t>
            </a:r>
            <a:r>
              <a:rPr lang="es-ES_tradnl" dirty="0" err="1" smtClean="0"/>
              <a:t>términos</a:t>
            </a:r>
            <a:r>
              <a:rPr lang="es-ES_tradnl" dirty="0" smtClean="0"/>
              <a:t> lleguen a ser </a:t>
            </a:r>
            <a:r>
              <a:rPr lang="es-ES_tradnl" dirty="0" err="1" smtClean="0"/>
              <a:t>idénticos</a:t>
            </a:r>
            <a:r>
              <a:rPr lang="es-ES_tradnl" dirty="0" smtClean="0"/>
              <a:t>. </a:t>
            </a:r>
          </a:p>
          <a:p>
            <a:r>
              <a:rPr lang="es-ES_tradnl" dirty="0" err="1" smtClean="0"/>
              <a:t>Ejemplo:date(D,M</a:t>
            </a:r>
            <a:r>
              <a:rPr lang="es-ES_tradnl" dirty="0" smtClean="0"/>
              <a:t>,2001)  </a:t>
            </a:r>
            <a:r>
              <a:rPr lang="es-ES_tradnl" b="1" dirty="0" err="1" smtClean="0"/>
              <a:t>date(D1</a:t>
            </a:r>
            <a:r>
              <a:rPr lang="es-ES_tradnl" b="1" dirty="0" smtClean="0"/>
              <a:t>,</a:t>
            </a:r>
            <a:r>
              <a:rPr lang="es-ES_tradnl" b="1" dirty="0" err="1" smtClean="0"/>
              <a:t>mayo,A1</a:t>
            </a:r>
            <a:r>
              <a:rPr lang="es-ES_tradnl" b="1" dirty="0" smtClean="0"/>
              <a:t>) </a:t>
            </a:r>
          </a:p>
          <a:p>
            <a:pPr lvl="1"/>
            <a:r>
              <a:rPr lang="es-ES_tradnl" b="1" dirty="0" smtClean="0"/>
              <a:t>D = D1 </a:t>
            </a:r>
            <a:endParaRPr lang="es-ES_tradnl" dirty="0" smtClean="0"/>
          </a:p>
          <a:p>
            <a:pPr lvl="1"/>
            <a:r>
              <a:rPr lang="es-ES_tradnl" b="1" dirty="0" smtClean="0"/>
              <a:t>M = mayo</a:t>
            </a:r>
          </a:p>
          <a:p>
            <a:pPr lvl="1"/>
            <a:r>
              <a:rPr lang="es-ES_tradnl" b="1" dirty="0" smtClean="0"/>
              <a:t>A1 = 2001 </a:t>
            </a:r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ódice">
  <a:themeElements>
    <a:clrScheme name="Códice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ódic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ódic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Códice.thmx</Template>
  <TotalTime>14672</TotalTime>
  <Words>1233</Words>
  <Application>Microsoft Macintosh PowerPoint</Application>
  <PresentationFormat>Presentación en pantalla (4:3)</PresentationFormat>
  <Paragraphs>134</Paragraphs>
  <Slides>18</Slides>
  <Notes>1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Códice</vt:lpstr>
      <vt:lpstr>Programación lógica </vt:lpstr>
      <vt:lpstr>Átomos</vt:lpstr>
      <vt:lpstr>Números</vt:lpstr>
      <vt:lpstr>Variables</vt:lpstr>
      <vt:lpstr>Estructuras (1/2)</vt:lpstr>
      <vt:lpstr>Estructuras (2/2)</vt:lpstr>
      <vt:lpstr>Ejercicios rápidos 1</vt:lpstr>
      <vt:lpstr>Unificación (1/4)</vt:lpstr>
      <vt:lpstr>Unificación (2/4)</vt:lpstr>
      <vt:lpstr>Unificación (3/4)</vt:lpstr>
      <vt:lpstr>Unificación (4/4)</vt:lpstr>
      <vt:lpstr>Ejercicios rápidos 2</vt:lpstr>
      <vt:lpstr>Funcionamiento Prolog (1/5)</vt:lpstr>
      <vt:lpstr>Funcionamiento Prolog (2/5): Ejemplo</vt:lpstr>
      <vt:lpstr>Funcionamiento Prolog (3/5): Ejemplo</vt:lpstr>
      <vt:lpstr>Funcionamiento Prolog (4/5): Ejemplo</vt:lpstr>
      <vt:lpstr>Funcionamiento Prolog (5/5): Ejemplo</vt:lpstr>
      <vt:lpstr>Ejercicio rápido 3</vt:lpstr>
    </vt:vector>
  </TitlesOfParts>
  <Company>lisy.beato@gmail.com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Lisibonny Beato Castro</dc:creator>
  <cp:lastModifiedBy>Lisibonny Beato Castro</cp:lastModifiedBy>
  <cp:revision>139</cp:revision>
  <dcterms:created xsi:type="dcterms:W3CDTF">2013-05-21T14:09:13Z</dcterms:created>
  <dcterms:modified xsi:type="dcterms:W3CDTF">2013-05-21T14:10:21Z</dcterms:modified>
</cp:coreProperties>
</file>