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18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40" r:id="rId17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599" autoAdjust="0"/>
  </p:normalViewPr>
  <p:slideViewPr>
    <p:cSldViewPr snapToGrid="0" snapToObjects="1">
      <p:cViewPr varScale="1">
        <p:scale>
          <a:sx n="57" d="100"/>
          <a:sy n="57" d="100"/>
        </p:scale>
        <p:origin x="-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25/5/12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Aritm</a:t>
            </a:r>
            <a:r>
              <a:rPr lang="es-ES_tradnl" dirty="0" smtClean="0"/>
              <a:t>ética y Entrada y </a:t>
            </a:r>
            <a:r>
              <a:rPr lang="es-ES_tradnl" dirty="0" smtClean="0"/>
              <a:t>Salida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 matem</a:t>
            </a:r>
            <a:r>
              <a:rPr lang="es-ES_tradnl" dirty="0" smtClean="0"/>
              <a:t>áticas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err="1" smtClean="0"/>
              <a:t>a</a:t>
            </a:r>
            <a:r>
              <a:rPr lang="es-ES_tradnl" dirty="0" err="1" smtClean="0"/>
              <a:t>bs</a:t>
            </a:r>
            <a:r>
              <a:rPr lang="es-ES_tradnl" dirty="0" smtClean="0"/>
              <a:t> </a:t>
            </a:r>
            <a:r>
              <a:rPr lang="es-ES_tradnl" dirty="0" smtClean="0"/>
              <a:t>: valor </a:t>
            </a:r>
            <a:r>
              <a:rPr lang="es-ES_tradnl" dirty="0" smtClean="0"/>
              <a:t>absoluto</a:t>
            </a:r>
          </a:p>
          <a:p>
            <a:r>
              <a:rPr lang="es-ES_tradnl" dirty="0" smtClean="0"/>
              <a:t>cos </a:t>
            </a:r>
            <a:r>
              <a:rPr lang="es-ES_tradnl" dirty="0" smtClean="0"/>
              <a:t>: </a:t>
            </a:r>
            <a:r>
              <a:rPr lang="es-ES_tradnl" dirty="0" smtClean="0"/>
              <a:t>coseno</a:t>
            </a:r>
          </a:p>
          <a:p>
            <a:r>
              <a:rPr lang="es-ES_tradnl" dirty="0" smtClean="0"/>
              <a:t>s</a:t>
            </a:r>
            <a:r>
              <a:rPr lang="es-ES_tradnl" dirty="0" smtClean="0"/>
              <a:t>in </a:t>
            </a:r>
            <a:r>
              <a:rPr lang="es-ES_tradnl" dirty="0" smtClean="0"/>
              <a:t>: </a:t>
            </a:r>
            <a:r>
              <a:rPr lang="es-ES_tradnl" dirty="0" smtClean="0"/>
              <a:t>seno</a:t>
            </a:r>
          </a:p>
          <a:p>
            <a:r>
              <a:rPr lang="es-ES_tradnl" dirty="0" smtClean="0"/>
              <a:t>t</a:t>
            </a:r>
            <a:r>
              <a:rPr lang="es-ES_tradnl" dirty="0" smtClean="0"/>
              <a:t>an </a:t>
            </a:r>
            <a:r>
              <a:rPr lang="es-ES_tradnl" dirty="0" smtClean="0"/>
              <a:t>: </a:t>
            </a:r>
            <a:r>
              <a:rPr lang="es-ES_tradnl" dirty="0" smtClean="0"/>
              <a:t>tangente</a:t>
            </a:r>
          </a:p>
          <a:p>
            <a:r>
              <a:rPr lang="es-ES_tradnl" dirty="0" err="1" smtClean="0"/>
              <a:t>e</a:t>
            </a:r>
            <a:r>
              <a:rPr lang="es-ES_tradnl" dirty="0" err="1" smtClean="0"/>
              <a:t>xp</a:t>
            </a:r>
            <a:r>
              <a:rPr lang="es-ES_tradnl" dirty="0" smtClean="0"/>
              <a:t> </a:t>
            </a:r>
            <a:r>
              <a:rPr lang="es-ES_tradnl" dirty="0" smtClean="0"/>
              <a:t>: exponencial (ex)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l</a:t>
            </a:r>
            <a:r>
              <a:rPr lang="es-ES_tradnl" dirty="0" err="1" smtClean="0"/>
              <a:t>og</a:t>
            </a:r>
            <a:r>
              <a:rPr lang="es-ES_tradnl" dirty="0" smtClean="0"/>
              <a:t> </a:t>
            </a:r>
            <a:r>
              <a:rPr lang="es-ES_tradnl" dirty="0" smtClean="0"/>
              <a:t>: logaritmo en base </a:t>
            </a:r>
            <a:r>
              <a:rPr lang="es-ES_tradnl" dirty="0" smtClean="0"/>
              <a:t>e</a:t>
            </a:r>
          </a:p>
          <a:p>
            <a:r>
              <a:rPr lang="es-ES_tradnl" dirty="0" err="1" smtClean="0"/>
              <a:t>s</a:t>
            </a:r>
            <a:r>
              <a:rPr lang="es-ES_tradnl" dirty="0" err="1" smtClean="0"/>
              <a:t>qrt</a:t>
            </a:r>
            <a:r>
              <a:rPr lang="es-ES_tradnl" dirty="0" smtClean="0"/>
              <a:t> </a:t>
            </a:r>
            <a:r>
              <a:rPr lang="es-ES_tradnl" dirty="0" smtClean="0"/>
              <a:t>: </a:t>
            </a:r>
            <a:r>
              <a:rPr lang="es-ES_tradnl" dirty="0" err="1" smtClean="0"/>
              <a:t>raíz</a:t>
            </a:r>
            <a:r>
              <a:rPr lang="es-ES_tradnl" dirty="0" smtClean="0"/>
              <a:t> cuadrada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r</a:t>
            </a:r>
            <a:r>
              <a:rPr lang="es-ES_tradnl" dirty="0" smtClean="0"/>
              <a:t>ound </a:t>
            </a:r>
            <a:r>
              <a:rPr lang="es-ES_tradnl" dirty="0" smtClean="0"/>
              <a:t>: redondeo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r</a:t>
            </a:r>
            <a:r>
              <a:rPr lang="es-ES_tradnl" dirty="0" err="1" smtClean="0"/>
              <a:t>andom</a:t>
            </a:r>
            <a:r>
              <a:rPr lang="es-ES_tradnl" dirty="0" smtClean="0"/>
              <a:t> </a:t>
            </a:r>
            <a:r>
              <a:rPr lang="es-ES_tradnl" dirty="0" smtClean="0"/>
              <a:t>: </a:t>
            </a:r>
            <a:r>
              <a:rPr lang="es-ES_tradnl" dirty="0" err="1" smtClean="0"/>
              <a:t>número</a:t>
            </a:r>
            <a:r>
              <a:rPr lang="es-ES_tradnl" dirty="0" smtClean="0"/>
              <a:t> aleatorio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 y salida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Prolog</a:t>
            </a:r>
            <a:r>
              <a:rPr lang="es-ES_tradnl" dirty="0" smtClean="0"/>
              <a:t> est</a:t>
            </a:r>
            <a:r>
              <a:rPr lang="es-ES_tradnl" dirty="0" smtClean="0"/>
              <a:t>á dotado de algunos predicados para lectura y escritura.</a:t>
            </a:r>
          </a:p>
          <a:p>
            <a:r>
              <a:rPr lang="es-ES_tradnl" dirty="0" smtClean="0"/>
              <a:t>Otros predicados existen para la lectura de archivos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Predicado </a:t>
            </a:r>
            <a:r>
              <a:rPr lang="es-ES_tradnl" dirty="0" err="1" smtClean="0"/>
              <a:t>w</a:t>
            </a:r>
            <a:r>
              <a:rPr lang="es-ES_tradnl" dirty="0" err="1" smtClean="0"/>
              <a:t>rite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Predicado predefinido “</a:t>
            </a:r>
            <a:r>
              <a:rPr lang="es-ES_tradnl" dirty="0" err="1" smtClean="0"/>
              <a:t>write(X)</a:t>
            </a:r>
            <a:r>
              <a:rPr lang="es-ES_tradnl" dirty="0" smtClean="0"/>
              <a:t>”: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Siempre </a:t>
            </a:r>
            <a:r>
              <a:rPr lang="es-ES_tradnl" dirty="0" smtClean="0"/>
              <a:t>se satisface </a:t>
            </a:r>
            <a:endParaRPr lang="es-ES_tradnl" dirty="0" smtClean="0"/>
          </a:p>
          <a:p>
            <a:pPr lvl="1"/>
            <a:r>
              <a:rPr lang="es-ES_tradnl" dirty="0" smtClean="0"/>
              <a:t>Si </a:t>
            </a:r>
            <a:r>
              <a:rPr lang="es-ES_tradnl" dirty="0" smtClean="0"/>
              <a:t>X </a:t>
            </a:r>
            <a:r>
              <a:rPr lang="es-ES_tradnl" dirty="0" err="1" smtClean="0"/>
              <a:t>está</a:t>
            </a:r>
            <a:r>
              <a:rPr lang="es-ES_tradnl" dirty="0" smtClean="0"/>
              <a:t> </a:t>
            </a:r>
            <a:r>
              <a:rPr lang="es-ES_tradnl" dirty="0" err="1" smtClean="0"/>
              <a:t>instanciada</a:t>
            </a:r>
            <a:r>
              <a:rPr lang="es-ES_tradnl" dirty="0" smtClean="0"/>
              <a:t>, se muestra en pantalla.</a:t>
            </a:r>
            <a:r>
              <a:rPr lang="es-ES_tradnl" dirty="0" smtClean="0"/>
              <a:t> </a:t>
            </a:r>
            <a:endParaRPr lang="es-ES_tradnl" dirty="0" smtClean="0"/>
          </a:p>
          <a:p>
            <a:pPr lvl="1"/>
            <a:r>
              <a:rPr lang="es-ES_tradnl" dirty="0" smtClean="0"/>
              <a:t>Si </a:t>
            </a:r>
            <a:r>
              <a:rPr lang="es-ES_tradnl" dirty="0" smtClean="0"/>
              <a:t>no, se saca la variable interna (</a:t>
            </a:r>
            <a:r>
              <a:rPr lang="es-ES_tradnl" dirty="0" err="1" smtClean="0"/>
              <a:t>„_G244‟</a:t>
            </a:r>
            <a:r>
              <a:rPr lang="es-ES_tradnl" dirty="0" smtClean="0"/>
              <a:t>)</a:t>
            </a:r>
            <a:r>
              <a:rPr lang="es-ES_tradnl" dirty="0" smtClean="0"/>
              <a:t>.</a:t>
            </a:r>
            <a:endParaRPr lang="es-ES_tradnl" dirty="0" smtClean="0"/>
          </a:p>
          <a:p>
            <a:pPr lvl="1"/>
            <a:r>
              <a:rPr lang="es-ES_tradnl" dirty="0" smtClean="0"/>
              <a:t> </a:t>
            </a:r>
            <a:r>
              <a:rPr lang="es-ES_tradnl" dirty="0" smtClean="0"/>
              <a:t>Nunca se intenta re-satisfacer.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  <a:p>
            <a:pPr lvl="0">
              <a:buClr>
                <a:srgbClr val="990000"/>
              </a:buClr>
            </a:pPr>
            <a:r>
              <a:rPr lang="es-ES_tradnl" sz="2235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Pruebe lo siguiente: </a:t>
            </a:r>
            <a:endParaRPr lang="es-ES_tradnl" sz="2235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_tradnl" dirty="0" smtClean="0">
                <a:latin typeface="Arial"/>
              </a:rPr>
              <a:t>?-</a:t>
            </a:r>
            <a:r>
              <a:rPr lang="es-ES_tradnl" dirty="0" err="1" smtClean="0">
                <a:latin typeface="Arial"/>
              </a:rPr>
              <a:t>write(x</a:t>
            </a:r>
            <a:r>
              <a:rPr lang="es-ES_tradnl" dirty="0" smtClean="0">
                <a:latin typeface="Arial"/>
              </a:rPr>
              <a:t>).</a:t>
            </a:r>
          </a:p>
          <a:p>
            <a:pPr lvl="1">
              <a:buNone/>
            </a:pPr>
            <a:r>
              <a:rPr lang="es-ES_tradnl" dirty="0" smtClean="0">
                <a:latin typeface="Arial"/>
              </a:rPr>
              <a:t>?- </a:t>
            </a:r>
            <a:r>
              <a:rPr lang="es-ES_tradnl" dirty="0" err="1" smtClean="0">
                <a:latin typeface="Arial"/>
              </a:rPr>
              <a:t>w</a:t>
            </a:r>
            <a:r>
              <a:rPr lang="es-ES_tradnl" dirty="0" err="1" smtClean="0">
                <a:latin typeface="Arial"/>
              </a:rPr>
              <a:t>rite(X</a:t>
            </a:r>
            <a:r>
              <a:rPr lang="es-ES_tradnl" dirty="0" smtClean="0">
                <a:latin typeface="Arial"/>
              </a:rPr>
              <a:t>).</a:t>
            </a:r>
          </a:p>
          <a:p>
            <a:pPr lvl="1">
              <a:buNone/>
            </a:pPr>
            <a:r>
              <a:rPr lang="es-ES_tradnl" dirty="0" smtClean="0">
                <a:latin typeface="Arial"/>
              </a:rPr>
              <a:t>?-</a:t>
            </a:r>
            <a:r>
              <a:rPr lang="es-ES_tradnl" dirty="0" err="1" smtClean="0">
                <a:latin typeface="Arial"/>
              </a:rPr>
              <a:t>write</a:t>
            </a:r>
            <a:r>
              <a:rPr lang="es-ES_tradnl" dirty="0" smtClean="0">
                <a:latin typeface="Arial"/>
              </a:rPr>
              <a:t>(‘X’).</a:t>
            </a:r>
          </a:p>
          <a:p>
            <a:pPr lvl="1">
              <a:buNone/>
            </a:pPr>
            <a:r>
              <a:rPr lang="es-ES_tradnl" dirty="0" smtClean="0">
                <a:latin typeface="Arial"/>
              </a:rPr>
              <a:t>?-X=‘texto’, </a:t>
            </a:r>
            <a:r>
              <a:rPr lang="es-ES_tradnl" dirty="0" err="1" smtClean="0">
                <a:latin typeface="Arial"/>
              </a:rPr>
              <a:t>write(X</a:t>
            </a:r>
            <a:r>
              <a:rPr lang="es-ES_tradnl" dirty="0" smtClean="0">
                <a:latin typeface="Arial"/>
              </a:rPr>
              <a:t>).</a:t>
            </a:r>
          </a:p>
          <a:p>
            <a:pPr lvl="1">
              <a:buNone/>
            </a:pPr>
            <a:r>
              <a:rPr lang="es-ES_tradnl" dirty="0" smtClean="0">
                <a:latin typeface="Arial"/>
              </a:rPr>
              <a:t>?-</a:t>
            </a:r>
            <a:r>
              <a:rPr lang="es-ES_tradnl" dirty="0" err="1" smtClean="0">
                <a:latin typeface="Arial"/>
              </a:rPr>
              <a:t>write</a:t>
            </a:r>
            <a:r>
              <a:rPr lang="es-ES_tradnl" dirty="0" smtClean="0">
                <a:latin typeface="Arial"/>
              </a:rPr>
              <a:t>(“X”).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predicados para salida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“</a:t>
            </a:r>
            <a:r>
              <a:rPr lang="es-ES_tradnl" dirty="0" err="1" smtClean="0"/>
              <a:t>nl</a:t>
            </a:r>
            <a:r>
              <a:rPr lang="es-ES_tradnl" dirty="0" smtClean="0"/>
              <a:t>” provoca un salto de </a:t>
            </a:r>
            <a:r>
              <a:rPr lang="es-ES_tradnl" dirty="0" err="1" smtClean="0"/>
              <a:t>línea</a:t>
            </a:r>
            <a:r>
              <a:rPr lang="es-ES_tradnl" dirty="0" smtClean="0"/>
              <a:t>. (?- </a:t>
            </a:r>
            <a:r>
              <a:rPr lang="es-ES_tradnl" dirty="0" err="1" smtClean="0"/>
              <a:t>nl</a:t>
            </a:r>
            <a:r>
              <a:rPr lang="es-ES_tradnl" dirty="0" smtClean="0"/>
              <a:t>.) </a:t>
            </a:r>
            <a:endParaRPr lang="es-ES_tradnl" dirty="0" smtClean="0"/>
          </a:p>
          <a:p>
            <a:r>
              <a:rPr lang="es-ES_tradnl" dirty="0" smtClean="0"/>
              <a:t>“</a:t>
            </a:r>
            <a:r>
              <a:rPr lang="es-ES_tradnl" dirty="0" err="1" smtClean="0"/>
              <a:t>tab(X)</a:t>
            </a:r>
            <a:r>
              <a:rPr lang="es-ES_tradnl" dirty="0" smtClean="0"/>
              <a:t>” escribe X espacios en blanco. </a:t>
            </a:r>
            <a:endParaRPr lang="es-ES_tradnl" dirty="0" smtClean="0"/>
          </a:p>
          <a:p>
            <a:r>
              <a:rPr lang="es-ES_tradnl" dirty="0" smtClean="0"/>
              <a:t>“</a:t>
            </a:r>
            <a:r>
              <a:rPr lang="es-ES_tradnl" dirty="0" err="1" smtClean="0"/>
              <a:t>display(X)</a:t>
            </a:r>
            <a:r>
              <a:rPr lang="es-ES_tradnl" dirty="0" smtClean="0"/>
              <a:t>” </a:t>
            </a:r>
            <a:r>
              <a:rPr lang="es-ES_tradnl" dirty="0" smtClean="0"/>
              <a:t>muestra X sin interpretar los </a:t>
            </a:r>
            <a:r>
              <a:rPr lang="es-ES_tradnl" dirty="0" err="1" smtClean="0"/>
              <a:t>functores</a:t>
            </a:r>
            <a:r>
              <a:rPr lang="es-ES_tradnl" dirty="0" smtClean="0"/>
              <a:t>/operadores. </a:t>
            </a:r>
            <a:endParaRPr lang="es-ES_tradnl" dirty="0" smtClean="0"/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r>
              <a:rPr lang="es-ES_tradnl" b="1" dirty="0" smtClean="0"/>
              <a:t>Haga algunas pruebas!!!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 en </a:t>
            </a:r>
            <a:r>
              <a:rPr lang="es-ES_tradnl" dirty="0" err="1" smtClean="0"/>
              <a:t>Prolog</a:t>
            </a:r>
            <a:r>
              <a:rPr lang="es-ES_tradnl" dirty="0" smtClean="0"/>
              <a:t> (1/2)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read(X</a:t>
            </a:r>
            <a:r>
              <a:rPr lang="es-ES_tradnl" dirty="0" smtClean="0"/>
              <a:t>): lee </a:t>
            </a:r>
            <a:r>
              <a:rPr lang="es-ES_tradnl" dirty="0" smtClean="0"/>
              <a:t>un </a:t>
            </a:r>
            <a:r>
              <a:rPr lang="es-ES_tradnl" dirty="0" err="1" smtClean="0"/>
              <a:t>término</a:t>
            </a:r>
            <a:r>
              <a:rPr lang="es-ES_tradnl" dirty="0" smtClean="0"/>
              <a:t> y lo unifica con X (el </a:t>
            </a:r>
            <a:r>
              <a:rPr lang="es-ES_tradnl" dirty="0" err="1" smtClean="0"/>
              <a:t>término</a:t>
            </a:r>
            <a:r>
              <a:rPr lang="es-ES_tradnl" dirty="0" smtClean="0"/>
              <a:t> debe terminar en punto).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get0(</a:t>
            </a:r>
            <a:r>
              <a:rPr lang="es-ES_tradnl" dirty="0" smtClean="0"/>
              <a:t>X: lee </a:t>
            </a:r>
            <a:r>
              <a:rPr lang="es-ES_tradnl" dirty="0" smtClean="0"/>
              <a:t>un </a:t>
            </a:r>
            <a:r>
              <a:rPr lang="es-ES_tradnl" dirty="0" err="1" smtClean="0"/>
              <a:t>carácter</a:t>
            </a:r>
            <a:r>
              <a:rPr lang="es-ES_tradnl" dirty="0" smtClean="0"/>
              <a:t> y unifica su </a:t>
            </a:r>
            <a:r>
              <a:rPr lang="es-ES_tradnl" dirty="0" err="1" smtClean="0"/>
              <a:t>código</a:t>
            </a:r>
            <a:r>
              <a:rPr lang="es-ES_tradnl" dirty="0" smtClean="0"/>
              <a:t> con </a:t>
            </a:r>
            <a:r>
              <a:rPr lang="es-ES_tradnl" dirty="0" smtClean="0"/>
              <a:t>X.</a:t>
            </a:r>
          </a:p>
          <a:p>
            <a:r>
              <a:rPr lang="es-ES_tradnl" dirty="0" err="1" smtClean="0"/>
              <a:t>get</a:t>
            </a:r>
            <a:r>
              <a:rPr lang="es-ES_tradnl" dirty="0" err="1" smtClean="0"/>
              <a:t>(X</a:t>
            </a:r>
            <a:r>
              <a:rPr lang="es-ES_tradnl" dirty="0" smtClean="0"/>
              <a:t>): </a:t>
            </a:r>
            <a:r>
              <a:rPr lang="es-ES_tradnl" dirty="0" err="1" smtClean="0"/>
              <a:t>análogo</a:t>
            </a:r>
            <a:r>
              <a:rPr lang="es-ES_tradnl" dirty="0" smtClean="0"/>
              <a:t>, pero salta los caracteres no imprimibles (por ejemplo, los blancos)</a:t>
            </a:r>
            <a:br>
              <a:rPr lang="es-ES_tradnl" dirty="0" smtClean="0"/>
            </a:br>
            <a:r>
              <a:rPr lang="es-ES_tradnl" dirty="0" err="1" smtClean="0"/>
              <a:t>skip(Char</a:t>
            </a:r>
            <a:r>
              <a:rPr lang="es-ES_tradnl" dirty="0" smtClean="0"/>
              <a:t>) lee hasta encontrar el </a:t>
            </a:r>
            <a:r>
              <a:rPr lang="es-ES_tradnl" dirty="0" err="1" smtClean="0"/>
              <a:t>carácter</a:t>
            </a:r>
            <a:r>
              <a:rPr lang="es-ES_tradnl" dirty="0" smtClean="0"/>
              <a:t> </a:t>
            </a:r>
            <a:r>
              <a:rPr lang="es-ES_tradnl" dirty="0" err="1" smtClean="0"/>
              <a:t>Char</a:t>
            </a:r>
            <a:r>
              <a:rPr lang="es-ES_tradnl" dirty="0" smtClean="0"/>
              <a:t>. Una llamada a get0(X) </a:t>
            </a:r>
            <a:r>
              <a:rPr lang="es-ES_tradnl" dirty="0" err="1" smtClean="0"/>
              <a:t>detrás</a:t>
            </a:r>
            <a:r>
              <a:rPr lang="es-ES_tradnl" dirty="0" smtClean="0"/>
              <a:t> </a:t>
            </a:r>
            <a:r>
              <a:rPr lang="es-ES_tradnl" dirty="0" err="1" smtClean="0"/>
              <a:t>leerá</a:t>
            </a:r>
            <a:r>
              <a:rPr lang="es-ES_tradnl" dirty="0" smtClean="0"/>
              <a:t> el siguiente </a:t>
            </a:r>
            <a:r>
              <a:rPr lang="es-ES_tradnl" dirty="0" err="1" smtClean="0"/>
              <a:t>carácter</a:t>
            </a:r>
            <a:r>
              <a:rPr lang="es-ES_tradnl" dirty="0" smtClean="0"/>
              <a:t> a </a:t>
            </a:r>
            <a:r>
              <a:rPr lang="es-ES_tradnl" dirty="0" err="1" smtClean="0"/>
              <a:t>Char</a:t>
            </a:r>
            <a:r>
              <a:rPr lang="es-ES_tradnl" dirty="0" smtClean="0"/>
              <a:t>.</a:t>
            </a:r>
            <a:r>
              <a:rPr lang="es-ES_tradnl" dirty="0" smtClean="0"/>
              <a:t> </a:t>
            </a:r>
            <a:br>
              <a:rPr lang="es-ES_tradnl" dirty="0" smtClean="0"/>
            </a:b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 de entrada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s-ES_tradnl" sz="2727" dirty="0" smtClean="0">
                <a:latin typeface="Arial"/>
              </a:rPr>
              <a:t>?- </a:t>
            </a:r>
            <a:r>
              <a:rPr lang="es-ES_tradnl" sz="2727" dirty="0" err="1" smtClean="0">
                <a:latin typeface="Arial"/>
              </a:rPr>
              <a:t>read(U</a:t>
            </a:r>
            <a:r>
              <a:rPr lang="es-ES_tradnl" sz="2727" dirty="0" smtClean="0">
                <a:latin typeface="Arial"/>
              </a:rPr>
              <a:t>).</a:t>
            </a:r>
            <a:br>
              <a:rPr lang="es-ES_tradnl" sz="2727" dirty="0" smtClean="0">
                <a:latin typeface="Arial"/>
              </a:rPr>
            </a:br>
            <a:endParaRPr lang="es-ES_tradnl" sz="2727" dirty="0" smtClean="0">
              <a:latin typeface="Arial"/>
            </a:endParaRP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  | </a:t>
            </a:r>
            <a:r>
              <a:rPr lang="es-ES_tradnl" sz="2727" dirty="0" err="1" smtClean="0">
                <a:latin typeface="Arial"/>
              </a:rPr>
              <a:t>p</a:t>
            </a:r>
            <a:r>
              <a:rPr lang="es-ES_tradnl" sz="2727" dirty="0" smtClean="0">
                <a:latin typeface="Arial"/>
              </a:rPr>
              <a:t>(1,2). %Introducido por el usuario</a:t>
            </a: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  U=</a:t>
            </a:r>
            <a:r>
              <a:rPr lang="es-ES_tradnl" sz="2727" dirty="0" err="1" smtClean="0">
                <a:latin typeface="Arial"/>
              </a:rPr>
              <a:t>p</a:t>
            </a:r>
            <a:r>
              <a:rPr lang="es-ES_tradnl" sz="2727" dirty="0" smtClean="0">
                <a:latin typeface="Arial"/>
              </a:rPr>
              <a:t>(1,2)</a:t>
            </a:r>
          </a:p>
          <a:p>
            <a:pPr lvl="1">
              <a:buNone/>
            </a:pPr>
            <a:endParaRPr lang="es-ES_tradnl" sz="2727" dirty="0" smtClean="0">
              <a:latin typeface="Arial"/>
            </a:endParaRP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?- </a:t>
            </a:r>
            <a:r>
              <a:rPr lang="es-ES_tradnl" sz="2727" dirty="0" err="1" smtClean="0">
                <a:latin typeface="Arial"/>
              </a:rPr>
              <a:t>read(U</a:t>
            </a:r>
            <a:r>
              <a:rPr lang="es-ES_tradnl" sz="2727" dirty="0" smtClean="0">
                <a:latin typeface="Arial"/>
              </a:rPr>
              <a:t>), X </a:t>
            </a:r>
            <a:r>
              <a:rPr lang="es-ES_tradnl" sz="2727" dirty="0" err="1" smtClean="0">
                <a:latin typeface="Arial"/>
              </a:rPr>
              <a:t>is</a:t>
            </a:r>
            <a:r>
              <a:rPr lang="es-ES_tradnl" sz="2727" dirty="0" smtClean="0">
                <a:latin typeface="Arial"/>
              </a:rPr>
              <a:t> U*2, </a:t>
            </a:r>
            <a:r>
              <a:rPr lang="es-ES_tradnl" sz="2727" dirty="0" err="1" smtClean="0">
                <a:latin typeface="Arial"/>
              </a:rPr>
              <a:t>write</a:t>
            </a:r>
            <a:r>
              <a:rPr lang="es-ES_tradnl" sz="2727" dirty="0" smtClean="0">
                <a:latin typeface="Arial"/>
              </a:rPr>
              <a:t>('el </a:t>
            </a:r>
            <a:r>
              <a:rPr lang="es-ES_tradnl" sz="2727" dirty="0" err="1" smtClean="0">
                <a:latin typeface="Arial"/>
              </a:rPr>
              <a:t>número</a:t>
            </a:r>
            <a:r>
              <a:rPr lang="es-ES_tradnl" sz="2727" dirty="0" smtClean="0">
                <a:latin typeface="Arial"/>
              </a:rPr>
              <a:t> es '), </a:t>
            </a:r>
            <a:r>
              <a:rPr lang="es-ES_tradnl" sz="2727" dirty="0" err="1" smtClean="0">
                <a:latin typeface="Arial"/>
              </a:rPr>
              <a:t>write(X</a:t>
            </a:r>
            <a:r>
              <a:rPr lang="es-ES_tradnl" sz="2727" dirty="0" smtClean="0">
                <a:latin typeface="Arial"/>
              </a:rPr>
              <a:t>).</a:t>
            </a:r>
            <a:r>
              <a:rPr lang="es-ES_tradnl" sz="2727" dirty="0" smtClean="0">
                <a:latin typeface="Arial"/>
              </a:rPr>
              <a:t> </a:t>
            </a:r>
          </a:p>
          <a:p>
            <a:pPr lvl="1">
              <a:buNone/>
            </a:pPr>
            <a:endParaRPr lang="es-ES_tradnl" sz="2727" dirty="0" smtClean="0">
              <a:latin typeface="Arial"/>
            </a:endParaRP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 | </a:t>
            </a:r>
            <a:r>
              <a:rPr lang="es-ES_tradnl" sz="2727" dirty="0" smtClean="0">
                <a:latin typeface="Arial"/>
              </a:rPr>
              <a:t>6. </a:t>
            </a:r>
            <a:r>
              <a:rPr lang="es-ES_tradnl" sz="2727" dirty="0" smtClean="0">
                <a:latin typeface="Arial"/>
              </a:rPr>
              <a:t>%Introducido por el usuario </a:t>
            </a: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 el </a:t>
            </a:r>
            <a:r>
              <a:rPr lang="es-ES_tradnl" sz="2727" dirty="0" err="1" smtClean="0">
                <a:latin typeface="Arial"/>
              </a:rPr>
              <a:t>número</a:t>
            </a:r>
            <a:r>
              <a:rPr lang="es-ES_tradnl" sz="2727" dirty="0" smtClean="0">
                <a:latin typeface="Arial"/>
              </a:rPr>
              <a:t> es 12 </a:t>
            </a: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</a:t>
            </a:r>
            <a:r>
              <a:rPr lang="es-ES_tradnl" sz="2727" dirty="0" smtClean="0">
                <a:latin typeface="Arial"/>
              </a:rPr>
              <a:t> U</a:t>
            </a:r>
            <a:r>
              <a:rPr lang="es-ES_tradnl" sz="2727" dirty="0" smtClean="0">
                <a:latin typeface="Arial"/>
              </a:rPr>
              <a:t>=6</a:t>
            </a:r>
          </a:p>
          <a:p>
            <a:pPr lvl="1">
              <a:buNone/>
            </a:pPr>
            <a:r>
              <a:rPr lang="es-ES_tradnl" sz="2727" dirty="0" smtClean="0">
                <a:latin typeface="Arial"/>
              </a:rPr>
              <a:t>   X = 12 </a:t>
            </a:r>
          </a:p>
          <a:p>
            <a:pPr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Predicados para abrir y cerrar archivos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_tradnl" dirty="0" err="1" smtClean="0"/>
              <a:t>open(file</a:t>
            </a:r>
            <a:r>
              <a:rPr lang="es-ES_tradnl" dirty="0" smtClean="0"/>
              <a:t>, </a:t>
            </a:r>
            <a:r>
              <a:rPr lang="es-ES_tradnl" dirty="0" err="1" smtClean="0"/>
              <a:t>mode</a:t>
            </a:r>
            <a:r>
              <a:rPr lang="es-ES_tradnl" dirty="0" smtClean="0"/>
              <a:t>, ID</a:t>
            </a:r>
            <a:r>
              <a:rPr lang="es-ES_tradnl" dirty="0" smtClean="0"/>
              <a:t>): </a:t>
            </a:r>
            <a:r>
              <a:rPr lang="es-ES_tradnl" dirty="0" smtClean="0"/>
              <a:t>abre el fichero de nombre</a:t>
            </a:r>
            <a:r>
              <a:rPr lang="es-ES_tradnl" dirty="0" smtClean="0"/>
              <a:t> </a:t>
            </a:r>
            <a:r>
              <a:rPr lang="es-ES_tradnl" dirty="0" smtClean="0"/>
              <a:t>file, en modo </a:t>
            </a:r>
            <a:r>
              <a:rPr lang="es-ES_tradnl" dirty="0" err="1" smtClean="0"/>
              <a:t>mode</a:t>
            </a:r>
            <a:r>
              <a:rPr lang="es-ES_tradnl" dirty="0" smtClean="0"/>
              <a:t> (</a:t>
            </a:r>
            <a:r>
              <a:rPr lang="es-ES_tradnl" dirty="0" err="1" smtClean="0"/>
              <a:t>read</a:t>
            </a:r>
            <a:r>
              <a:rPr lang="es-ES_tradnl" dirty="0" smtClean="0"/>
              <a:t>, </a:t>
            </a:r>
            <a:r>
              <a:rPr lang="es-ES_tradnl" dirty="0" err="1" smtClean="0"/>
              <a:t>write</a:t>
            </a:r>
            <a:r>
              <a:rPr lang="es-ES_tradnl" dirty="0" smtClean="0"/>
              <a:t>, </a:t>
            </a:r>
            <a:r>
              <a:rPr lang="es-ES_tradnl" dirty="0" err="1" smtClean="0"/>
              <a:t>append</a:t>
            </a:r>
            <a:r>
              <a:rPr lang="es-ES_tradnl" dirty="0" smtClean="0"/>
              <a:t>,...), con identificador (</a:t>
            </a:r>
            <a:r>
              <a:rPr lang="es-ES_tradnl" dirty="0" err="1" smtClean="0"/>
              <a:t>var</a:t>
            </a:r>
            <a:r>
              <a:rPr lang="es-ES_tradnl" dirty="0" smtClean="0"/>
              <a:t>) ID </a:t>
            </a:r>
            <a:endParaRPr lang="es-ES_tradnl" dirty="0" smtClean="0"/>
          </a:p>
          <a:p>
            <a:r>
              <a:rPr lang="es-ES_tradnl" dirty="0" err="1" smtClean="0"/>
              <a:t>open</a:t>
            </a:r>
            <a:r>
              <a:rPr lang="es-ES_tradnl" dirty="0" err="1" smtClean="0"/>
              <a:t>(file</a:t>
            </a:r>
            <a:r>
              <a:rPr lang="es-ES_tradnl" dirty="0" smtClean="0"/>
              <a:t>, </a:t>
            </a:r>
            <a:r>
              <a:rPr lang="es-ES_tradnl" dirty="0" err="1" smtClean="0"/>
              <a:t>mode</a:t>
            </a:r>
            <a:r>
              <a:rPr lang="es-ES_tradnl" dirty="0" smtClean="0"/>
              <a:t>, ID, </a:t>
            </a:r>
            <a:r>
              <a:rPr lang="es-ES_tradnl" dirty="0" err="1" smtClean="0"/>
              <a:t>options</a:t>
            </a:r>
            <a:r>
              <a:rPr lang="es-ES_tradnl" dirty="0" smtClean="0"/>
              <a:t>): </a:t>
            </a:r>
            <a:r>
              <a:rPr lang="es-ES_tradnl" dirty="0" smtClean="0"/>
              <a:t>similar al anterior pero describiendo una lista de </a:t>
            </a:r>
            <a:r>
              <a:rPr lang="es-ES_tradnl" dirty="0" err="1" smtClean="0"/>
              <a:t>opciones(alias</a:t>
            </a:r>
            <a:r>
              <a:rPr lang="es-ES_tradnl" dirty="0" smtClean="0"/>
              <a:t>, </a:t>
            </a:r>
            <a:r>
              <a:rPr lang="es-ES_tradnl" dirty="0" err="1" smtClean="0"/>
              <a:t>type</a:t>
            </a:r>
            <a:r>
              <a:rPr lang="es-ES_tradnl" dirty="0" smtClean="0"/>
              <a:t>,...</a:t>
            </a:r>
            <a:r>
              <a:rPr lang="es-ES_tradnl" dirty="0" smtClean="0"/>
              <a:t>)</a:t>
            </a:r>
            <a:endParaRPr lang="es-ES_tradnl" dirty="0" smtClean="0"/>
          </a:p>
          <a:p>
            <a:r>
              <a:rPr lang="es-ES_tradnl" dirty="0" err="1" smtClean="0"/>
              <a:t>close</a:t>
            </a:r>
            <a:r>
              <a:rPr lang="es-ES_tradnl" dirty="0" err="1" smtClean="0"/>
              <a:t>(id</a:t>
            </a:r>
            <a:r>
              <a:rPr lang="es-ES_tradnl" dirty="0" smtClean="0"/>
              <a:t>): </a:t>
            </a:r>
            <a:r>
              <a:rPr lang="es-ES_tradnl" dirty="0" smtClean="0"/>
              <a:t>cierra el “</a:t>
            </a:r>
            <a:r>
              <a:rPr lang="es-ES_tradnl" dirty="0" err="1" smtClean="0"/>
              <a:t>stream</a:t>
            </a:r>
            <a:r>
              <a:rPr lang="es-ES_tradnl" dirty="0" smtClean="0"/>
              <a:t>” de identificador </a:t>
            </a:r>
            <a:r>
              <a:rPr lang="es-ES_tradnl" dirty="0" err="1" smtClean="0"/>
              <a:t>id</a:t>
            </a:r>
            <a:r>
              <a:rPr lang="es-ES_tradnl" dirty="0" smtClean="0"/>
              <a:t> </a:t>
            </a:r>
            <a:endParaRPr lang="es-ES_tradnl" dirty="0" smtClean="0"/>
          </a:p>
          <a:p>
            <a:r>
              <a:rPr lang="es-ES_tradnl" dirty="0" err="1" smtClean="0"/>
              <a:t>see</a:t>
            </a:r>
            <a:r>
              <a:rPr lang="es-ES_tradnl" dirty="0" err="1" smtClean="0"/>
              <a:t>(fich</a:t>
            </a:r>
            <a:r>
              <a:rPr lang="es-ES_tradnl" dirty="0" smtClean="0"/>
              <a:t>): </a:t>
            </a:r>
            <a:r>
              <a:rPr lang="es-ES_tradnl" dirty="0" smtClean="0"/>
              <a:t>hace que </a:t>
            </a:r>
            <a:r>
              <a:rPr lang="es-ES_tradnl" dirty="0" err="1" smtClean="0"/>
              <a:t>fich</a:t>
            </a:r>
            <a:r>
              <a:rPr lang="es-ES_tradnl" dirty="0" smtClean="0"/>
              <a:t> sea el fichero actual de entrada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seeing</a:t>
            </a:r>
            <a:r>
              <a:rPr lang="es-ES_tradnl" dirty="0" err="1" smtClean="0"/>
              <a:t>(F</a:t>
            </a:r>
            <a:r>
              <a:rPr lang="es-ES_tradnl" dirty="0" smtClean="0"/>
              <a:t>): </a:t>
            </a:r>
            <a:r>
              <a:rPr lang="es-ES_tradnl" dirty="0" smtClean="0"/>
              <a:t>indica en F </a:t>
            </a:r>
            <a:r>
              <a:rPr lang="es-ES_tradnl" dirty="0" err="1" smtClean="0"/>
              <a:t>cuál</a:t>
            </a:r>
            <a:r>
              <a:rPr lang="es-ES_tradnl" dirty="0" smtClean="0"/>
              <a:t> es el dispositivo actual de entrada.</a:t>
            </a:r>
            <a:endParaRPr lang="es-ES_tradnl" dirty="0" smtClean="0"/>
          </a:p>
          <a:p>
            <a:r>
              <a:rPr lang="es-ES_tradnl" dirty="0" err="1" smtClean="0"/>
              <a:t>seen</a:t>
            </a:r>
            <a:r>
              <a:rPr lang="es-ES_tradnl" dirty="0" smtClean="0"/>
              <a:t>: </a:t>
            </a:r>
            <a:r>
              <a:rPr lang="es-ES_tradnl" dirty="0" smtClean="0"/>
              <a:t>cierra </a:t>
            </a:r>
            <a:r>
              <a:rPr lang="es-ES_tradnl" dirty="0" smtClean="0"/>
              <a:t>el dispositivo actual de entrada (que </a:t>
            </a:r>
            <a:r>
              <a:rPr lang="es-ES_tradnl" dirty="0" err="1" smtClean="0"/>
              <a:t>volverá</a:t>
            </a:r>
            <a:r>
              <a:rPr lang="es-ES_tradnl" dirty="0" smtClean="0"/>
              <a:t> a ser </a:t>
            </a:r>
            <a:r>
              <a:rPr lang="es-ES_tradnl" dirty="0" err="1" smtClean="0"/>
              <a:t>user_input</a:t>
            </a:r>
            <a:r>
              <a:rPr lang="es-ES_tradnl" dirty="0" smtClean="0"/>
              <a:t>)</a:t>
            </a:r>
            <a:endParaRPr lang="es-ES_tradnl" dirty="0" smtClean="0"/>
          </a:p>
          <a:p>
            <a:r>
              <a:rPr lang="es-ES_tradnl" dirty="0" err="1" smtClean="0"/>
              <a:t>tell</a:t>
            </a:r>
            <a:r>
              <a:rPr lang="es-ES_tradnl" dirty="0" err="1" smtClean="0"/>
              <a:t>(fich</a:t>
            </a:r>
            <a:r>
              <a:rPr lang="es-ES_tradnl" dirty="0" smtClean="0"/>
              <a:t>): </a:t>
            </a:r>
            <a:r>
              <a:rPr lang="es-ES_tradnl" dirty="0" smtClean="0"/>
              <a:t>hace que </a:t>
            </a:r>
            <a:r>
              <a:rPr lang="es-ES_tradnl" dirty="0" err="1" smtClean="0"/>
              <a:t>fich</a:t>
            </a:r>
            <a:r>
              <a:rPr lang="es-ES_tradnl" dirty="0" smtClean="0"/>
              <a:t> sea el fichero actual de salida </a:t>
            </a:r>
            <a:endParaRPr lang="es-ES_tradnl" dirty="0" smtClean="0"/>
          </a:p>
          <a:p>
            <a:r>
              <a:rPr lang="es-ES_tradnl" dirty="0" err="1" smtClean="0"/>
              <a:t>telling</a:t>
            </a:r>
            <a:r>
              <a:rPr lang="es-ES_tradnl" dirty="0" err="1" smtClean="0"/>
              <a:t>(F</a:t>
            </a:r>
            <a:r>
              <a:rPr lang="es-ES_tradnl" dirty="0" smtClean="0"/>
              <a:t>): </a:t>
            </a:r>
            <a:r>
              <a:rPr lang="es-ES_tradnl" dirty="0" smtClean="0"/>
              <a:t>indica en F </a:t>
            </a:r>
            <a:r>
              <a:rPr lang="es-ES_tradnl" dirty="0" err="1" smtClean="0"/>
              <a:t>cuál</a:t>
            </a:r>
            <a:r>
              <a:rPr lang="es-ES_tradnl" dirty="0" smtClean="0"/>
              <a:t> es el dispositivo actual de salida. 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t</a:t>
            </a:r>
            <a:r>
              <a:rPr lang="es-ES_tradnl" dirty="0" err="1" smtClean="0"/>
              <a:t>old</a:t>
            </a:r>
            <a:r>
              <a:rPr lang="es-ES_tradnl" dirty="0" smtClean="0"/>
              <a:t>: cierra </a:t>
            </a:r>
            <a:r>
              <a:rPr lang="es-ES_tradnl" dirty="0" smtClean="0"/>
              <a:t>el dispositivo actual de salida (que </a:t>
            </a:r>
            <a:r>
              <a:rPr lang="es-ES_tradnl" dirty="0" err="1" smtClean="0"/>
              <a:t>volverá</a:t>
            </a:r>
            <a:r>
              <a:rPr lang="es-ES_tradnl" dirty="0" smtClean="0"/>
              <a:t> a ser </a:t>
            </a:r>
            <a:r>
              <a:rPr lang="es-ES_tradnl" dirty="0" err="1" smtClean="0"/>
              <a:t>user_output</a:t>
            </a:r>
            <a:r>
              <a:rPr lang="es-ES_tradnl" dirty="0" smtClean="0"/>
              <a:t>)</a:t>
            </a:r>
            <a:r>
              <a:rPr lang="es-ES_tradnl" dirty="0" smtClean="0"/>
              <a:t> 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Aritm</a:t>
            </a:r>
            <a:r>
              <a:rPr lang="es-ES_tradnl" dirty="0" smtClean="0"/>
              <a:t>ética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936470"/>
            <a:ext cx="6197600" cy="3840163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Prolog</a:t>
            </a:r>
            <a:r>
              <a:rPr lang="es-ES_tradnl" dirty="0" smtClean="0"/>
              <a:t> pone a nuestra disposici</a:t>
            </a:r>
            <a:r>
              <a:rPr lang="es-ES_tradnl" dirty="0" smtClean="0"/>
              <a:t>ón una </a:t>
            </a:r>
            <a:r>
              <a:rPr lang="es-ES_tradnl" dirty="0" smtClean="0"/>
              <a:t>serie </a:t>
            </a:r>
            <a:r>
              <a:rPr lang="es-ES_tradnl" dirty="0" smtClean="0"/>
              <a:t>de operadores relacionales y </a:t>
            </a:r>
            <a:r>
              <a:rPr lang="es-ES_tradnl" dirty="0" err="1" smtClean="0"/>
              <a:t>aritméticos</a:t>
            </a:r>
            <a:r>
              <a:rPr lang="es-ES_tradnl" dirty="0" smtClean="0"/>
              <a:t> que nos </a:t>
            </a:r>
            <a:r>
              <a:rPr lang="es-ES_tradnl" dirty="0" err="1" smtClean="0"/>
              <a:t>permitirán</a:t>
            </a:r>
            <a:r>
              <a:rPr lang="es-ES_tradnl" dirty="0" smtClean="0"/>
              <a:t> aumentar la </a:t>
            </a:r>
            <a:r>
              <a:rPr lang="es-ES_tradnl" dirty="0" err="1" smtClean="0"/>
              <a:t>semántica</a:t>
            </a:r>
            <a:r>
              <a:rPr lang="es-ES_tradnl" dirty="0" smtClean="0"/>
              <a:t> de nuestra base de </a:t>
            </a:r>
            <a:r>
              <a:rPr lang="es-ES_tradnl" dirty="0" smtClean="0"/>
              <a:t>conocimiento.</a:t>
            </a:r>
          </a:p>
          <a:p>
            <a:r>
              <a:rPr lang="es-ES_tradnl" dirty="0" smtClean="0"/>
              <a:t>Algunos operadores requieren que las variables est</a:t>
            </a:r>
            <a:r>
              <a:rPr lang="es-ES_tradnl" dirty="0" smtClean="0"/>
              <a:t>én </a:t>
            </a:r>
            <a:r>
              <a:rPr lang="es-ES_tradnl" dirty="0" err="1" smtClean="0"/>
              <a:t>instanciadas</a:t>
            </a:r>
            <a:r>
              <a:rPr lang="es-ES_tradnl" dirty="0" smtClean="0"/>
              <a:t> (aritméticos, relacionales y algunos de igualdad como </a:t>
            </a:r>
            <a:r>
              <a:rPr lang="es-ES_tradnl" dirty="0" err="1" smtClean="0"/>
              <a:t>is</a:t>
            </a:r>
            <a:r>
              <a:rPr lang="es-ES_tradnl" dirty="0" smtClean="0"/>
              <a:t> y :=:)</a:t>
            </a:r>
          </a:p>
          <a:p>
            <a:r>
              <a:rPr lang="es-ES_tradnl" dirty="0" smtClean="0"/>
              <a:t>Una </a:t>
            </a:r>
            <a:r>
              <a:rPr lang="es-ES_tradnl" dirty="0" smtClean="0"/>
              <a:t>variable </a:t>
            </a:r>
            <a:r>
              <a:rPr lang="es-ES_tradnl" dirty="0" err="1" smtClean="0"/>
              <a:t>está</a:t>
            </a:r>
            <a:r>
              <a:rPr lang="es-ES_tradnl" dirty="0" smtClean="0"/>
              <a:t> </a:t>
            </a:r>
            <a:r>
              <a:rPr lang="es-ES_tradnl" dirty="0" err="1" smtClean="0"/>
              <a:t>instanciada</a:t>
            </a:r>
            <a:r>
              <a:rPr lang="es-ES_tradnl" dirty="0" smtClean="0"/>
              <a:t> cuando </a:t>
            </a:r>
            <a:r>
              <a:rPr lang="es-ES_tradnl" dirty="0" err="1" smtClean="0"/>
              <a:t>Prolog</a:t>
            </a:r>
            <a:r>
              <a:rPr lang="es-ES_tradnl" dirty="0" smtClean="0"/>
              <a:t> le ha asignado un valor. </a:t>
            </a:r>
          </a:p>
          <a:p>
            <a:endParaRPr lang="es-ES_tradnl" dirty="0" smtClean="0"/>
          </a:p>
          <a:p>
            <a:pPr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Operadores aritm</a:t>
            </a:r>
            <a:r>
              <a:rPr lang="es-ES_tradnl" dirty="0" smtClean="0"/>
              <a:t>éticos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854913"/>
            <a:ext cx="6197600" cy="3840163"/>
          </a:xfrm>
        </p:spPr>
        <p:txBody>
          <a:bodyPr>
            <a:normAutofit fontScale="92500" lnSpcReduction="10000"/>
          </a:bodyPr>
          <a:lstStyle/>
          <a:p>
            <a:endParaRPr lang="es-ES_tradnl" dirty="0" smtClean="0"/>
          </a:p>
          <a:p>
            <a:r>
              <a:rPr lang="es-ES_tradnl" dirty="0" smtClean="0"/>
              <a:t>+ (Suma)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-</a:t>
            </a:r>
            <a:r>
              <a:rPr lang="es-ES_tradnl" dirty="0" smtClean="0"/>
              <a:t>  (Resta)</a:t>
            </a:r>
          </a:p>
          <a:p>
            <a:r>
              <a:rPr lang="es-ES_tradnl" dirty="0" smtClean="0"/>
              <a:t> * (Multiplicaci</a:t>
            </a:r>
            <a:r>
              <a:rPr lang="es-ES_tradnl" dirty="0" smtClean="0"/>
              <a:t>ón)</a:t>
            </a:r>
            <a:endParaRPr lang="es-ES_tradnl" dirty="0" smtClean="0"/>
          </a:p>
          <a:p>
            <a:r>
              <a:rPr lang="es-ES_tradnl" dirty="0" smtClean="0"/>
              <a:t> / (Divisi</a:t>
            </a:r>
            <a:r>
              <a:rPr lang="es-ES_tradnl" dirty="0" smtClean="0"/>
              <a:t>ón)</a:t>
            </a:r>
            <a:endParaRPr lang="es-ES_tradnl" dirty="0" smtClean="0"/>
          </a:p>
          <a:p>
            <a:r>
              <a:rPr lang="es-ES_tradnl" dirty="0" smtClean="0"/>
              <a:t>/</a:t>
            </a:r>
            <a:r>
              <a:rPr lang="es-ES_tradnl" dirty="0" smtClean="0"/>
              <a:t>/</a:t>
            </a:r>
            <a:r>
              <a:rPr lang="es-ES_tradnl" dirty="0" smtClean="0"/>
              <a:t> (Cociente </a:t>
            </a:r>
            <a:r>
              <a:rPr lang="es-ES_tradnl" dirty="0" smtClean="0"/>
              <a:t>de</a:t>
            </a:r>
            <a:r>
              <a:rPr lang="es-ES_tradnl" dirty="0" smtClean="0"/>
              <a:t> una </a:t>
            </a:r>
            <a:r>
              <a:rPr lang="es-ES_tradnl" dirty="0" err="1" smtClean="0"/>
              <a:t>división</a:t>
            </a:r>
            <a:r>
              <a:rPr lang="es-ES_tradnl" dirty="0" smtClean="0"/>
              <a:t> entera)</a:t>
            </a:r>
          </a:p>
          <a:p>
            <a:r>
              <a:rPr lang="es-ES_tradnl" dirty="0" err="1" smtClean="0"/>
              <a:t>m</a:t>
            </a:r>
            <a:r>
              <a:rPr lang="es-ES_tradnl" dirty="0" err="1" smtClean="0"/>
              <a:t>od</a:t>
            </a:r>
            <a:r>
              <a:rPr lang="es-ES_tradnl" dirty="0" smtClean="0"/>
              <a:t> (residuo </a:t>
            </a:r>
            <a:r>
              <a:rPr lang="es-ES_tradnl" dirty="0" smtClean="0"/>
              <a:t>de la </a:t>
            </a:r>
            <a:r>
              <a:rPr lang="es-ES_tradnl" dirty="0" err="1" smtClean="0"/>
              <a:t>división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^ ( Potenciaci</a:t>
            </a:r>
            <a:r>
              <a:rPr lang="es-ES_tradnl" dirty="0" smtClean="0"/>
              <a:t>ón</a:t>
            </a:r>
            <a:r>
              <a:rPr lang="es-ES_tradnl" dirty="0" smtClean="0"/>
              <a:t>)</a:t>
            </a:r>
          </a:p>
          <a:p>
            <a:pPr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Operadores relacionales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22886"/>
            <a:ext cx="6197600" cy="3840163"/>
          </a:xfrm>
        </p:spPr>
        <p:txBody>
          <a:bodyPr/>
          <a:lstStyle/>
          <a:p>
            <a:r>
              <a:rPr lang="es-ES_tradnl" dirty="0" smtClean="0"/>
              <a:t>&gt; (Mayor que)</a:t>
            </a:r>
          </a:p>
          <a:p>
            <a:r>
              <a:rPr lang="es-ES_tradnl" dirty="0" smtClean="0"/>
              <a:t>&lt; (Menor que)</a:t>
            </a:r>
          </a:p>
          <a:p>
            <a:r>
              <a:rPr lang="es-ES_tradnl" dirty="0" smtClean="0"/>
              <a:t>&gt;= (Mayor o igual que)</a:t>
            </a:r>
          </a:p>
          <a:p>
            <a:r>
              <a:rPr lang="es-ES_tradnl" dirty="0" smtClean="0"/>
              <a:t>&lt;</a:t>
            </a:r>
            <a:r>
              <a:rPr lang="es-ES_tradnl" dirty="0" smtClean="0"/>
              <a:t>=</a:t>
            </a:r>
            <a:r>
              <a:rPr lang="es-ES_tradnl" dirty="0" smtClean="0"/>
              <a:t> (Menor o igual que)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Operadores de igualdad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528685"/>
            <a:ext cx="6557958" cy="5014738"/>
          </a:xfrm>
        </p:spPr>
        <p:txBody>
          <a:bodyPr>
            <a:normAutofit fontScale="85000" lnSpcReduction="20000"/>
          </a:bodyPr>
          <a:lstStyle/>
          <a:p>
            <a:endParaRPr lang="es-ES_tradnl" dirty="0" smtClean="0"/>
          </a:p>
          <a:p>
            <a:r>
              <a:rPr lang="es-ES_tradnl" dirty="0" smtClean="0"/>
              <a:t>= (</a:t>
            </a:r>
            <a:r>
              <a:rPr lang="es-ES_tradnl" dirty="0" err="1" smtClean="0"/>
              <a:t>Unificación</a:t>
            </a:r>
            <a:r>
              <a:rPr lang="es-ES_tradnl" dirty="0" smtClean="0"/>
              <a:t>: </a:t>
            </a:r>
            <a:r>
              <a:rPr lang="es-ES_tradnl" dirty="0" smtClean="0"/>
              <a:t>Es verdadero si ambos operandos unifican, en cuyo caso se realiza la</a:t>
            </a:r>
            <a:r>
              <a:rPr lang="es-ES_tradnl" dirty="0" smtClean="0"/>
              <a:t> </a:t>
            </a:r>
            <a:r>
              <a:rPr lang="es-ES_tradnl" dirty="0" err="1" smtClean="0"/>
              <a:t>unificación</a:t>
            </a:r>
            <a:r>
              <a:rPr lang="es-ES_tradnl" dirty="0" smtClean="0"/>
              <a:t>.) </a:t>
            </a:r>
            <a:endParaRPr lang="es-ES_tradnl" dirty="0" smtClean="0"/>
          </a:p>
          <a:p>
            <a:r>
              <a:rPr lang="es-ES_tradnl" dirty="0" smtClean="0"/>
              <a:t>\=</a:t>
            </a:r>
            <a:r>
              <a:rPr lang="es-ES_tradnl" dirty="0" smtClean="0"/>
              <a:t>  (No </a:t>
            </a:r>
            <a:r>
              <a:rPr lang="es-ES_tradnl" dirty="0" err="1" smtClean="0"/>
              <a:t>unificación</a:t>
            </a:r>
            <a:r>
              <a:rPr lang="es-ES_tradnl" dirty="0" smtClean="0"/>
              <a:t>: </a:t>
            </a:r>
            <a:r>
              <a:rPr lang="es-ES_tradnl" dirty="0" smtClean="0"/>
              <a:t>Es verdadero si ambos operandos NO unifican, en cuyo caso NO se realiza la </a:t>
            </a:r>
            <a:r>
              <a:rPr lang="es-ES_tradnl" dirty="0" err="1" smtClean="0"/>
              <a:t>unificación</a:t>
            </a:r>
            <a:r>
              <a:rPr lang="es-ES_tradnl" dirty="0" smtClean="0"/>
              <a:t>.) </a:t>
            </a:r>
          </a:p>
          <a:p>
            <a:r>
              <a:rPr lang="es-ES_tradnl" dirty="0" err="1" smtClean="0"/>
              <a:t>i</a:t>
            </a:r>
            <a:r>
              <a:rPr lang="es-ES_tradnl" dirty="0" err="1" smtClean="0"/>
              <a:t>s</a:t>
            </a:r>
            <a:r>
              <a:rPr lang="es-ES_tradnl" dirty="0" smtClean="0"/>
              <a:t> (Evaluador: </a:t>
            </a:r>
            <a:r>
              <a:rPr lang="es-ES_tradnl" dirty="0" smtClean="0"/>
              <a:t>Se utiliza para evaluar las expresiones </a:t>
            </a:r>
            <a:r>
              <a:rPr lang="es-ES_tradnl" dirty="0" err="1" smtClean="0"/>
              <a:t>aritméticas</a:t>
            </a:r>
            <a:r>
              <a:rPr lang="es-ES_tradnl" dirty="0" smtClean="0"/>
              <a:t> y funciones. </a:t>
            </a:r>
            <a:r>
              <a:rPr lang="es-ES_tradnl" dirty="0" err="1" smtClean="0"/>
              <a:t>Evalúa</a:t>
            </a:r>
            <a:r>
              <a:rPr lang="es-ES_tradnl" dirty="0" smtClean="0"/>
              <a:t> la parte de la derecha y unifica a la parte izquierda. Si no se usa el </a:t>
            </a:r>
            <a:r>
              <a:rPr lang="es-ES_tradnl" dirty="0" err="1" smtClean="0"/>
              <a:t>is</a:t>
            </a:r>
            <a:r>
              <a:rPr lang="es-ES_tradnl" dirty="0" smtClean="0"/>
              <a:t>, las expresiones se mantienen en su forma original ( X=3+3 en lugar de X=6 </a:t>
            </a:r>
            <a:r>
              <a:rPr lang="es-ES_tradnl" dirty="0" smtClean="0"/>
              <a:t>)). </a:t>
            </a:r>
            <a:endParaRPr lang="es-ES_tradnl" dirty="0" smtClean="0"/>
          </a:p>
          <a:p>
            <a:r>
              <a:rPr lang="es-ES_tradnl" dirty="0" smtClean="0"/>
              <a:t>= =</a:t>
            </a:r>
            <a:r>
              <a:rPr lang="es-ES_tradnl" dirty="0" smtClean="0"/>
              <a:t> (Significa </a:t>
            </a:r>
            <a:r>
              <a:rPr lang="es-ES_tradnl" dirty="0" smtClean="0"/>
              <a:t>“es exactamente igual que”. Compara </a:t>
            </a:r>
            <a:r>
              <a:rPr lang="es-ES_tradnl" dirty="0" err="1" smtClean="0"/>
              <a:t>términos</a:t>
            </a:r>
            <a:r>
              <a:rPr lang="es-ES_tradnl" dirty="0" smtClean="0"/>
              <a:t> sin evaluar expresiones.(no unifica). Ambos </a:t>
            </a:r>
            <a:r>
              <a:rPr lang="es-ES_tradnl" dirty="0" err="1" smtClean="0"/>
              <a:t>términos</a:t>
            </a:r>
            <a:r>
              <a:rPr lang="es-ES_tradnl" dirty="0" smtClean="0"/>
              <a:t> tienen que estar </a:t>
            </a:r>
            <a:r>
              <a:rPr lang="es-ES_tradnl" dirty="0" err="1" smtClean="0"/>
              <a:t>instanciados</a:t>
            </a:r>
            <a:r>
              <a:rPr lang="es-ES_tradnl" dirty="0" smtClean="0"/>
              <a:t>.)</a:t>
            </a:r>
          </a:p>
          <a:p>
            <a:r>
              <a:rPr lang="es-ES_tradnl" dirty="0" smtClean="0"/>
              <a:t>\= =</a:t>
            </a:r>
            <a:r>
              <a:rPr lang="es-ES_tradnl" dirty="0" smtClean="0"/>
              <a:t> (Es </a:t>
            </a:r>
            <a:r>
              <a:rPr lang="es-ES_tradnl" dirty="0" smtClean="0"/>
              <a:t>falso cuando dos </a:t>
            </a:r>
            <a:r>
              <a:rPr lang="es-ES_tradnl" dirty="0" err="1" smtClean="0"/>
              <a:t>términos</a:t>
            </a:r>
            <a:r>
              <a:rPr lang="es-ES_tradnl" dirty="0" smtClean="0"/>
              <a:t> son exactamente iguales. (no unifica)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=</a:t>
            </a:r>
            <a:r>
              <a:rPr lang="es-ES_tradnl" dirty="0" smtClean="0"/>
              <a:t>:=</a:t>
            </a:r>
            <a:r>
              <a:rPr lang="es-ES_tradnl" dirty="0" smtClean="0"/>
              <a:t> (Mismo </a:t>
            </a:r>
            <a:r>
              <a:rPr lang="es-ES_tradnl" dirty="0" smtClean="0"/>
              <a:t>valor. </a:t>
            </a:r>
            <a:r>
              <a:rPr lang="es-ES_tradnl" dirty="0" err="1" smtClean="0"/>
              <a:t>Evalúa</a:t>
            </a:r>
            <a:r>
              <a:rPr lang="es-ES_tradnl" dirty="0" smtClean="0"/>
              <a:t> los dos operandos, a derecha y a izquierda, y es verdadero si</a:t>
            </a:r>
            <a:r>
              <a:rPr lang="es-ES_tradnl" dirty="0" smtClean="0"/>
              <a:t> los </a:t>
            </a:r>
            <a:r>
              <a:rPr lang="es-ES_tradnl" dirty="0" smtClean="0"/>
              <a:t>valores obtenidos son iguales. (no unifica</a:t>
            </a:r>
            <a:r>
              <a:rPr lang="es-ES_tradnl" dirty="0" smtClean="0"/>
              <a:t>)). </a:t>
            </a:r>
            <a:endParaRPr lang="es-ES_tradnl" dirty="0" smtClean="0"/>
          </a:p>
          <a:p>
            <a:pPr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 r</a:t>
            </a:r>
            <a:r>
              <a:rPr lang="es-ES_tradnl" dirty="0" smtClean="0"/>
              <a:t>ápidos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528685"/>
            <a:ext cx="6557958" cy="5014738"/>
          </a:xfrm>
        </p:spPr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_tradnl" dirty="0" smtClean="0"/>
              <a:t>¿Qu</a:t>
            </a:r>
            <a:r>
              <a:rPr lang="es-ES_tradnl" dirty="0" smtClean="0"/>
              <a:t>é se obtiene con las siguientes operaciones en </a:t>
            </a:r>
            <a:r>
              <a:rPr lang="es-ES_tradnl" dirty="0" err="1" smtClean="0"/>
              <a:t>Prolog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?- X </a:t>
            </a:r>
            <a:r>
              <a:rPr lang="es-ES_tradnl" dirty="0" err="1" smtClean="0"/>
              <a:t>is</a:t>
            </a:r>
            <a:r>
              <a:rPr lang="es-ES_tradnl" dirty="0" smtClean="0"/>
              <a:t> 3+4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?- X+Y = 3+5.</a:t>
            </a:r>
            <a:r>
              <a:rPr lang="es-ES_tradnl" dirty="0" smtClean="0"/>
              <a:t>  </a:t>
            </a:r>
            <a:endParaRPr lang="es-ES_tradnl" dirty="0" smtClean="0"/>
          </a:p>
          <a:p>
            <a:pPr lvl="1"/>
            <a:r>
              <a:rPr lang="es-ES_tradnl" dirty="0" smtClean="0"/>
              <a:t>?- X = 3+5.</a:t>
            </a:r>
            <a:r>
              <a:rPr lang="es-ES_tradnl" dirty="0" smtClean="0"/>
              <a:t>  </a:t>
            </a:r>
            <a:endParaRPr lang="es-ES_tradnl" dirty="0" smtClean="0"/>
          </a:p>
          <a:p>
            <a:pPr lvl="1"/>
            <a:r>
              <a:rPr lang="es-ES_tradnl" dirty="0" smtClean="0"/>
              <a:t>?- X </a:t>
            </a:r>
            <a:r>
              <a:rPr lang="es-ES_tradnl" dirty="0" err="1" smtClean="0"/>
              <a:t>is</a:t>
            </a:r>
            <a:r>
              <a:rPr lang="es-ES_tradnl" dirty="0" smtClean="0"/>
              <a:t> 8, X = 3+5</a:t>
            </a:r>
            <a:r>
              <a:rPr lang="es-ES_tradnl" dirty="0" smtClean="0"/>
              <a:t>. </a:t>
            </a:r>
            <a:endParaRPr lang="es-ES_tradnl" dirty="0" smtClean="0"/>
          </a:p>
          <a:p>
            <a:pPr lvl="1"/>
            <a:r>
              <a:rPr lang="es-ES_tradnl" dirty="0" smtClean="0"/>
              <a:t>?- X </a:t>
            </a:r>
            <a:r>
              <a:rPr lang="es-ES_tradnl" dirty="0" err="1" smtClean="0"/>
              <a:t>is</a:t>
            </a:r>
            <a:r>
              <a:rPr lang="es-ES_tradnl" dirty="0" smtClean="0"/>
              <a:t> 8, X </a:t>
            </a:r>
            <a:r>
              <a:rPr lang="es-ES_tradnl" dirty="0" err="1" smtClean="0"/>
              <a:t>is</a:t>
            </a:r>
            <a:r>
              <a:rPr lang="es-ES_tradnl" dirty="0" smtClean="0"/>
              <a:t> 3+5</a:t>
            </a:r>
            <a:r>
              <a:rPr lang="es-ES_tradnl" dirty="0" smtClean="0"/>
              <a:t>. </a:t>
            </a:r>
          </a:p>
          <a:p>
            <a:pPr lvl="1"/>
            <a:r>
              <a:rPr lang="es-ES_tradnl" dirty="0" smtClean="0"/>
              <a:t>?-3 </a:t>
            </a:r>
            <a:r>
              <a:rPr lang="es-ES_tradnl" dirty="0" smtClean="0"/>
              <a:t>= = 1+2.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?-3</a:t>
            </a:r>
            <a:r>
              <a:rPr lang="es-ES_tradnl" dirty="0" smtClean="0"/>
              <a:t>*3 =:= 9.</a:t>
            </a:r>
            <a:r>
              <a:rPr lang="es-ES_tradnl" dirty="0" smtClean="0"/>
              <a:t>  </a:t>
            </a:r>
            <a:endParaRPr lang="es-ES_tradnl" dirty="0" smtClean="0"/>
          </a:p>
          <a:p>
            <a:pPr lvl="1"/>
            <a:r>
              <a:rPr lang="es-ES_tradnl" dirty="0" smtClean="0"/>
              <a:t>?- X*Y = 9*a</a:t>
            </a:r>
            <a:r>
              <a:rPr lang="es-ES_tradnl" dirty="0" smtClean="0"/>
              <a:t>. 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/>
              <a:t>Ejemplo: ¿Qu</a:t>
            </a:r>
            <a:r>
              <a:rPr lang="es-ES_tradnl" sz="4000" dirty="0" smtClean="0"/>
              <a:t>é puedo comprar que cueste menos de1000 pesos</a:t>
            </a:r>
            <a:r>
              <a:rPr lang="es-ES_tradnl" sz="4000" dirty="0" smtClean="0"/>
              <a:t>?</a:t>
            </a:r>
            <a:endParaRPr lang="es-ES_tradn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8812" y="2120460"/>
            <a:ext cx="6448979" cy="4287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_tradnl" dirty="0" smtClean="0">
                <a:latin typeface="Arial"/>
              </a:rPr>
              <a:t>    precio</a:t>
            </a:r>
            <a:r>
              <a:rPr lang="es-ES_tradnl" dirty="0" smtClean="0">
                <a:latin typeface="Arial"/>
              </a:rPr>
              <a:t>(</a:t>
            </a:r>
            <a:r>
              <a:rPr lang="es-ES_tradnl" dirty="0" smtClean="0">
                <a:latin typeface="Arial"/>
              </a:rPr>
              <a:t> lapicero, 80 </a:t>
            </a:r>
            <a:r>
              <a:rPr lang="es-ES_tradnl" dirty="0" smtClean="0">
                <a:latin typeface="Arial"/>
              </a:rPr>
              <a:t>).</a:t>
            </a:r>
            <a:r>
              <a:rPr lang="es-ES_tradnl" dirty="0" smtClean="0">
                <a:latin typeface="Arial"/>
              </a:rPr>
              <a:t> </a:t>
            </a:r>
          </a:p>
          <a:p>
            <a:pPr>
              <a:buNone/>
            </a:pPr>
            <a:r>
              <a:rPr lang="es-ES_tradnl" dirty="0" smtClean="0">
                <a:latin typeface="Arial"/>
              </a:rPr>
              <a:t>    precio</a:t>
            </a:r>
            <a:r>
              <a:rPr lang="es-ES_tradnl" dirty="0" smtClean="0">
                <a:latin typeface="Arial"/>
              </a:rPr>
              <a:t>(</a:t>
            </a:r>
            <a:r>
              <a:rPr lang="es-ES_tradnl" dirty="0" smtClean="0">
                <a:latin typeface="Arial"/>
              </a:rPr>
              <a:t> papel, 220 </a:t>
            </a:r>
            <a:r>
              <a:rPr lang="es-ES_tradnl" dirty="0" smtClean="0">
                <a:latin typeface="Arial"/>
              </a:rPr>
              <a:t>).</a:t>
            </a:r>
            <a:r>
              <a:rPr lang="es-ES_tradnl" dirty="0" smtClean="0">
                <a:latin typeface="Arial"/>
              </a:rPr>
              <a:t> </a:t>
            </a:r>
          </a:p>
          <a:p>
            <a:pPr>
              <a:buNone/>
            </a:pPr>
            <a:r>
              <a:rPr lang="es-ES_tradnl" dirty="0" smtClean="0">
                <a:latin typeface="Arial"/>
              </a:rPr>
              <a:t>    precio</a:t>
            </a:r>
            <a:r>
              <a:rPr lang="es-ES_tradnl" dirty="0" smtClean="0">
                <a:latin typeface="Arial"/>
              </a:rPr>
              <a:t>(</a:t>
            </a:r>
            <a:r>
              <a:rPr lang="es-ES_tradnl" dirty="0" smtClean="0">
                <a:latin typeface="Arial"/>
              </a:rPr>
              <a:t> computadora, 12000 </a:t>
            </a:r>
            <a:r>
              <a:rPr lang="es-ES_tradnl" dirty="0" smtClean="0">
                <a:latin typeface="Arial"/>
              </a:rPr>
              <a:t>).</a:t>
            </a:r>
            <a:r>
              <a:rPr lang="es-ES_tradnl" dirty="0" smtClean="0">
                <a:latin typeface="Arial"/>
              </a:rPr>
              <a:t> </a:t>
            </a:r>
          </a:p>
          <a:p>
            <a:pPr>
              <a:buNone/>
            </a:pPr>
            <a:r>
              <a:rPr lang="es-ES_tradnl" dirty="0" smtClean="0">
                <a:latin typeface="Arial"/>
              </a:rPr>
              <a:t>    precio</a:t>
            </a:r>
            <a:r>
              <a:rPr lang="es-ES_tradnl" dirty="0" smtClean="0">
                <a:latin typeface="Arial"/>
              </a:rPr>
              <a:t>(</a:t>
            </a:r>
            <a:r>
              <a:rPr lang="es-ES_tradnl" dirty="0" smtClean="0">
                <a:latin typeface="Arial"/>
              </a:rPr>
              <a:t> carro, 300000)</a:t>
            </a:r>
            <a:r>
              <a:rPr lang="es-ES_tradnl" dirty="0" smtClean="0">
                <a:latin typeface="Arial"/>
              </a:rPr>
              <a:t>.</a:t>
            </a:r>
            <a:r>
              <a:rPr lang="es-ES_tradnl" dirty="0" smtClean="0">
                <a:latin typeface="Arial"/>
              </a:rPr>
              <a:t> </a:t>
            </a:r>
          </a:p>
          <a:p>
            <a:pPr>
              <a:buNone/>
            </a:pPr>
            <a:r>
              <a:rPr lang="es-ES_tradnl" dirty="0" smtClean="0">
                <a:latin typeface="Arial"/>
              </a:rPr>
              <a:t>    precio</a:t>
            </a:r>
            <a:r>
              <a:rPr lang="es-ES_tradnl" dirty="0" smtClean="0">
                <a:latin typeface="Arial"/>
              </a:rPr>
              <a:t>( tomates, </a:t>
            </a:r>
            <a:r>
              <a:rPr lang="es-ES_tradnl" dirty="0" smtClean="0">
                <a:latin typeface="Arial"/>
              </a:rPr>
              <a:t>15 </a:t>
            </a:r>
            <a:r>
              <a:rPr lang="es-ES_tradnl" dirty="0" smtClean="0">
                <a:latin typeface="Arial"/>
              </a:rPr>
              <a:t>). </a:t>
            </a:r>
            <a:endParaRPr lang="es-ES_tradnl" dirty="0" smtClean="0"/>
          </a:p>
          <a:p>
            <a:pPr>
              <a:buNone/>
            </a:pPr>
            <a:r>
              <a:rPr lang="es-ES_tradnl" dirty="0" smtClean="0">
                <a:latin typeface="Arial"/>
              </a:rPr>
              <a:t>    </a:t>
            </a:r>
          </a:p>
          <a:p>
            <a:pPr>
              <a:buNone/>
            </a:pPr>
            <a:r>
              <a:rPr lang="es-ES_tradnl" dirty="0" smtClean="0">
                <a:latin typeface="Arial"/>
              </a:rPr>
              <a:t>    ?. precio</a:t>
            </a:r>
            <a:r>
              <a:rPr lang="es-ES_tradnl" dirty="0" smtClean="0">
                <a:latin typeface="Arial"/>
              </a:rPr>
              <a:t>( </a:t>
            </a:r>
            <a:r>
              <a:rPr lang="es-ES_tradnl" dirty="0" err="1" smtClean="0">
                <a:latin typeface="Arial"/>
              </a:rPr>
              <a:t>X,Y</a:t>
            </a:r>
            <a:r>
              <a:rPr lang="es-ES_tradnl" dirty="0" smtClean="0">
                <a:latin typeface="Arial"/>
              </a:rPr>
              <a:t> ), Y &lt; </a:t>
            </a:r>
            <a:r>
              <a:rPr lang="es-ES_tradnl" dirty="0" smtClean="0">
                <a:latin typeface="Arial"/>
              </a:rPr>
              <a:t>1000.</a:t>
            </a:r>
            <a:br>
              <a:rPr lang="es-ES_tradnl" dirty="0" smtClean="0">
                <a:latin typeface="Arial"/>
              </a:rPr>
            </a:br>
            <a:endParaRPr lang="es-ES_tradnl" dirty="0" smtClean="0">
              <a:latin typeface="Arial"/>
            </a:endParaRPr>
          </a:p>
          <a:p>
            <a:pPr>
              <a:spcBef>
                <a:spcPts val="600"/>
              </a:spcBef>
              <a:buNone/>
            </a:pPr>
            <a:r>
              <a:rPr lang="es-ES_tradnl" dirty="0" smtClean="0">
                <a:latin typeface="Arial"/>
              </a:rPr>
              <a:t>       X=lapicero, </a:t>
            </a:r>
            <a:r>
              <a:rPr lang="es-ES_tradnl" dirty="0" smtClean="0">
                <a:latin typeface="Arial"/>
              </a:rPr>
              <a:t>Y</a:t>
            </a:r>
            <a:r>
              <a:rPr lang="es-ES_tradnl" dirty="0" smtClean="0">
                <a:latin typeface="Arial"/>
              </a:rPr>
              <a:t>=80; 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  X=papel, </a:t>
            </a:r>
            <a:r>
              <a:rPr lang="es-ES_tradnl" dirty="0" smtClean="0">
                <a:latin typeface="Arial"/>
              </a:rPr>
              <a:t>Y</a:t>
            </a:r>
            <a:r>
              <a:rPr lang="es-ES_tradnl" dirty="0" smtClean="0">
                <a:latin typeface="Arial"/>
              </a:rPr>
              <a:t>=220; </a:t>
            </a:r>
            <a:endParaRPr lang="es-ES_tradnl" dirty="0" smtClean="0"/>
          </a:p>
          <a:p>
            <a:pPr>
              <a:spcBef>
                <a:spcPts val="600"/>
              </a:spcBef>
              <a:buNone/>
            </a:pPr>
            <a:r>
              <a:rPr lang="es-ES_tradnl" dirty="0" smtClean="0">
                <a:latin typeface="Arial"/>
              </a:rPr>
              <a:t>       X</a:t>
            </a:r>
            <a:r>
              <a:rPr lang="es-ES_tradnl" dirty="0" smtClean="0">
                <a:latin typeface="Arial"/>
              </a:rPr>
              <a:t>=tomates, Y</a:t>
            </a:r>
            <a:r>
              <a:rPr lang="es-ES_tradnl" dirty="0" smtClean="0">
                <a:latin typeface="Arial"/>
              </a:rPr>
              <a:t>=15; </a:t>
            </a:r>
          </a:p>
          <a:p>
            <a:pPr>
              <a:spcBef>
                <a:spcPts val="600"/>
              </a:spcBef>
              <a:buNone/>
            </a:pPr>
            <a:r>
              <a:rPr lang="es-ES_tradnl" dirty="0" smtClean="0">
                <a:latin typeface="Arial"/>
              </a:rPr>
              <a:t>       No</a:t>
            </a:r>
            <a:r>
              <a:rPr lang="es-ES_tradnl" dirty="0" smtClean="0">
                <a:latin typeface="Arial"/>
              </a:rPr>
              <a:t>.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Dado los siguientes hechos, cree una regla que le permita saber el porcentaje de juegos ganados de cada persona:</a:t>
            </a:r>
            <a:endParaRPr lang="es-ES_tradnl" dirty="0" smtClean="0"/>
          </a:p>
          <a:p>
            <a:pPr>
              <a:buNone/>
            </a:pPr>
            <a:r>
              <a:rPr lang="es-ES_tradnl" dirty="0" smtClean="0">
                <a:latin typeface="Arial"/>
              </a:rPr>
              <a:t>    ganados</a:t>
            </a:r>
            <a:r>
              <a:rPr lang="es-ES_tradnl" dirty="0" smtClean="0">
                <a:latin typeface="Arial"/>
              </a:rPr>
              <a:t>( </a:t>
            </a:r>
            <a:r>
              <a:rPr lang="es-ES_tradnl" dirty="0" err="1" smtClean="0">
                <a:latin typeface="Arial"/>
              </a:rPr>
              <a:t>juan</a:t>
            </a:r>
            <a:r>
              <a:rPr lang="es-ES_tradnl" dirty="0" smtClean="0">
                <a:latin typeface="Arial"/>
              </a:rPr>
              <a:t>, 7 ).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ganados( </a:t>
            </a:r>
            <a:r>
              <a:rPr lang="es-ES_tradnl" dirty="0" err="1" smtClean="0">
                <a:latin typeface="Arial"/>
              </a:rPr>
              <a:t>susana</a:t>
            </a:r>
            <a:r>
              <a:rPr lang="es-ES_tradnl" dirty="0" smtClean="0">
                <a:latin typeface="Arial"/>
              </a:rPr>
              <a:t>, 6 ).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ganados( pedro, 2 ).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ganados( rosa, 5 ).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jugados( rosa, 10 ).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jugados( </a:t>
            </a:r>
            <a:r>
              <a:rPr lang="es-ES_tradnl" dirty="0" err="1" smtClean="0">
                <a:latin typeface="Arial"/>
              </a:rPr>
              <a:t>juan</a:t>
            </a:r>
            <a:r>
              <a:rPr lang="es-ES_tradnl" dirty="0" smtClean="0">
                <a:latin typeface="Arial"/>
              </a:rPr>
              <a:t>, 13 ).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jugados( pedro, 3 ).</a:t>
            </a:r>
            <a:br>
              <a:rPr lang="es-ES_tradnl" dirty="0" smtClean="0">
                <a:latin typeface="Arial"/>
              </a:rPr>
            </a:br>
            <a:r>
              <a:rPr lang="es-ES_tradnl" dirty="0" smtClean="0">
                <a:latin typeface="Arial"/>
              </a:rPr>
              <a:t>jugados( </a:t>
            </a:r>
            <a:r>
              <a:rPr lang="es-ES_tradnl" dirty="0" err="1" smtClean="0">
                <a:latin typeface="Arial"/>
              </a:rPr>
              <a:t>susana</a:t>
            </a:r>
            <a:r>
              <a:rPr lang="es-ES_tradnl" dirty="0" smtClean="0">
                <a:latin typeface="Arial"/>
              </a:rPr>
              <a:t>, 7 ).</a:t>
            </a:r>
            <a:br>
              <a:rPr lang="es-ES_tradnl" dirty="0" smtClean="0">
                <a:latin typeface="Arial"/>
              </a:rPr>
            </a:b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r</a:t>
            </a:r>
            <a:r>
              <a:rPr lang="es-ES_tradnl" dirty="0" smtClean="0"/>
              <a:t>ápido 2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¿Recuerda el problema de los hermanos? Un hermano sal</a:t>
            </a:r>
            <a:r>
              <a:rPr lang="es-ES_tradnl" dirty="0" smtClean="0"/>
              <a:t>ía ser hermano de si mismo. ¿Cómo puede resolverse?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16568</TotalTime>
  <Words>1189</Words>
  <Application>Microsoft Macintosh PowerPoint</Application>
  <PresentationFormat>Presentación en pantalla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Códice</vt:lpstr>
      <vt:lpstr>Programación lógica </vt:lpstr>
      <vt:lpstr>Aritmética en Prolog</vt:lpstr>
      <vt:lpstr>Operadores aritméticos</vt:lpstr>
      <vt:lpstr>Operadores relacionales</vt:lpstr>
      <vt:lpstr>Operadores de igualdad</vt:lpstr>
      <vt:lpstr>Ejercicios rápidos 1</vt:lpstr>
      <vt:lpstr>Ejemplo: ¿Qué puedo comprar que cueste menos de1000 pesos?</vt:lpstr>
      <vt:lpstr>Problema 1</vt:lpstr>
      <vt:lpstr>Ejercicio rápido 2</vt:lpstr>
      <vt:lpstr>Funciones matemáticas</vt:lpstr>
      <vt:lpstr>Entrada y salida en Prolog</vt:lpstr>
      <vt:lpstr>Predicado write</vt:lpstr>
      <vt:lpstr>Otros predicados para salida</vt:lpstr>
      <vt:lpstr>Entrada en Prolog (1/2)</vt:lpstr>
      <vt:lpstr>Ejemplos de entrada</vt:lpstr>
      <vt:lpstr>Predicados para abrir y cerrar archivos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179</cp:revision>
  <dcterms:created xsi:type="dcterms:W3CDTF">2012-05-25T13:44:03Z</dcterms:created>
  <dcterms:modified xsi:type="dcterms:W3CDTF">2012-05-26T23:26:27Z</dcterms:modified>
</cp:coreProperties>
</file>