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21"/>
  </p:notesMasterIdLst>
  <p:sldIdLst>
    <p:sldId id="256" r:id="rId2"/>
    <p:sldId id="325" r:id="rId3"/>
    <p:sldId id="326" r:id="rId4"/>
    <p:sldId id="327" r:id="rId5"/>
    <p:sldId id="328" r:id="rId6"/>
    <p:sldId id="329" r:id="rId7"/>
    <p:sldId id="310" r:id="rId8"/>
    <p:sldId id="311" r:id="rId9"/>
    <p:sldId id="312" r:id="rId10"/>
    <p:sldId id="313" r:id="rId11"/>
    <p:sldId id="314" r:id="rId12"/>
    <p:sldId id="324" r:id="rId13"/>
    <p:sldId id="330" r:id="rId14"/>
    <p:sldId id="322" r:id="rId15"/>
    <p:sldId id="315" r:id="rId16"/>
    <p:sldId id="316" r:id="rId17"/>
    <p:sldId id="317" r:id="rId18"/>
    <p:sldId id="318" r:id="rId19"/>
    <p:sldId id="319" r:id="rId20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599" autoAdjust="0"/>
  </p:normalViewPr>
  <p:slideViewPr>
    <p:cSldViewPr snapToGrid="0" snapToObjects="1">
      <p:cViewPr varScale="1">
        <p:scale>
          <a:sx n="111" d="100"/>
          <a:sy n="111" d="100"/>
        </p:scale>
        <p:origin x="-8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29/5/13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Recursividad y Listas en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Separación de la cabeza  y la cola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Se puede especificar </a:t>
            </a:r>
            <a:r>
              <a:rPr lang="es-ES_tradnl" dirty="0" err="1" smtClean="0"/>
              <a:t>explícitamente</a:t>
            </a:r>
            <a:r>
              <a:rPr lang="es-ES_tradnl" dirty="0" smtClean="0"/>
              <a:t> la </a:t>
            </a:r>
            <a:r>
              <a:rPr lang="es-ES_tradnl" dirty="0" err="1" smtClean="0"/>
              <a:t>separación</a:t>
            </a:r>
            <a:r>
              <a:rPr lang="es-ES_tradnl" dirty="0" smtClean="0"/>
              <a:t> entre la cabeza y la cola, mediante una barra vertical: </a:t>
            </a:r>
          </a:p>
          <a:p>
            <a:r>
              <a:rPr lang="es-ES_tradnl" dirty="0" smtClean="0"/>
              <a:t>?- L = [</a:t>
            </a:r>
            <a:r>
              <a:rPr lang="es-ES_tradnl" dirty="0" err="1" smtClean="0"/>
              <a:t>a,b,c</a:t>
            </a:r>
            <a:r>
              <a:rPr lang="es-ES_tradnl" dirty="0" smtClean="0"/>
              <a:t>], R = [</a:t>
            </a:r>
            <a:r>
              <a:rPr lang="es-ES_tradnl" dirty="0" err="1" smtClean="0"/>
              <a:t>cabeza|L</a:t>
            </a:r>
            <a:r>
              <a:rPr lang="es-ES_tradnl" dirty="0" smtClean="0"/>
              <a:t>]</a:t>
            </a:r>
          </a:p>
          <a:p>
            <a:pPr>
              <a:buNone/>
            </a:pPr>
            <a:r>
              <a:rPr lang="es-ES_tradnl" dirty="0" smtClean="0"/>
              <a:t>        L = [</a:t>
            </a:r>
            <a:r>
              <a:rPr lang="es-ES_tradnl" dirty="0" err="1" smtClean="0"/>
              <a:t>a,b,c</a:t>
            </a:r>
            <a:r>
              <a:rPr lang="es-ES_tradnl" dirty="0" smtClean="0"/>
              <a:t>]</a:t>
            </a:r>
          </a:p>
          <a:p>
            <a:pPr>
              <a:buNone/>
            </a:pPr>
            <a:r>
              <a:rPr lang="es-ES_tradnl" dirty="0" smtClean="0"/>
              <a:t>        R = [</a:t>
            </a:r>
            <a:r>
              <a:rPr lang="es-ES_tradnl" dirty="0" err="1" smtClean="0"/>
              <a:t>cabeza,a,b,c</a:t>
            </a:r>
            <a:r>
              <a:rPr lang="es-ES_tradnl" dirty="0" smtClean="0"/>
              <a:t>] </a:t>
            </a:r>
          </a:p>
          <a:p>
            <a:pPr>
              <a:buNone/>
            </a:pPr>
            <a:r>
              <a:rPr lang="es-ES_tradnl" dirty="0" smtClean="0"/>
              <a:t>    ?- L=[</a:t>
            </a:r>
            <a:r>
              <a:rPr lang="es-ES_tradnl" dirty="0" err="1" smtClean="0"/>
              <a:t>a,b,c</a:t>
            </a:r>
            <a:r>
              <a:rPr lang="es-ES_tradnl" dirty="0" smtClean="0"/>
              <a:t>], R=[el1,el2</a:t>
            </a:r>
            <a:r>
              <a:rPr lang="es-ES_tradnl" dirty="0" err="1" smtClean="0"/>
              <a:t>|L</a:t>
            </a:r>
            <a:r>
              <a:rPr lang="es-ES_tradnl" dirty="0" smtClean="0"/>
              <a:t>], U=[</a:t>
            </a:r>
            <a:r>
              <a:rPr lang="es-ES_tradnl" dirty="0" err="1" smtClean="0"/>
              <a:t>a|</a:t>
            </a:r>
            <a:r>
              <a:rPr lang="es-ES_tradnl" dirty="0" smtClean="0"/>
              <a:t>[]]</a:t>
            </a:r>
          </a:p>
          <a:p>
            <a:pPr>
              <a:buNone/>
            </a:pPr>
            <a:r>
              <a:rPr lang="es-ES_tradnl" dirty="0" smtClean="0"/>
              <a:t>        L = [</a:t>
            </a:r>
            <a:r>
              <a:rPr lang="es-ES_tradnl" dirty="0" err="1" smtClean="0"/>
              <a:t>a,b,c</a:t>
            </a:r>
            <a:r>
              <a:rPr lang="es-ES_tradnl" dirty="0" smtClean="0"/>
              <a:t>] </a:t>
            </a:r>
          </a:p>
          <a:p>
            <a:pPr>
              <a:buNone/>
            </a:pPr>
            <a:r>
              <a:rPr lang="es-ES_tradnl" dirty="0" smtClean="0"/>
              <a:t>        R = [el1,el2,</a:t>
            </a:r>
            <a:r>
              <a:rPr lang="es-ES_tradnl" dirty="0" err="1" smtClean="0"/>
              <a:t>a,b,c</a:t>
            </a:r>
            <a:r>
              <a:rPr lang="es-ES_tradnl" dirty="0" smtClean="0"/>
              <a:t>] </a:t>
            </a:r>
          </a:p>
          <a:p>
            <a:pPr>
              <a:buNone/>
            </a:pPr>
            <a:r>
              <a:rPr lang="es-ES_tradnl" dirty="0" smtClean="0"/>
              <a:t>        U = [a]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listas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?- List1 = [</a:t>
            </a:r>
            <a:r>
              <a:rPr lang="es-ES_tradnl" dirty="0" err="1" smtClean="0"/>
              <a:t>a,b,c</a:t>
            </a:r>
            <a:r>
              <a:rPr lang="es-ES_tradnl" dirty="0" smtClean="0"/>
              <a:t>],</a:t>
            </a:r>
          </a:p>
          <a:p>
            <a:pPr>
              <a:buNone/>
            </a:pPr>
            <a:r>
              <a:rPr lang="es-ES_tradnl" dirty="0" smtClean="0"/>
              <a:t>	   List2 = .(a, .(</a:t>
            </a:r>
            <a:r>
              <a:rPr lang="es-ES_tradnl" dirty="0" err="1" smtClean="0"/>
              <a:t>b</a:t>
            </a:r>
            <a:r>
              <a:rPr lang="es-ES_tradnl" dirty="0" smtClean="0"/>
              <a:t>, .(</a:t>
            </a:r>
            <a:r>
              <a:rPr lang="es-ES_tradnl" dirty="0" err="1" smtClean="0"/>
              <a:t>c</a:t>
            </a:r>
            <a:r>
              <a:rPr lang="es-ES_tradnl" dirty="0" smtClean="0"/>
              <a:t>, []))), </a:t>
            </a:r>
          </a:p>
          <a:p>
            <a:pPr>
              <a:buNone/>
            </a:pPr>
            <a:r>
              <a:rPr lang="es-ES_tradnl" dirty="0" smtClean="0"/>
              <a:t>       List3 = [</a:t>
            </a:r>
            <a:r>
              <a:rPr lang="es-ES_tradnl" dirty="0" err="1" smtClean="0"/>
              <a:t>a,List1</a:t>
            </a:r>
            <a:r>
              <a:rPr lang="es-ES_tradnl" dirty="0" smtClean="0"/>
              <a:t>,List2]. </a:t>
            </a:r>
          </a:p>
          <a:p>
            <a:pPr>
              <a:buNone/>
            </a:pPr>
            <a:r>
              <a:rPr lang="es-ES_tradnl" dirty="0" smtClean="0"/>
              <a:t>       List1 = [</a:t>
            </a:r>
            <a:r>
              <a:rPr lang="es-ES_tradnl" dirty="0" err="1" smtClean="0"/>
              <a:t>a,b,c</a:t>
            </a:r>
            <a:r>
              <a:rPr lang="es-ES_tradnl" dirty="0" smtClean="0"/>
              <a:t>] </a:t>
            </a:r>
          </a:p>
          <a:p>
            <a:pPr>
              <a:buNone/>
            </a:pPr>
            <a:r>
              <a:rPr lang="es-ES_tradnl" dirty="0" smtClean="0"/>
              <a:t>       List2 = [</a:t>
            </a:r>
            <a:r>
              <a:rPr lang="es-ES_tradnl" dirty="0" err="1" smtClean="0"/>
              <a:t>a,b,c</a:t>
            </a:r>
            <a:r>
              <a:rPr lang="es-ES_tradnl" dirty="0" smtClean="0"/>
              <a:t>] </a:t>
            </a:r>
          </a:p>
          <a:p>
            <a:pPr>
              <a:buNone/>
            </a:pPr>
            <a:r>
              <a:rPr lang="es-ES_tradnl" dirty="0" smtClean="0"/>
              <a:t>       List3 = [a,[</a:t>
            </a:r>
            <a:r>
              <a:rPr lang="es-ES_tradnl" dirty="0" err="1" smtClean="0"/>
              <a:t>a,b,c</a:t>
            </a:r>
            <a:r>
              <a:rPr lang="es-ES_tradnl" dirty="0" smtClean="0"/>
              <a:t>],[</a:t>
            </a:r>
            <a:r>
              <a:rPr lang="es-ES_tradnl" dirty="0" err="1" smtClean="0"/>
              <a:t>a,b,c</a:t>
            </a:r>
            <a:r>
              <a:rPr lang="es-ES_tradnl" dirty="0" smtClean="0"/>
              <a:t>]]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Unificación para listas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052980"/>
            <a:ext cx="6709435" cy="4572000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 smtClean="0"/>
              <a:t>Se puede unificar una lista con otra: </a:t>
            </a:r>
          </a:p>
          <a:p>
            <a:pPr>
              <a:buNone/>
            </a:pPr>
            <a:r>
              <a:rPr lang="es-ES_tradnl" dirty="0" smtClean="0"/>
              <a:t>   [</a:t>
            </a:r>
            <a:r>
              <a:rPr lang="es-ES_tradnl" dirty="0" err="1" smtClean="0"/>
              <a:t>X,Y,Z</a:t>
            </a:r>
            <a:r>
              <a:rPr lang="es-ES_tradnl" dirty="0" smtClean="0"/>
              <a:t>] = [</a:t>
            </a:r>
            <a:r>
              <a:rPr lang="es-ES_tradnl" dirty="0" err="1" smtClean="0"/>
              <a:t>a,b,c</a:t>
            </a:r>
            <a:r>
              <a:rPr lang="es-ES_tradnl" dirty="0" smtClean="0"/>
              <a:t>] 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 X=a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 Y=</a:t>
            </a:r>
            <a:r>
              <a:rPr lang="es-ES_tradnl" dirty="0" err="1" smtClean="0"/>
              <a:t>b</a:t>
            </a:r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 Z=</a:t>
            </a:r>
            <a:r>
              <a:rPr lang="es-ES_tradnl" dirty="0" err="1" smtClean="0"/>
              <a:t>c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Debido a que una operación común con las listas es separar una lista en su cabeza y su cola, existe una notación especial en </a:t>
            </a:r>
            <a:r>
              <a:rPr lang="es-ES_tradnl" dirty="0" err="1" smtClean="0"/>
              <a:t>Prolog</a:t>
            </a:r>
            <a:r>
              <a:rPr lang="es-ES_tradnl" dirty="0" smtClean="0"/>
              <a:t> para representar la lista con cabeza X y cola Y. Esto se escribe [</a:t>
            </a:r>
            <a:r>
              <a:rPr lang="es-ES_tradnl" dirty="0" err="1" smtClean="0"/>
              <a:t>X|Y</a:t>
            </a:r>
            <a:r>
              <a:rPr lang="es-ES_tradnl" dirty="0" smtClean="0"/>
              <a:t> ], donde el símbolo que separa X de Y es la barra vertical. </a:t>
            </a:r>
          </a:p>
          <a:p>
            <a:r>
              <a:rPr lang="es-ES_tradnl" dirty="0" smtClean="0"/>
              <a:t>Una expresión de esta forma, </a:t>
            </a:r>
            <a:r>
              <a:rPr lang="es-ES_tradnl" dirty="0" err="1" smtClean="0"/>
              <a:t>instanciará</a:t>
            </a:r>
            <a:r>
              <a:rPr lang="es-ES_tradnl" dirty="0" smtClean="0"/>
              <a:t> X a la cabeza de una lista e Y a la cola de la lista: 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[</a:t>
            </a:r>
            <a:r>
              <a:rPr lang="es-ES_tradnl" dirty="0" err="1" smtClean="0"/>
              <a:t>a,b,c</a:t>
            </a:r>
            <a:r>
              <a:rPr lang="es-ES_tradnl" dirty="0" smtClean="0"/>
              <a:t>] = [</a:t>
            </a:r>
            <a:r>
              <a:rPr lang="es-ES_tradnl" dirty="0" err="1" smtClean="0"/>
              <a:t>X|Y</a:t>
            </a:r>
            <a:r>
              <a:rPr lang="es-ES_tradnl" dirty="0" smtClean="0"/>
              <a:t>] 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X=a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Y =[</a:t>
            </a:r>
            <a:r>
              <a:rPr lang="es-ES_tradnl" dirty="0" err="1" smtClean="0"/>
              <a:t>b,c</a:t>
            </a:r>
            <a:r>
              <a:rPr lang="es-ES_tradnl" dirty="0" smtClean="0"/>
              <a:t>] </a:t>
            </a:r>
          </a:p>
          <a:p>
            <a:pPr>
              <a:spcBef>
                <a:spcPts val="0"/>
              </a:spcBef>
              <a:buNone/>
            </a:pPr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[a, </a:t>
            </a:r>
            <a:r>
              <a:rPr lang="es-ES_tradnl" dirty="0" err="1" smtClean="0"/>
              <a:t>b</a:t>
            </a:r>
            <a:r>
              <a:rPr lang="es-ES_tradnl" dirty="0" smtClean="0"/>
              <a:t>, </a:t>
            </a:r>
            <a:r>
              <a:rPr lang="es-ES_tradnl" dirty="0" err="1" smtClean="0"/>
              <a:t>c</a:t>
            </a:r>
            <a:r>
              <a:rPr lang="es-ES_tradnl" dirty="0" smtClean="0"/>
              <a:t>] = [X, Y </a:t>
            </a:r>
            <a:r>
              <a:rPr lang="es-ES_tradnl" dirty="0" err="1" smtClean="0"/>
              <a:t>|Z</a:t>
            </a:r>
            <a:r>
              <a:rPr lang="es-ES_tradnl" dirty="0" smtClean="0"/>
              <a:t>] </a:t>
            </a:r>
          </a:p>
          <a:p>
            <a:pPr>
              <a:spcBef>
                <a:spcPts val="0"/>
              </a:spcBef>
              <a:buNone/>
            </a:pPr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X=a</a:t>
            </a:r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Y=</a:t>
            </a:r>
            <a:r>
              <a:rPr lang="es-ES_tradnl" dirty="0" err="1" smtClean="0"/>
              <a:t>b</a:t>
            </a:r>
            <a:endParaRPr lang="es-ES_tradnl" dirty="0" smtClean="0"/>
          </a:p>
          <a:p>
            <a:pPr>
              <a:spcBef>
                <a:spcPts val="0"/>
              </a:spcBef>
              <a:buNone/>
            </a:pPr>
            <a:r>
              <a:rPr lang="es-ES_tradnl" dirty="0" smtClean="0"/>
              <a:t>    Z = [</a:t>
            </a:r>
            <a:r>
              <a:rPr lang="es-ES_tradnl" dirty="0" err="1" smtClean="0"/>
              <a:t>c</a:t>
            </a:r>
            <a:r>
              <a:rPr lang="es-ES_tradnl" dirty="0" smtClean="0"/>
              <a:t>] </a:t>
            </a:r>
          </a:p>
          <a:p>
            <a:pPr>
              <a:buNone/>
            </a:pP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 rápidos 2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_tradnl" dirty="0" smtClean="0"/>
              <a:t> Unificar las siguientes listas:   </a:t>
            </a:r>
          </a:p>
          <a:p>
            <a:pPr>
              <a:buNone/>
            </a:pPr>
            <a:r>
              <a:rPr lang="es-ES_tradnl" dirty="0" smtClean="0"/>
              <a:t>    [ Cabeza | Cola ] = [</a:t>
            </a:r>
            <a:r>
              <a:rPr lang="es-ES_tradnl" dirty="0" err="1" smtClean="0"/>
              <a:t>juan</a:t>
            </a:r>
            <a:r>
              <a:rPr lang="es-ES_tradnl" dirty="0" smtClean="0"/>
              <a:t>, come, pan]</a:t>
            </a:r>
            <a:br>
              <a:rPr lang="es-ES_tradnl" dirty="0" smtClean="0"/>
            </a:b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[ alguien escribe | Cola ] = [Cabeza | estas, notas]</a:t>
            </a:r>
            <a:br>
              <a:rPr lang="es-ES_tradnl" dirty="0" smtClean="0"/>
            </a:b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[ </a:t>
            </a:r>
            <a:r>
              <a:rPr lang="es-ES_tradnl" dirty="0" err="1" smtClean="0"/>
              <a:t>sevilla</a:t>
            </a:r>
            <a:r>
              <a:rPr lang="es-ES_tradnl" dirty="0" smtClean="0"/>
              <a:t>, unificar ] = [</a:t>
            </a:r>
            <a:r>
              <a:rPr lang="es-ES_tradnl" dirty="0" err="1" smtClean="0"/>
              <a:t>sevilla</a:t>
            </a:r>
            <a:r>
              <a:rPr lang="es-ES_tradnl" dirty="0" smtClean="0"/>
              <a:t>, [Ciudad]]</a:t>
            </a:r>
            <a:br>
              <a:rPr lang="es-ES_tradnl" dirty="0" smtClean="0"/>
            </a:b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[nuevo] = [</a:t>
            </a:r>
            <a:r>
              <a:rPr lang="es-ES_tradnl" dirty="0" err="1" smtClean="0"/>
              <a:t>Cabeza,Cola</a:t>
            </a:r>
            <a:r>
              <a:rPr lang="es-ES_tradnl" dirty="0" smtClean="0"/>
              <a:t>]</a:t>
            </a:r>
            <a:br>
              <a:rPr lang="es-ES_tradnl" dirty="0" smtClean="0"/>
            </a:b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[nuevo] = [Cabeza | Cola]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Recursividad con listas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[] (la lista vacía) es una lista </a:t>
            </a:r>
          </a:p>
          <a:p>
            <a:r>
              <a:rPr lang="es-ES_tradnl" dirty="0" smtClean="0"/>
              <a:t>Si L es una lista, entonces [XL]</a:t>
            </a:r>
            <a:r>
              <a:rPr lang="es-ES_tradnl" dirty="0" err="1" smtClean="0"/>
              <a:t>—</a:t>
            </a:r>
            <a:r>
              <a:rPr lang="es-ES_tradnl" dirty="0" smtClean="0"/>
              <a:t> (el resultado de añadir un elemento X al principio de L) también es una lista. </a:t>
            </a:r>
          </a:p>
          <a:p>
            <a:r>
              <a:rPr lang="es-ES_tradnl" dirty="0" smtClean="0"/>
              <a:t>Las reglas anteriores se codificarían en </a:t>
            </a:r>
            <a:r>
              <a:rPr lang="es-ES_tradnl" dirty="0" err="1" smtClean="0"/>
              <a:t>Prolog</a:t>
            </a:r>
            <a:r>
              <a:rPr lang="es-ES_tradnl" dirty="0" smtClean="0"/>
              <a:t> como: </a:t>
            </a: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   lista ([]).</a:t>
            </a: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   lista ([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X|L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]):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−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 lista (L).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Operaciones con listas (1/4): Pertenencia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La lista:</a:t>
            </a:r>
          </a:p>
          <a:p>
            <a:pPr>
              <a:buNone/>
            </a:pPr>
            <a:r>
              <a:rPr lang="es-ES_tradnl" sz="2080" b="1" dirty="0" smtClean="0"/>
              <a:t>	[</a:t>
            </a:r>
            <a:r>
              <a:rPr lang="es-ES_tradnl" sz="2080" b="1" dirty="0" err="1" smtClean="0"/>
              <a:t>maria</a:t>
            </a:r>
            <a:r>
              <a:rPr lang="es-ES_tradnl" sz="2080" b="1" dirty="0" smtClean="0"/>
              <a:t>, pedro, </a:t>
            </a:r>
            <a:r>
              <a:rPr lang="es-ES_tradnl" sz="2080" b="1" dirty="0" err="1" smtClean="0"/>
              <a:t>jose</a:t>
            </a:r>
            <a:r>
              <a:rPr lang="es-ES_tradnl" sz="2080" b="1" dirty="0" smtClean="0"/>
              <a:t>, </a:t>
            </a:r>
            <a:r>
              <a:rPr lang="es-ES_tradnl" sz="2080" b="1" dirty="0" err="1" smtClean="0"/>
              <a:t>juan</a:t>
            </a:r>
            <a:r>
              <a:rPr lang="es-ES_tradnl" sz="2080" b="1" dirty="0" smtClean="0"/>
              <a:t>, </a:t>
            </a:r>
            <a:r>
              <a:rPr lang="es-ES_tradnl" sz="2080" b="1" dirty="0" err="1" smtClean="0"/>
              <a:t>carlos</a:t>
            </a:r>
            <a:r>
              <a:rPr lang="es-ES_tradnl" sz="2080" b="1" dirty="0" smtClean="0"/>
              <a:t>, </a:t>
            </a:r>
            <a:r>
              <a:rPr lang="es-ES_tradnl" sz="2080" b="1" dirty="0" err="1" smtClean="0"/>
              <a:t>elena</a:t>
            </a:r>
            <a:r>
              <a:rPr lang="es-ES_tradnl" sz="2080" b="1" dirty="0" smtClean="0"/>
              <a:t>] </a:t>
            </a:r>
          </a:p>
          <a:p>
            <a:pPr lvl="1"/>
            <a:endParaRPr lang="es-ES_tradnl" sz="2080" b="1" dirty="0" smtClean="0"/>
          </a:p>
          <a:p>
            <a:pPr lvl="1"/>
            <a:r>
              <a:rPr lang="es-ES_tradnl" dirty="0" smtClean="0"/>
              <a:t>¿Está </a:t>
            </a:r>
            <a:r>
              <a:rPr lang="es-ES_tradnl" dirty="0" err="1" smtClean="0"/>
              <a:t>maria</a:t>
            </a:r>
            <a:r>
              <a:rPr lang="es-ES_tradnl" dirty="0" smtClean="0"/>
              <a:t> en la lista? ¿y </a:t>
            </a:r>
            <a:r>
              <a:rPr lang="es-ES_tradnl" dirty="0" err="1" smtClean="0"/>
              <a:t>juan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Construyendo el predicado miembro:</a:t>
            </a:r>
          </a:p>
          <a:p>
            <a:pPr lvl="1"/>
            <a:r>
              <a:rPr lang="es-ES_tradnl" dirty="0" err="1" smtClean="0"/>
              <a:t>miembro(X</a:t>
            </a:r>
            <a:r>
              <a:rPr lang="es-ES_tradnl" dirty="0" smtClean="0"/>
              <a:t>,[</a:t>
            </a:r>
            <a:r>
              <a:rPr lang="es-ES_tradnl" dirty="0" err="1" smtClean="0"/>
              <a:t>X|</a:t>
            </a:r>
            <a:r>
              <a:rPr lang="es-ES_tradnl" dirty="0" smtClean="0"/>
              <a:t>_]) .  </a:t>
            </a:r>
          </a:p>
          <a:p>
            <a:pPr lvl="2"/>
            <a:r>
              <a:rPr lang="es-ES_tradnl" dirty="0" smtClean="0">
                <a:sym typeface="Wingdings"/>
              </a:rPr>
              <a:t>Solo comprueba coincidencia con la cabeza</a:t>
            </a:r>
          </a:p>
          <a:p>
            <a:pPr lvl="1"/>
            <a:r>
              <a:rPr lang="es-ES_tradnl" sz="1846" dirty="0" err="1" smtClean="0"/>
              <a:t>miembro(X</a:t>
            </a:r>
            <a:r>
              <a:rPr lang="es-ES_tradnl" sz="1846" dirty="0" smtClean="0"/>
              <a:t>, [_</a:t>
            </a:r>
            <a:r>
              <a:rPr lang="es-ES_tradnl" sz="1846" dirty="0" err="1" smtClean="0"/>
              <a:t>|Y</a:t>
            </a:r>
            <a:r>
              <a:rPr lang="es-ES_tradnl" sz="1846" dirty="0" smtClean="0"/>
              <a:t>]) :- </a:t>
            </a:r>
            <a:r>
              <a:rPr lang="es-ES_tradnl" sz="1846" dirty="0" err="1" smtClean="0"/>
              <a:t>miembro(X,Y</a:t>
            </a:r>
            <a:r>
              <a:rPr lang="es-ES_tradnl" sz="1846" dirty="0" smtClean="0"/>
              <a:t>).</a:t>
            </a:r>
          </a:p>
          <a:p>
            <a:pPr lvl="2"/>
            <a:r>
              <a:rPr lang="es-ES_tradnl" dirty="0" smtClean="0"/>
              <a:t>Verifica la coincidencia a la cola y de forma recursiva va  operando sobre otra lista progresivamente </a:t>
            </a:r>
            <a:r>
              <a:rPr lang="es-ES_tradnl" dirty="0" err="1" smtClean="0"/>
              <a:t>más</a:t>
            </a:r>
            <a:r>
              <a:rPr lang="es-ES_tradnl" dirty="0" smtClean="0"/>
              <a:t> </a:t>
            </a:r>
            <a:r>
              <a:rPr lang="es-ES_tradnl" dirty="0" err="1" smtClean="0"/>
              <a:t>pequeña</a:t>
            </a:r>
            <a:r>
              <a:rPr lang="es-ES_tradnl" dirty="0" smtClean="0"/>
              <a:t>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Operaciones con listas (2/4): Insertar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86000"/>
            <a:ext cx="6454588" cy="4318000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/>
              <a:t>Queremos introducir un elemento X al comienzo de la Lista.  El elemento X </a:t>
            </a:r>
            <a:r>
              <a:rPr lang="es-ES_tradnl" dirty="0" err="1" smtClean="0"/>
              <a:t>pasará</a:t>
            </a:r>
            <a:r>
              <a:rPr lang="es-ES_tradnl" dirty="0" smtClean="0"/>
              <a:t> a ser la nueva cabeza de la nueva lista. El cuerpo de la nueva lista </a:t>
            </a:r>
            <a:r>
              <a:rPr lang="es-ES_tradnl" dirty="0" err="1" smtClean="0"/>
              <a:t>será</a:t>
            </a:r>
            <a:r>
              <a:rPr lang="es-ES_tradnl" dirty="0" smtClean="0"/>
              <a:t> la antigua Lista. </a:t>
            </a:r>
          </a:p>
          <a:p>
            <a:pPr>
              <a:spcBef>
                <a:spcPts val="600"/>
              </a:spcBef>
            </a:pPr>
            <a:r>
              <a:rPr lang="es-ES_tradnl" dirty="0" err="1" smtClean="0"/>
              <a:t>Definición</a:t>
            </a:r>
            <a:r>
              <a:rPr lang="es-ES_tradnl" dirty="0" smtClean="0"/>
              <a:t>:</a:t>
            </a:r>
            <a:br>
              <a:rPr lang="es-ES_tradnl" dirty="0" smtClean="0"/>
            </a:br>
            <a:endParaRPr lang="es-ES_tradnl" dirty="0" smtClean="0"/>
          </a:p>
          <a:p>
            <a:pPr>
              <a:spcBef>
                <a:spcPts val="600"/>
              </a:spcBef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insertar(X</a:t>
            </a:r>
            <a:r>
              <a:rPr lang="es-ES_tradnl" dirty="0" smtClean="0"/>
              <a:t>, Lista, Resultado) :- Resultado = [</a:t>
            </a:r>
            <a:r>
              <a:rPr lang="es-ES_tradnl" dirty="0" err="1" smtClean="0"/>
              <a:t>X|Lista</a:t>
            </a:r>
            <a:r>
              <a:rPr lang="es-ES_tradnl" dirty="0" smtClean="0"/>
              <a:t>]. </a:t>
            </a:r>
          </a:p>
          <a:p>
            <a:pPr>
              <a:spcBef>
                <a:spcPts val="600"/>
              </a:spcBef>
              <a:buNone/>
            </a:pPr>
            <a:endParaRPr lang="es-ES_tradnl" dirty="0" smtClean="0"/>
          </a:p>
          <a:p>
            <a:pPr>
              <a:spcBef>
                <a:spcPts val="600"/>
              </a:spcBef>
            </a:pPr>
            <a:r>
              <a:rPr lang="es-ES_tradnl" dirty="0" err="1" smtClean="0"/>
              <a:t>Versión</a:t>
            </a:r>
            <a:r>
              <a:rPr lang="es-ES_tradnl" dirty="0" smtClean="0"/>
              <a:t> compacta:</a:t>
            </a:r>
            <a:br>
              <a:rPr lang="es-ES_tradnl" dirty="0" smtClean="0"/>
            </a:br>
            <a:endParaRPr lang="es-ES_tradnl" dirty="0" smtClean="0"/>
          </a:p>
          <a:p>
            <a:pPr>
              <a:spcBef>
                <a:spcPts val="600"/>
              </a:spcBef>
              <a:buNone/>
            </a:pPr>
            <a:r>
              <a:rPr lang="es-ES_tradnl" dirty="0" smtClean="0"/>
              <a:t>	insertar2(X, Lista, [</a:t>
            </a:r>
            <a:r>
              <a:rPr lang="es-ES_tradnl" dirty="0" err="1" smtClean="0"/>
              <a:t>X|Lista</a:t>
            </a:r>
            <a:r>
              <a:rPr lang="es-ES_tradnl" dirty="0" smtClean="0"/>
              <a:t>]). </a:t>
            </a:r>
          </a:p>
          <a:p>
            <a:pPr>
              <a:spcBef>
                <a:spcPts val="600"/>
              </a:spcBef>
              <a:buNone/>
            </a:pPr>
            <a:endParaRPr lang="es-ES_tradnl" dirty="0" smtClean="0"/>
          </a:p>
          <a:p>
            <a:pPr>
              <a:spcBef>
                <a:spcPts val="600"/>
              </a:spcBef>
            </a:pPr>
            <a:r>
              <a:rPr lang="es-ES_tradnl" dirty="0" smtClean="0"/>
              <a:t>Ejemplos:</a:t>
            </a:r>
            <a:br>
              <a:rPr lang="es-ES_tradnl" dirty="0" smtClean="0"/>
            </a:br>
            <a:endParaRPr lang="es-ES_tradnl" dirty="0" smtClean="0"/>
          </a:p>
          <a:p>
            <a:pPr>
              <a:spcBef>
                <a:spcPts val="600"/>
              </a:spcBef>
              <a:buNone/>
            </a:pPr>
            <a:r>
              <a:rPr lang="es-ES_tradnl" sz="1806" dirty="0" smtClean="0"/>
              <a:t>	?- insertar(1, [3, 5, 7], Primos). </a:t>
            </a:r>
          </a:p>
          <a:p>
            <a:pPr lvl="1">
              <a:buNone/>
            </a:pPr>
            <a:r>
              <a:rPr lang="es-ES_tradnl" sz="1806" dirty="0" smtClean="0"/>
              <a:t>   Primos = [1, 3, 5, 7] </a:t>
            </a:r>
          </a:p>
          <a:p>
            <a:pPr lvl="1"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Yes</a:t>
            </a:r>
            <a:endParaRPr lang="es-ES_tradnl" dirty="0" smtClean="0"/>
          </a:p>
          <a:p>
            <a:pPr lvl="1">
              <a:buNone/>
            </a:pPr>
            <a:r>
              <a:rPr lang="es-ES_tradnl" dirty="0" smtClean="0"/>
              <a:t>?- insertar2(rojo, [verde, azul], Colores). </a:t>
            </a:r>
          </a:p>
          <a:p>
            <a:pPr lvl="1">
              <a:buNone/>
            </a:pPr>
            <a:r>
              <a:rPr lang="es-ES_tradnl" dirty="0" smtClean="0"/>
              <a:t>   Colores = [rojo, verde, azul] </a:t>
            </a:r>
            <a:r>
              <a:rPr lang="es-ES_tradnl" dirty="0" err="1" smtClean="0"/>
              <a:t>Yes</a:t>
            </a:r>
            <a:r>
              <a:rPr lang="es-ES_tradnl" dirty="0" smtClean="0"/>
              <a:t>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Operaciones con listas (3/4): Concatenación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86000"/>
            <a:ext cx="6499412" cy="4826000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Existe un predicado predefinido </a:t>
            </a:r>
            <a:r>
              <a:rPr lang="es-ES_tradnl" dirty="0" err="1" smtClean="0"/>
              <a:t>Append</a:t>
            </a:r>
            <a:endParaRPr lang="es-ES_tradnl" dirty="0" smtClean="0"/>
          </a:p>
          <a:p>
            <a:pPr lvl="1"/>
            <a:r>
              <a:rPr lang="es-ES_tradnl" dirty="0" smtClean="0"/>
              <a:t>Veremos como está construido a través de un predicado que crearemos: concatena</a:t>
            </a:r>
          </a:p>
          <a:p>
            <a:r>
              <a:rPr lang="es-ES_tradnl" dirty="0" smtClean="0"/>
              <a:t>concatena([], L, L). </a:t>
            </a:r>
          </a:p>
          <a:p>
            <a:pPr lvl="1"/>
            <a:r>
              <a:rPr lang="es-ES_tradnl" dirty="0" smtClean="0"/>
              <a:t>Concatenar una lista vacía con L es la misma L</a:t>
            </a:r>
          </a:p>
          <a:p>
            <a:pPr lvl="1">
              <a:buNone/>
            </a:pPr>
            <a:endParaRPr lang="es-ES_tradnl" dirty="0" smtClean="0"/>
          </a:p>
          <a:p>
            <a:r>
              <a:rPr lang="es-ES_tradnl" dirty="0" smtClean="0"/>
              <a:t>concatena([</a:t>
            </a:r>
            <a:r>
              <a:rPr lang="es-ES_tradnl" dirty="0" err="1" smtClean="0"/>
              <a:t>X|L1</a:t>
            </a:r>
            <a:r>
              <a:rPr lang="es-ES_tradnl" dirty="0" smtClean="0"/>
              <a:t>], L2, [</a:t>
            </a:r>
            <a:r>
              <a:rPr lang="es-ES_tradnl" dirty="0" err="1" smtClean="0"/>
              <a:t>X|L3</a:t>
            </a:r>
            <a:r>
              <a:rPr lang="es-ES_tradnl" dirty="0" smtClean="0"/>
              <a:t>]) :- </a:t>
            </a:r>
            <a:r>
              <a:rPr lang="es-ES_tradnl" dirty="0" err="1" smtClean="0"/>
              <a:t>concatena(L1</a:t>
            </a:r>
            <a:r>
              <a:rPr lang="es-ES_tradnl" dirty="0" smtClean="0"/>
              <a:t>, L2, L3).</a:t>
            </a:r>
          </a:p>
          <a:p>
            <a:pPr lvl="1"/>
            <a:r>
              <a:rPr lang="es-ES_tradnl" dirty="0" smtClean="0"/>
              <a:t>Cuando uno concatena una lista que comienza con X con una lista L1, se obtiene una lista que comienza por X y cuyos elementos restantes son L3, si cuando uno concatena el resto de L1 con L2 uno obtiene L3</a:t>
            </a:r>
          </a:p>
          <a:p>
            <a:pPr lvl="1">
              <a:buNone/>
            </a:pP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>
              <a:buNone/>
            </a:pPr>
            <a:r>
              <a:rPr lang="es-ES_tradnl" dirty="0" smtClean="0"/>
              <a:t>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Operaciones con listas (4/4): Concatenación </a:t>
            </a:r>
            <a:r>
              <a:rPr lang="es-ES_tradnl" dirty="0" err="1" smtClean="0"/>
              <a:t>cont.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s-ES_tradnl" sz="2000" dirty="0" smtClean="0"/>
              <a:t>Podemos utilizar este predicado de varias maneras</a:t>
            </a:r>
          </a:p>
          <a:p>
            <a:pPr marL="565150" lvl="2">
              <a:spcBef>
                <a:spcPts val="1800"/>
              </a:spcBef>
            </a:pPr>
            <a:r>
              <a:rPr lang="es-ES_tradnl" sz="2000" dirty="0" smtClean="0"/>
              <a:t>?- concatena([</a:t>
            </a:r>
            <a:r>
              <a:rPr lang="es-ES_tradnl" sz="2000" dirty="0" err="1" smtClean="0"/>
              <a:t>a,b,c</a:t>
            </a:r>
            <a:r>
              <a:rPr lang="es-ES_tradnl" sz="2000" dirty="0" smtClean="0"/>
              <a:t>], [</a:t>
            </a:r>
            <a:r>
              <a:rPr lang="es-ES_tradnl" sz="2000" dirty="0" err="1" smtClean="0"/>
              <a:t>d,e,f</a:t>
            </a:r>
            <a:r>
              <a:rPr lang="es-ES_tradnl" sz="2000" dirty="0" smtClean="0"/>
              <a:t>], [</a:t>
            </a:r>
            <a:r>
              <a:rPr lang="es-ES_tradnl" sz="2000" dirty="0" err="1" smtClean="0"/>
              <a:t>a,b,c,d,e,f</a:t>
            </a:r>
            <a:r>
              <a:rPr lang="es-ES_tradnl" sz="2000" dirty="0" smtClean="0"/>
              <a:t>]).</a:t>
            </a:r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    </a:t>
            </a:r>
            <a:r>
              <a:rPr lang="es-ES_tradnl" sz="2000" dirty="0" err="1" smtClean="0"/>
              <a:t>yes</a:t>
            </a:r>
            <a:endParaRPr lang="es-ES_tradnl" sz="2000" dirty="0" smtClean="0"/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?- concatena([</a:t>
            </a:r>
            <a:r>
              <a:rPr lang="es-ES_tradnl" sz="2000" dirty="0" err="1" smtClean="0"/>
              <a:t>a,b,c</a:t>
            </a:r>
            <a:r>
              <a:rPr lang="es-ES_tradnl" sz="2000" dirty="0" smtClean="0"/>
              <a:t>], [</a:t>
            </a:r>
            <a:r>
              <a:rPr lang="es-ES_tradnl" sz="2000" dirty="0" err="1" smtClean="0"/>
              <a:t>d,e,f</a:t>
            </a:r>
            <a:r>
              <a:rPr lang="es-ES_tradnl" sz="2000" dirty="0" smtClean="0"/>
              <a:t>], L).</a:t>
            </a:r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    L=[</a:t>
            </a:r>
            <a:r>
              <a:rPr lang="es-ES_tradnl" sz="2000" dirty="0" err="1" smtClean="0"/>
              <a:t>a,b,c,d,e,f</a:t>
            </a:r>
            <a:r>
              <a:rPr lang="es-ES_tradnl" sz="2000" dirty="0" smtClean="0"/>
              <a:t>]</a:t>
            </a:r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    </a:t>
            </a:r>
            <a:r>
              <a:rPr lang="es-ES_tradnl" sz="2000" dirty="0" err="1" smtClean="0"/>
              <a:t>yes</a:t>
            </a:r>
            <a:endParaRPr lang="es-ES_tradnl" sz="2000" dirty="0" smtClean="0"/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?- concatena([</a:t>
            </a:r>
            <a:r>
              <a:rPr lang="es-ES_tradnl" sz="2000" dirty="0" err="1" smtClean="0"/>
              <a:t>a,b,c</a:t>
            </a:r>
            <a:r>
              <a:rPr lang="es-ES_tradnl" sz="2000" dirty="0" smtClean="0"/>
              <a:t>], X, [</a:t>
            </a:r>
            <a:r>
              <a:rPr lang="es-ES_tradnl" sz="2000" dirty="0" err="1" smtClean="0"/>
              <a:t>a,b,c,d,e,f</a:t>
            </a:r>
            <a:r>
              <a:rPr lang="es-ES_tradnl" sz="2000" dirty="0" smtClean="0"/>
              <a:t>]).</a:t>
            </a:r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   X=[</a:t>
            </a:r>
            <a:r>
              <a:rPr lang="es-ES_tradnl" sz="2000" dirty="0" err="1" smtClean="0"/>
              <a:t>d,e,f</a:t>
            </a:r>
            <a:r>
              <a:rPr lang="es-ES_tradnl" sz="2000" dirty="0" smtClean="0"/>
              <a:t>]</a:t>
            </a:r>
          </a:p>
          <a:p>
            <a:pPr marL="565150" lvl="2">
              <a:spcBef>
                <a:spcPts val="1800"/>
              </a:spcBef>
              <a:buNone/>
            </a:pPr>
            <a:r>
              <a:rPr lang="es-ES_tradnl" sz="2000" dirty="0" smtClean="0"/>
              <a:t>       </a:t>
            </a:r>
            <a:r>
              <a:rPr lang="es-ES_tradnl" sz="2000" dirty="0" err="1" smtClean="0"/>
              <a:t>yes</a:t>
            </a:r>
            <a:endParaRPr lang="es-ES_tradn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rápido 3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Escribe un predicado ”ultimo" que devuelva el </a:t>
            </a:r>
            <a:r>
              <a:rPr lang="es-ES_tradnl" dirty="0" err="1" smtClean="0"/>
              <a:t>último</a:t>
            </a:r>
            <a:r>
              <a:rPr lang="es-ES_tradnl" dirty="0" smtClean="0"/>
              <a:t> elemento de una lista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Recursividad (1/4)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reglas que hemos visto hasta ahora, salvo </a:t>
            </a:r>
            <a:r>
              <a:rPr lang="es-ES_tradnl" smtClean="0"/>
              <a:t>un ejemplo, </a:t>
            </a:r>
            <a:r>
              <a:rPr lang="es-ES_tradnl" dirty="0" smtClean="0"/>
              <a:t>estaban definidas en función de otras reglas ya existentes.</a:t>
            </a:r>
          </a:p>
          <a:p>
            <a:r>
              <a:rPr lang="es-ES_tradnl" dirty="0" smtClean="0"/>
              <a:t>La recursión es una técnica que debe ser tenida en cuenta cuando se quiere programar en </a:t>
            </a:r>
            <a:r>
              <a:rPr lang="es-ES_tradnl" dirty="0" err="1" smtClean="0"/>
              <a:t>Prolog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Se basa en definir relaciones en términos de ellas mismas. Por ejemplo:</a:t>
            </a: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	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habla_de(A,B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 :- 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conoce(A,B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).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 habla_de(A,C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 :- 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conoce(A,B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 , 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habla_de(B,C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).</a:t>
            </a:r>
            <a:endParaRPr lang="es-ES_trad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Recursividad (2/4)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197601" cy="4121985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/>
              <a:t>La idea que expresan es que se puede hablar de alguien si conocemos a ese alguien o si conocemos a alguien que nos habla de él.</a:t>
            </a:r>
          </a:p>
          <a:p>
            <a:r>
              <a:rPr lang="es-ES_tradnl" dirty="0" smtClean="0"/>
              <a:t>Supongamos que agregamos los siguientes hechos:</a:t>
            </a: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	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conoce(juan,maria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).</a:t>
            </a:r>
          </a:p>
          <a:p>
            <a:pPr>
              <a:buNone/>
            </a:pP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 conoce(maria,jose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).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 </a:t>
            </a:r>
            <a:endParaRPr lang="es-ES_tradnl" sz="1400" dirty="0" smtClean="0">
              <a:solidFill>
                <a:srgbClr val="2D3739"/>
              </a:solidFill>
              <a:latin typeface="Courier"/>
            </a:endParaRP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	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conoce(maria,ana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).</a:t>
            </a: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	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conoce(pedro,juan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</a:t>
            </a:r>
            <a:r>
              <a:rPr lang="es-ES_tradnl" dirty="0" smtClean="0"/>
              <a:t>.</a:t>
            </a:r>
          </a:p>
          <a:p>
            <a:pPr>
              <a:buNone/>
            </a:pPr>
            <a:r>
              <a:rPr lang="es-ES_tradnl" dirty="0" smtClean="0"/>
              <a:t>Y supongamos que queremos consultar lo siguiente:</a:t>
            </a:r>
          </a:p>
          <a:p>
            <a:pPr>
              <a:buNone/>
            </a:pPr>
            <a:r>
              <a:rPr lang="es-ES_tradnl" dirty="0" smtClean="0"/>
              <a:t>?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- 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habla_de(X,Y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Recursividad (3/4)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197601" cy="4121985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resultados obtendríamos?</a:t>
            </a:r>
            <a:endParaRPr lang="es-ES_tradnl" sz="1400" dirty="0" smtClean="0">
              <a:solidFill>
                <a:srgbClr val="2D3739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Recursividad (4/4)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359873" cy="4572000"/>
          </a:xfrm>
        </p:spPr>
        <p:txBody>
          <a:bodyPr>
            <a:normAutofit/>
          </a:bodyPr>
          <a:lstStyle/>
          <a:p>
            <a:r>
              <a:rPr lang="es-ES_tradnl" sz="1400" dirty="0" smtClean="0"/>
              <a:t>Una posible codificación de números naturales en </a:t>
            </a:r>
            <a:r>
              <a:rPr lang="es-ES_tradnl" sz="1400" dirty="0" err="1" smtClean="0"/>
              <a:t>Prolog</a:t>
            </a:r>
            <a:r>
              <a:rPr lang="es-ES_tradnl" sz="1400" dirty="0" smtClean="0"/>
              <a:t> se basa en la siguiente definición: </a:t>
            </a:r>
          </a:p>
          <a:p>
            <a:pPr lvl="1"/>
            <a:r>
              <a:rPr lang="es-ES_tradnl" sz="1200" dirty="0" smtClean="0"/>
              <a:t>El cero es un número natural </a:t>
            </a:r>
          </a:p>
          <a:p>
            <a:r>
              <a:rPr lang="es-ES_tradnl" sz="1400" dirty="0" smtClean="0"/>
              <a:t>Si X es un un número natural, entonces </a:t>
            </a:r>
            <a:r>
              <a:rPr lang="es-ES_tradnl" sz="1400" dirty="0" err="1" smtClean="0"/>
              <a:t>s(X</a:t>
            </a:r>
            <a:r>
              <a:rPr lang="es-ES_tradnl" sz="1400" dirty="0" smtClean="0"/>
              <a:t>) (siguiente de X) también es un un número natural </a:t>
            </a:r>
          </a:p>
          <a:p>
            <a:r>
              <a:rPr lang="es-ES_tradnl" sz="1400" dirty="0" smtClean="0"/>
              <a:t>Las reglas anteriores se codificarían en </a:t>
            </a:r>
            <a:r>
              <a:rPr lang="es-ES_tradnl" sz="1400" dirty="0" err="1" smtClean="0"/>
              <a:t>Prolog</a:t>
            </a:r>
            <a:r>
              <a:rPr lang="es-ES_tradnl" sz="1400" dirty="0" smtClean="0"/>
              <a:t> como: </a:t>
            </a:r>
          </a:p>
          <a:p>
            <a:pPr>
              <a:buNone/>
            </a:pP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	natural (0).</a:t>
            </a:r>
            <a:br>
              <a:rPr lang="es-ES_tradnl" sz="1400" dirty="0" smtClean="0">
                <a:solidFill>
                  <a:srgbClr val="2D3739"/>
                </a:solidFill>
                <a:latin typeface="Courier"/>
              </a:rPr>
            </a:b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natural (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s(X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)) :</a:t>
            </a:r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−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 natural (X) .</a:t>
            </a:r>
            <a:r>
              <a:rPr lang="es-ES_tradnl" sz="1400" dirty="0" smtClean="0"/>
              <a:t> </a:t>
            </a:r>
          </a:p>
          <a:p>
            <a:r>
              <a:rPr lang="es-ES_tradnl" sz="1400" dirty="0" smtClean="0"/>
              <a:t>¿Qué dirá </a:t>
            </a:r>
            <a:r>
              <a:rPr lang="es-ES_tradnl" sz="1400" dirty="0" err="1" smtClean="0"/>
              <a:t>prolog</a:t>
            </a:r>
            <a:r>
              <a:rPr lang="es-ES_tradnl" sz="1400" dirty="0" smtClean="0"/>
              <a:t> en estas dos circunstancias? </a:t>
            </a:r>
          </a:p>
          <a:p>
            <a:pPr lvl="1"/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natural(s(s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(0)) </a:t>
            </a:r>
          </a:p>
          <a:p>
            <a:pPr lvl="1"/>
            <a:r>
              <a:rPr lang="es-ES_tradnl" sz="1400" dirty="0" err="1" smtClean="0">
                <a:solidFill>
                  <a:srgbClr val="2D3739"/>
                </a:solidFill>
                <a:latin typeface="Courier"/>
              </a:rPr>
              <a:t>natural(X</a:t>
            </a:r>
            <a:r>
              <a:rPr lang="es-ES_tradnl" sz="1400" dirty="0" smtClean="0">
                <a:solidFill>
                  <a:srgbClr val="2D3739"/>
                </a:solidFill>
                <a:latin typeface="Courier"/>
              </a:rPr>
              <a:t>) .</a:t>
            </a:r>
          </a:p>
          <a:p>
            <a:pPr>
              <a:buNone/>
            </a:pPr>
            <a:endParaRPr lang="es-ES_tradnl" sz="1400" dirty="0" smtClean="0"/>
          </a:p>
          <a:p>
            <a:endParaRPr lang="es-ES_tradnl" sz="1400" dirty="0" smtClean="0">
              <a:solidFill>
                <a:srgbClr val="2D3739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rápido 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Expresar la suma de números naturales utilizando recursividad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(1/3)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lista es una secuencia de elementos (</a:t>
            </a:r>
            <a:r>
              <a:rPr lang="es-ES_tradnl" dirty="0" err="1" smtClean="0"/>
              <a:t>átomos</a:t>
            </a:r>
            <a:r>
              <a:rPr lang="es-ES_tradnl" dirty="0" smtClean="0"/>
              <a:t>, estructuras, o listas). </a:t>
            </a:r>
          </a:p>
          <a:p>
            <a:r>
              <a:rPr lang="es-ES_tradnl" dirty="0" smtClean="0"/>
              <a:t>Útiles en: análisis sintáctico, gramáticas, diagramas de flujo, grafos, entre otros.</a:t>
            </a:r>
          </a:p>
          <a:p>
            <a:r>
              <a:rPr lang="es-ES_tradnl" dirty="0" smtClean="0"/>
              <a:t>La lista es un caso particular de estructura en </a:t>
            </a:r>
            <a:r>
              <a:rPr lang="es-ES_tradnl" dirty="0" err="1" smtClean="0"/>
              <a:t>Prolog</a:t>
            </a:r>
            <a:endParaRPr lang="es-ES_tradnl" dirty="0" smtClean="0"/>
          </a:p>
          <a:p>
            <a:r>
              <a:rPr lang="es-ES_tradnl" dirty="0" smtClean="0"/>
              <a:t>Se representan entre corchetes: [</a:t>
            </a:r>
            <a:r>
              <a:rPr lang="es-ES_tradnl" dirty="0" err="1" smtClean="0"/>
              <a:t>juana</a:t>
            </a:r>
            <a:r>
              <a:rPr lang="es-ES_tradnl" dirty="0" smtClean="0"/>
              <a:t>, tenis, </a:t>
            </a:r>
            <a:r>
              <a:rPr lang="es-ES_tradnl" dirty="0" err="1" smtClean="0"/>
              <a:t>carlos</a:t>
            </a:r>
            <a:r>
              <a:rPr lang="es-ES_tradnl" dirty="0" smtClean="0"/>
              <a:t>, futbol] </a:t>
            </a:r>
          </a:p>
          <a:p>
            <a:r>
              <a:rPr lang="es-ES_tradnl" dirty="0" smtClean="0"/>
              <a:t>Una lista </a:t>
            </a:r>
            <a:r>
              <a:rPr lang="es-ES_tradnl" dirty="0" err="1" smtClean="0"/>
              <a:t>vacía</a:t>
            </a:r>
            <a:r>
              <a:rPr lang="es-ES_tradnl" dirty="0" smtClean="0"/>
              <a:t> se representa como: []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Listas(2/3)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 </a:t>
            </a:r>
            <a:r>
              <a:rPr lang="es-ES_tradnl" dirty="0" err="1" smtClean="0"/>
              <a:t>representación</a:t>
            </a:r>
            <a:r>
              <a:rPr lang="es-ES_tradnl" dirty="0" smtClean="0"/>
              <a:t> interna es con una estructura llamada ".", con dos elementos: </a:t>
            </a:r>
          </a:p>
          <a:p>
            <a:r>
              <a:rPr lang="es-ES_tradnl" i="1" dirty="0" smtClean="0"/>
              <a:t>cabeza </a:t>
            </a:r>
            <a:r>
              <a:rPr lang="es-ES_tradnl" dirty="0" smtClean="0"/>
              <a:t>y </a:t>
            </a:r>
            <a:r>
              <a:rPr lang="es-ES_tradnl" i="1" dirty="0" smtClean="0"/>
              <a:t>cola:</a:t>
            </a:r>
            <a:br>
              <a:rPr lang="es-ES_tradnl" i="1" dirty="0" smtClean="0"/>
            </a:br>
            <a:r>
              <a:rPr lang="es-ES_tradnl" dirty="0" smtClean="0"/>
              <a:t>.(</a:t>
            </a:r>
            <a:r>
              <a:rPr lang="es-ES_tradnl" dirty="0" err="1" smtClean="0"/>
              <a:t>juana</a:t>
            </a:r>
            <a:r>
              <a:rPr lang="es-ES_tradnl" dirty="0" smtClean="0"/>
              <a:t>, .(tenis, .(</a:t>
            </a:r>
            <a:r>
              <a:rPr lang="es-ES_tradnl" dirty="0" err="1" smtClean="0"/>
              <a:t>carlos</a:t>
            </a:r>
            <a:r>
              <a:rPr lang="es-ES_tradnl" dirty="0" smtClean="0"/>
              <a:t>, .(futbol,[])))) </a:t>
            </a:r>
          </a:p>
          <a:p>
            <a:r>
              <a:rPr lang="es-ES_tradnl" dirty="0" smtClean="0"/>
              <a:t>La cola de toda lista puede ser: Otra lista, usando el </a:t>
            </a:r>
            <a:r>
              <a:rPr lang="es-ES_tradnl" dirty="0" err="1" smtClean="0"/>
              <a:t>functor</a:t>
            </a:r>
            <a:r>
              <a:rPr lang="es-ES_tradnl" dirty="0" smtClean="0"/>
              <a:t> “.”</a:t>
            </a:r>
            <a:br>
              <a:rPr lang="es-ES_tradnl" dirty="0" smtClean="0"/>
            </a:br>
            <a:r>
              <a:rPr lang="es-ES_tradnl" dirty="0" smtClean="0"/>
              <a:t>La lista </a:t>
            </a:r>
            <a:r>
              <a:rPr lang="es-ES_tradnl" dirty="0" err="1" smtClean="0"/>
              <a:t>vacía</a:t>
            </a:r>
            <a:r>
              <a:rPr lang="es-ES_tradnl" dirty="0" smtClean="0"/>
              <a:t> [].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Listas (3/3)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5" y="2434291"/>
            <a:ext cx="8161337" cy="347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14623</TotalTime>
  <Words>1539</Words>
  <Application>Microsoft Macintosh PowerPoint</Application>
  <PresentationFormat>Presentación en pantalla (4:3)</PresentationFormat>
  <Paragraphs>137</Paragraphs>
  <Slides>19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Códice</vt:lpstr>
      <vt:lpstr>Programación lógica </vt:lpstr>
      <vt:lpstr>Recursividad (1/4)</vt:lpstr>
      <vt:lpstr>Recursividad (2/4)</vt:lpstr>
      <vt:lpstr>Recursividad (3/4)</vt:lpstr>
      <vt:lpstr>Recursividad (4/4)</vt:lpstr>
      <vt:lpstr>Ejercicio rápido 1</vt:lpstr>
      <vt:lpstr>Listas (1/3)</vt:lpstr>
      <vt:lpstr>Listas(2/3)</vt:lpstr>
      <vt:lpstr>Listas (3/3)</vt:lpstr>
      <vt:lpstr>Separación de la cabeza  y la cola</vt:lpstr>
      <vt:lpstr>Ejemplo listas</vt:lpstr>
      <vt:lpstr>Unificación para listas</vt:lpstr>
      <vt:lpstr>Ejercicios rápidos 2</vt:lpstr>
      <vt:lpstr>Recursividad con listas</vt:lpstr>
      <vt:lpstr>Operaciones con listas (1/4): Pertenencia</vt:lpstr>
      <vt:lpstr>Operaciones con listas (2/4): Insertar</vt:lpstr>
      <vt:lpstr>Operaciones con listas (3/4): Concatenación</vt:lpstr>
      <vt:lpstr>Operaciones con listas (4/4): Concatenación cont.</vt:lpstr>
      <vt:lpstr>Ejercicio rápido 3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148</cp:revision>
  <dcterms:created xsi:type="dcterms:W3CDTF">2013-05-29T12:21:48Z</dcterms:created>
  <dcterms:modified xsi:type="dcterms:W3CDTF">2013-05-29T12:27:30Z</dcterms:modified>
</cp:coreProperties>
</file>