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s/slide17.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69" r:id="rId1"/>
  </p:sldMasterIdLst>
  <p:notesMasterIdLst>
    <p:notesMasterId r:id="rId23"/>
  </p:notesMasterIdLst>
  <p:sldIdLst>
    <p:sldId id="256" r:id="rId2"/>
    <p:sldId id="272" r:id="rId3"/>
    <p:sldId id="257" r:id="rId4"/>
    <p:sldId id="258" r:id="rId5"/>
    <p:sldId id="259" r:id="rId6"/>
    <p:sldId id="261" r:id="rId7"/>
    <p:sldId id="262" r:id="rId8"/>
    <p:sldId id="263" r:id="rId9"/>
    <p:sldId id="264" r:id="rId10"/>
    <p:sldId id="266" r:id="rId11"/>
    <p:sldId id="265" r:id="rId12"/>
    <p:sldId id="267" r:id="rId13"/>
    <p:sldId id="268" r:id="rId14"/>
    <p:sldId id="271" r:id="rId15"/>
    <p:sldId id="282" r:id="rId16"/>
    <p:sldId id="283" r:id="rId17"/>
    <p:sldId id="286" r:id="rId18"/>
    <p:sldId id="285" r:id="rId19"/>
    <p:sldId id="284" r:id="rId20"/>
    <p:sldId id="269" r:id="rId21"/>
    <p:sldId id="270" r:id="rId22"/>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9" autoAdjust="0"/>
    <p:restoredTop sz="94599" autoAdjust="0"/>
  </p:normalViewPr>
  <p:slideViewPr>
    <p:cSldViewPr snapToGrid="0" snapToObjects="1">
      <p:cViewPr varScale="1">
        <p:scale>
          <a:sx n="63" d="100"/>
          <a:sy n="63" d="100"/>
        </p:scale>
        <p:origin x="-78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B91DC4-F5FF-4A48-91B8-4947CAECF302}" type="datetimeFigureOut">
              <a:rPr lang="es-ES_tradnl" smtClean="0"/>
              <a:pPr/>
              <a:t>5/6/13</a:t>
            </a:fld>
            <a:endParaRPr lang="es-ES_tradnl"/>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_tradnl"/>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2E3265-1949-1F46-ABF6-5B95DB932F41}" type="slidenum">
              <a:rPr lang="es-ES_tradnl" smtClean="0"/>
              <a:pPr/>
              <a:t>‹Nr.›</a:t>
            </a:fld>
            <a:endParaRPr lang="es-ES_tradnl"/>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a de título">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s-ES_tradnl" smtClean="0"/>
              <a:t>Clic para editar título</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En blanco">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ido con título">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s-ES_tradnl" smtClean="0"/>
              <a:t>Clic para editar título</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reserve="1">
  <p:cSld name="Imagen con título">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s-ES_tradnl" smtClean="0"/>
              <a:t>Clic para editar título</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Date Placeholder 4"/>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s-ES_tradnl" smtClean="0"/>
              <a:t>Haga clic en el icono para agregar una imagen</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Título vertical y texto">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s-ES_tradnl" smtClean="0"/>
              <a:t>Clic para editar título</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Encabezado de sección">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s-ES_tradnl" smtClean="0"/>
              <a:t>Clic para editar título</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Date Placeholder 3"/>
          <p:cNvSpPr>
            <a:spLocks noGrp="1"/>
          </p:cNvSpPr>
          <p:nvPr>
            <p:ph type="dt" sz="half" idx="10"/>
          </p:nvPr>
        </p:nvSpPr>
        <p:spPr/>
        <p:txBody>
          <a:bodyPr/>
          <a:lstStyle/>
          <a:p>
            <a:fld id="{4A9E7B99-7C3F-4BC3-B7B8-7E1F8C620B24}" type="datetime1">
              <a:rPr lang="es-ES_tradnl" smtClean="0"/>
              <a:pPr/>
              <a:t>5/6/13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fld id="{91AF2B4D-6B12-4EDF-87BB-2B55CECB6611}" type="slidenum">
              <a:rPr lang="es-ES_tradnl" smtClean="0"/>
              <a:pPr/>
              <a:t>‹Nr.›</a:t>
            </a:fld>
            <a:endParaRPr lang="es-ES_tradnl"/>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 para editar título</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7" name="Date Placeholder 6"/>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4B337335-08A4-8542-910E-D0EEB3083FC6}" type="slidenum">
              <a:rPr lang="es-ES_tradnl" smtClean="0"/>
              <a:pPr/>
              <a:t>‹Nr.›</a:t>
            </a:fld>
            <a:endParaRPr lang="es-ES_tradnl"/>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objetos, superior e inferi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5" name="Date Placeholder 4"/>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4B337335-08A4-8542-910E-D0EEB3083FC6}" type="slidenum">
              <a:rPr lang="es-ES_tradnl" smtClean="0"/>
              <a:pPr/>
              <a:t>‹Nr.›</a:t>
            </a:fld>
            <a:endParaRPr lang="es-ES_tradnl"/>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 para editar título</a:t>
            </a:r>
            <a:endParaRPr/>
          </a:p>
        </p:txBody>
      </p:sp>
      <p:sp>
        <p:nvSpPr>
          <p:cNvPr id="3" name="Date Placeholder 2"/>
          <p:cNvSpPr>
            <a:spLocks noGrp="1"/>
          </p:cNvSpPr>
          <p:nvPr>
            <p:ph type="dt" sz="half" idx="10"/>
          </p:nvPr>
        </p:nvSpPr>
        <p:spPr/>
        <p:txBody>
          <a:bodyPr/>
          <a:lstStyle/>
          <a:p>
            <a:fld id="{54E9EBF4-4055-B942-9277-2B2D353EE553}" type="datetimeFigureOut">
              <a:rPr lang="es-ES_tradnl" smtClean="0"/>
              <a:pPr/>
              <a:t>5/6/13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4B337335-08A4-8542-910E-D0EEB3083FC6}" type="slidenum">
              <a:rPr lang="es-ES_tradnl" smtClean="0"/>
              <a:pPr/>
              <a:t>‹Nr.›</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6"/>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s-ES_tradnl" smtClean="0"/>
              <a:t>Clic para editar título</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fld id="{54E9EBF4-4055-B942-9277-2B2D353EE553}" type="datetimeFigureOut">
              <a:rPr lang="es-ES_tradnl" smtClean="0"/>
              <a:pPr/>
              <a:t>5/6/13</a:t>
            </a:fld>
            <a:endParaRPr lang="es-ES_tradnl"/>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endParaRPr lang="es-ES_tradnl"/>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fld id="{4B337335-08A4-8542-910E-D0EEB3083FC6}" type="slidenum">
              <a:rPr lang="es-ES_tradnl" smtClean="0"/>
              <a:pPr/>
              <a:t>‹Nr.›</a:t>
            </a:fld>
            <a:endParaRPr lang="es-ES_tradnl"/>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Programación lógica	</a:t>
            </a:r>
            <a:endParaRPr lang="es-ES_tradnl" dirty="0"/>
          </a:p>
        </p:txBody>
      </p:sp>
      <p:sp>
        <p:nvSpPr>
          <p:cNvPr id="3" name="Subtítulo 2"/>
          <p:cNvSpPr>
            <a:spLocks noGrp="1"/>
          </p:cNvSpPr>
          <p:nvPr>
            <p:ph type="subTitle" idx="1"/>
          </p:nvPr>
        </p:nvSpPr>
        <p:spPr/>
        <p:txBody>
          <a:bodyPr>
            <a:normAutofit/>
          </a:bodyPr>
          <a:lstStyle/>
          <a:p>
            <a:r>
              <a:rPr lang="es-ES_tradnl" dirty="0" smtClean="0"/>
              <a:t>Corte explícito y predicados meta-lógicos</a:t>
            </a:r>
            <a:endParaRPr lang="es-ES_trad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8814" y="2109304"/>
            <a:ext cx="3504578" cy="4439478"/>
          </a:xfrm>
          <a:ln cap="sq">
            <a:solidFill>
              <a:schemeClr val="tx1"/>
            </a:solidFill>
          </a:ln>
          <a:effectLst>
            <a:softEdge rad="317500"/>
          </a:effectLst>
        </p:spPr>
        <p:txBody>
          <a:bodyPr>
            <a:normAutofit/>
          </a:bodyPr>
          <a:lstStyle/>
          <a:p>
            <a:pPr marL="282575" lvl="1" indent="-282575">
              <a:spcBef>
                <a:spcPts val="1800"/>
              </a:spcBef>
              <a:buNone/>
            </a:pPr>
            <a:r>
              <a:rPr lang="es-ES_tradnl" sz="1600" dirty="0" err="1" smtClean="0"/>
              <a:t>celebra_fiesta(X</a:t>
            </a:r>
            <a:r>
              <a:rPr lang="es-ES_tradnl" sz="1600" dirty="0" smtClean="0"/>
              <a:t>):-</a:t>
            </a:r>
            <a:r>
              <a:rPr lang="es-ES_tradnl" sz="1600" dirty="0" err="1" smtClean="0"/>
              <a:t>cumpleanios(X</a:t>
            </a:r>
            <a:r>
              <a:rPr lang="es-ES_tradnl" sz="1600" dirty="0" smtClean="0"/>
              <a:t>),</a:t>
            </a:r>
            <a:r>
              <a:rPr lang="es-ES_tradnl" sz="1600" dirty="0" err="1" smtClean="0"/>
              <a:t>esfeliz(X</a:t>
            </a:r>
            <a:r>
              <a:rPr lang="es-ES_tradnl" sz="1600" dirty="0" smtClean="0"/>
              <a:t>).</a:t>
            </a:r>
          </a:p>
          <a:p>
            <a:pPr marL="282575" lvl="1" indent="-282575">
              <a:spcBef>
                <a:spcPts val="1800"/>
              </a:spcBef>
              <a:buNone/>
            </a:pPr>
            <a:r>
              <a:rPr lang="es-ES_tradnl" sz="1600" dirty="0" err="1" smtClean="0"/>
              <a:t>cumpleanios(tomas</a:t>
            </a:r>
            <a:r>
              <a:rPr lang="es-ES_tradnl" sz="1600" dirty="0" smtClean="0"/>
              <a:t>).</a:t>
            </a:r>
          </a:p>
          <a:p>
            <a:pPr marL="282575" lvl="1" indent="-282575">
              <a:spcBef>
                <a:spcPts val="1800"/>
              </a:spcBef>
              <a:buNone/>
            </a:pPr>
            <a:r>
              <a:rPr lang="es-ES_tradnl" sz="1600" dirty="0" err="1" smtClean="0"/>
              <a:t>cumpleanios(alfredo</a:t>
            </a:r>
            <a:r>
              <a:rPr lang="es-ES_tradnl" sz="1600" dirty="0" smtClean="0"/>
              <a:t>).</a:t>
            </a:r>
          </a:p>
          <a:p>
            <a:pPr marL="282575" lvl="1" indent="-282575">
              <a:spcBef>
                <a:spcPts val="1800"/>
              </a:spcBef>
              <a:buNone/>
            </a:pPr>
            <a:r>
              <a:rPr lang="es-ES_tradnl" sz="1600" dirty="0" err="1" smtClean="0"/>
              <a:t>cumpleanios(elena</a:t>
            </a:r>
            <a:r>
              <a:rPr lang="es-ES_tradnl" sz="1600" dirty="0" smtClean="0"/>
              <a:t>).</a:t>
            </a:r>
          </a:p>
          <a:p>
            <a:pPr marL="282575" lvl="1" indent="-282575">
              <a:spcBef>
                <a:spcPts val="1800"/>
              </a:spcBef>
              <a:buNone/>
            </a:pPr>
            <a:r>
              <a:rPr lang="es-ES_tradnl" sz="1600" dirty="0" err="1" smtClean="0"/>
              <a:t>esfeliz(maria</a:t>
            </a:r>
            <a:r>
              <a:rPr lang="es-ES_tradnl" sz="1600" dirty="0" smtClean="0"/>
              <a:t>).</a:t>
            </a:r>
          </a:p>
          <a:p>
            <a:pPr marL="282575" lvl="1" indent="-282575">
              <a:spcBef>
                <a:spcPts val="1800"/>
              </a:spcBef>
              <a:buNone/>
            </a:pPr>
            <a:r>
              <a:rPr lang="es-ES_tradnl" sz="1600" dirty="0" err="1" smtClean="0"/>
              <a:t>esfeliz(juana</a:t>
            </a:r>
            <a:r>
              <a:rPr lang="es-ES_tradnl" sz="1600" dirty="0" smtClean="0"/>
              <a:t>).</a:t>
            </a:r>
          </a:p>
          <a:p>
            <a:pPr marL="282575" lvl="1" indent="-282575">
              <a:spcBef>
                <a:spcPts val="1800"/>
              </a:spcBef>
              <a:buNone/>
            </a:pPr>
            <a:r>
              <a:rPr lang="es-ES_tradnl" sz="1600" dirty="0" err="1" smtClean="0"/>
              <a:t>esfeliz(elena</a:t>
            </a:r>
            <a:r>
              <a:rPr lang="es-ES_tradnl" sz="1600" dirty="0" smtClean="0"/>
              <a:t>).</a:t>
            </a:r>
          </a:p>
          <a:p>
            <a:pPr marL="282575" lvl="1" indent="-282575">
              <a:spcBef>
                <a:spcPts val="1800"/>
              </a:spcBef>
              <a:buNone/>
            </a:pPr>
            <a:endParaRPr lang="es-ES_tradnl" sz="1600" dirty="0" smtClean="0"/>
          </a:p>
          <a:p>
            <a:pPr marL="282575" lvl="1" indent="-282575">
              <a:spcBef>
                <a:spcPts val="1800"/>
              </a:spcBef>
              <a:buNone/>
            </a:pPr>
            <a:endParaRPr lang="es-ES_tradnl" sz="1600" dirty="0" smtClean="0"/>
          </a:p>
          <a:p>
            <a:pPr marL="282575" lvl="1" indent="-282575">
              <a:spcBef>
                <a:spcPts val="1800"/>
              </a:spcBef>
              <a:buNone/>
            </a:pPr>
            <a:endParaRPr lang="es-ES_tradnl" sz="1600" dirty="0" smtClean="0"/>
          </a:p>
        </p:txBody>
      </p:sp>
      <p:sp>
        <p:nvSpPr>
          <p:cNvPr id="4" name="Título 3"/>
          <p:cNvSpPr>
            <a:spLocks noGrp="1"/>
          </p:cNvSpPr>
          <p:nvPr>
            <p:ph type="title"/>
          </p:nvPr>
        </p:nvSpPr>
        <p:spPr/>
        <p:txBody>
          <a:bodyPr/>
          <a:lstStyle/>
          <a:p>
            <a:r>
              <a:rPr lang="es-ES_tradnl" dirty="0" smtClean="0"/>
              <a:t>Viéndolo con trace</a:t>
            </a:r>
            <a:endParaRPr lang="es-ES_tradnl" dirty="0"/>
          </a:p>
        </p:txBody>
      </p:sp>
      <p:sp>
        <p:nvSpPr>
          <p:cNvPr id="6" name="Esquina doblada 5"/>
          <p:cNvSpPr/>
          <p:nvPr/>
        </p:nvSpPr>
        <p:spPr>
          <a:xfrm>
            <a:off x="658813" y="2109304"/>
            <a:ext cx="3504578" cy="3986696"/>
          </a:xfrm>
          <a:prstGeom prst="foldedCorner">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9" name="CuadroTexto 8"/>
          <p:cNvSpPr txBox="1"/>
          <p:nvPr/>
        </p:nvSpPr>
        <p:spPr>
          <a:xfrm>
            <a:off x="4373217" y="1899487"/>
            <a:ext cx="3942522" cy="5170647"/>
          </a:xfrm>
          <a:prstGeom prst="rect">
            <a:avLst/>
          </a:prstGeom>
          <a:noFill/>
        </p:spPr>
        <p:txBody>
          <a:bodyPr wrap="square" rtlCol="0">
            <a:spAutoFit/>
          </a:bodyPr>
          <a:lstStyle/>
          <a:p>
            <a:pPr marL="282575" indent="-282575" defTabSz="914400">
              <a:spcBef>
                <a:spcPts val="1800"/>
              </a:spcBef>
              <a:buClr>
                <a:schemeClr val="accent1"/>
              </a:buClr>
              <a:buSzPct val="75000"/>
              <a:buFont typeface="Wingdings" pitchFamily="2" charset="2"/>
              <a:buChar char="n"/>
            </a:pPr>
            <a:r>
              <a:rPr lang="es-ES_tradnl" sz="1600" dirty="0" smtClean="0">
                <a:solidFill>
                  <a:schemeClr val="tx1">
                    <a:lumMod val="85000"/>
                    <a:lumOff val="15000"/>
                  </a:schemeClr>
                </a:solidFill>
              </a:rPr>
              <a:t> Escribir la palabra trace antes de ejecutar la consulta.</a:t>
            </a:r>
          </a:p>
          <a:p>
            <a:pPr marL="282575" indent="-282575" defTabSz="914400">
              <a:spcBef>
                <a:spcPts val="1800"/>
              </a:spcBef>
              <a:buClr>
                <a:schemeClr val="accent1"/>
              </a:buClr>
              <a:buSzPct val="75000"/>
              <a:buFont typeface="Wingdings" pitchFamily="2" charset="2"/>
              <a:buChar char="n"/>
            </a:pPr>
            <a:r>
              <a:rPr lang="es-ES_tradnl" sz="1600" dirty="0" smtClean="0">
                <a:solidFill>
                  <a:schemeClr val="tx1">
                    <a:lumMod val="85000"/>
                    <a:lumOff val="15000"/>
                  </a:schemeClr>
                </a:solidFill>
              </a:rPr>
              <a:t> Ejecutar la consulta: ?- </a:t>
            </a:r>
            <a:r>
              <a:rPr lang="es-ES_tradnl" sz="1600" dirty="0" err="1" smtClean="0">
                <a:solidFill>
                  <a:schemeClr val="tx1">
                    <a:lumMod val="85000"/>
                    <a:lumOff val="15000"/>
                  </a:schemeClr>
                </a:solidFill>
              </a:rPr>
              <a:t>celebra_fiesta(X</a:t>
            </a:r>
            <a:r>
              <a:rPr lang="es-ES_tradnl" sz="1600" dirty="0" smtClean="0">
                <a:solidFill>
                  <a:schemeClr val="tx1">
                    <a:lumMod val="85000"/>
                    <a:lumOff val="15000"/>
                  </a:schemeClr>
                </a:solidFill>
              </a:rPr>
              <a:t>).</a:t>
            </a:r>
          </a:p>
          <a:p>
            <a:pPr marL="282575" indent="-282575" defTabSz="914400">
              <a:spcBef>
                <a:spcPts val="1800"/>
              </a:spcBef>
              <a:buClr>
                <a:schemeClr val="accent1"/>
              </a:buClr>
              <a:buSzPct val="75000"/>
              <a:buFont typeface="Wingdings" pitchFamily="2" charset="2"/>
              <a:buChar char="n"/>
            </a:pPr>
            <a:r>
              <a:rPr lang="es-ES_tradnl" sz="1600" dirty="0" smtClean="0">
                <a:solidFill>
                  <a:schemeClr val="tx1">
                    <a:lumMod val="85000"/>
                    <a:lumOff val="15000"/>
                  </a:schemeClr>
                </a:solidFill>
              </a:rPr>
              <a:t> Ir dando </a:t>
            </a:r>
            <a:r>
              <a:rPr lang="es-ES_tradnl" sz="1600" dirty="0" err="1" smtClean="0">
                <a:solidFill>
                  <a:schemeClr val="tx1">
                    <a:lumMod val="85000"/>
                    <a:lumOff val="15000"/>
                  </a:schemeClr>
                </a:solidFill>
              </a:rPr>
              <a:t>enter</a:t>
            </a:r>
            <a:r>
              <a:rPr lang="es-ES_tradnl" sz="1600" dirty="0" smtClean="0">
                <a:solidFill>
                  <a:schemeClr val="tx1">
                    <a:lumMod val="85000"/>
                    <a:lumOff val="15000"/>
                  </a:schemeClr>
                </a:solidFill>
              </a:rPr>
              <a:t>. En esta ventana aparece uno de los siguientes mensajes: </a:t>
            </a:r>
          </a:p>
          <a:p>
            <a:pPr marL="739775" lvl="2" indent="-282575" defTabSz="914400">
              <a:spcBef>
                <a:spcPts val="1800"/>
              </a:spcBef>
              <a:buClr>
                <a:schemeClr val="accent1"/>
              </a:buClr>
              <a:buSzPct val="75000"/>
              <a:buFont typeface="Wingdings" pitchFamily="2" charset="2"/>
              <a:buChar char="n"/>
            </a:pPr>
            <a:r>
              <a:rPr lang="es-ES_tradnl" sz="1600" dirty="0" smtClean="0">
                <a:solidFill>
                  <a:schemeClr val="tx1">
                    <a:lumMod val="85000"/>
                    <a:lumOff val="15000"/>
                  </a:schemeClr>
                </a:solidFill>
              </a:rPr>
              <a:t> CALL: Cuando intenta satisfacer un predicado.</a:t>
            </a:r>
            <a:endParaRPr lang="es-ES_tradnl" sz="1600" dirty="0" smtClean="0">
              <a:solidFill>
                <a:schemeClr val="tx1">
                  <a:lumMod val="85000"/>
                  <a:lumOff val="15000"/>
                </a:schemeClr>
              </a:solidFill>
            </a:endParaRPr>
          </a:p>
          <a:p>
            <a:pPr marL="739775" lvl="2" indent="-282575" defTabSz="914400">
              <a:spcBef>
                <a:spcPts val="1800"/>
              </a:spcBef>
              <a:buClr>
                <a:schemeClr val="accent1"/>
              </a:buClr>
              <a:buSzPct val="75000"/>
              <a:buFont typeface="Wingdings" pitchFamily="2" charset="2"/>
              <a:buChar char="n"/>
            </a:pPr>
            <a:r>
              <a:rPr lang="es-ES_tradnl" sz="1600" dirty="0" smtClean="0">
                <a:solidFill>
                  <a:schemeClr val="tx1">
                    <a:lumMod val="85000"/>
                    <a:lumOff val="15000"/>
                  </a:schemeClr>
                </a:solidFill>
              </a:rPr>
              <a:t>EXIT: </a:t>
            </a:r>
            <a:r>
              <a:rPr lang="es-ES_tradnl" sz="1600" dirty="0" smtClean="0">
                <a:solidFill>
                  <a:schemeClr val="tx1">
                    <a:lumMod val="85000"/>
                    <a:lumOff val="15000"/>
                  </a:schemeClr>
                </a:solidFill>
              </a:rPr>
              <a:t>Cuando un predicado se satisface.</a:t>
            </a:r>
          </a:p>
          <a:p>
            <a:pPr marL="739775" lvl="2" indent="-282575" defTabSz="914400">
              <a:spcBef>
                <a:spcPts val="1800"/>
              </a:spcBef>
              <a:buClr>
                <a:schemeClr val="accent1"/>
              </a:buClr>
              <a:buSzPct val="75000"/>
              <a:buFont typeface="Wingdings" pitchFamily="2" charset="2"/>
              <a:buChar char="n"/>
            </a:pPr>
            <a:r>
              <a:rPr lang="es-ES_tradnl" sz="1600" dirty="0" smtClean="0">
                <a:solidFill>
                  <a:schemeClr val="tx1">
                    <a:lumMod val="85000"/>
                    <a:lumOff val="15000"/>
                  </a:schemeClr>
                </a:solidFill>
              </a:rPr>
              <a:t>FAIL: Cuando un predicado no se satisface.</a:t>
            </a:r>
          </a:p>
          <a:p>
            <a:pPr marL="739775" lvl="2" indent="-282575" defTabSz="914400">
              <a:spcBef>
                <a:spcPts val="1800"/>
              </a:spcBef>
              <a:buClr>
                <a:schemeClr val="accent1"/>
              </a:buClr>
              <a:buSzPct val="75000"/>
              <a:buFont typeface="Wingdings" pitchFamily="2" charset="2"/>
              <a:buChar char="n"/>
            </a:pPr>
            <a:r>
              <a:rPr lang="es-ES_tradnl" sz="1600" dirty="0" smtClean="0">
                <a:solidFill>
                  <a:schemeClr val="tx1">
                    <a:lumMod val="85000"/>
                    <a:lumOff val="15000"/>
                  </a:schemeClr>
                </a:solidFill>
              </a:rPr>
              <a:t>REDO: Cuando se inicia el proceso de </a:t>
            </a:r>
            <a:r>
              <a:rPr lang="es-ES_tradnl" sz="1600" dirty="0" err="1" smtClean="0">
                <a:solidFill>
                  <a:schemeClr val="tx1">
                    <a:lumMod val="85000"/>
                    <a:lumOff val="15000"/>
                  </a:schemeClr>
                </a:solidFill>
              </a:rPr>
              <a:t>backtracking</a:t>
            </a:r>
            <a:r>
              <a:rPr lang="es-ES_tradnl" sz="1600" dirty="0" smtClean="0">
                <a:solidFill>
                  <a:schemeClr val="tx1">
                    <a:lumMod val="85000"/>
                    <a:lumOff val="15000"/>
                  </a:schemeClr>
                </a:solidFill>
              </a:rPr>
              <a:t>. </a:t>
            </a:r>
          </a:p>
          <a:p>
            <a:pPr>
              <a:buFont typeface="Wingdings" charset="2"/>
              <a:buChar char="§"/>
            </a:pPr>
            <a:endParaRPr lang="es-ES_tradnl"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El corte (!)</a:t>
            </a:r>
            <a:endParaRPr lang="es-ES_tradnl" dirty="0"/>
          </a:p>
        </p:txBody>
      </p:sp>
      <p:sp>
        <p:nvSpPr>
          <p:cNvPr id="3" name="Marcador de contenido 2"/>
          <p:cNvSpPr>
            <a:spLocks noGrp="1"/>
          </p:cNvSpPr>
          <p:nvPr>
            <p:ph idx="1"/>
          </p:nvPr>
        </p:nvSpPr>
        <p:spPr/>
        <p:txBody>
          <a:bodyPr>
            <a:normAutofit lnSpcReduction="10000"/>
          </a:bodyPr>
          <a:lstStyle/>
          <a:p>
            <a:r>
              <a:rPr lang="es-ES_tradnl" dirty="0" smtClean="0"/>
              <a:t>El corte es un predicado predefinido y sin argumentos. Se escribe con el signo de exclamación “!” y se utiliza para impedir que se inicie el proceso de </a:t>
            </a:r>
            <a:r>
              <a:rPr lang="es-ES_tradnl" dirty="0" err="1" smtClean="0"/>
              <a:t>backtracking</a:t>
            </a:r>
            <a:r>
              <a:rPr lang="es-ES_tradnl" dirty="0" smtClean="0"/>
              <a:t>. </a:t>
            </a:r>
          </a:p>
          <a:p>
            <a:r>
              <a:rPr lang="es-ES_tradnl" dirty="0" smtClean="0"/>
              <a:t>Como objetivo se cumple inmediatamente pero no puede satisfacerse de nuevo. </a:t>
            </a:r>
          </a:p>
          <a:p>
            <a:r>
              <a:rPr lang="es-ES_tradnl" dirty="0" smtClean="0"/>
              <a:t>Su utilización puede ser muy importante para que el programa funcione más rápido y no malgaste memoria y tiempo en intentar satisfacer objetivos que podemos decir de antemano que nunca contribuirán a una solución. </a:t>
            </a:r>
          </a:p>
          <a:p>
            <a:endParaRPr lang="es-ES_tradnl" dirty="0" smtClean="0"/>
          </a:p>
          <a:p>
            <a:endParaRPr lang="es-ES_tradnl" dirty="0" smtClean="0"/>
          </a:p>
          <a:p>
            <a:endParaRPr lang="es-ES_tradn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a:t>
            </a:r>
            <a:endParaRPr lang="es-ES_tradnl" dirty="0"/>
          </a:p>
        </p:txBody>
      </p:sp>
      <p:sp>
        <p:nvSpPr>
          <p:cNvPr id="3" name="Marcador de contenido 2"/>
          <p:cNvSpPr>
            <a:spLocks noGrp="1"/>
          </p:cNvSpPr>
          <p:nvPr>
            <p:ph idx="1"/>
          </p:nvPr>
        </p:nvSpPr>
        <p:spPr>
          <a:xfrm>
            <a:off x="651567" y="2286000"/>
            <a:ext cx="3158435" cy="3840163"/>
          </a:xfrm>
        </p:spPr>
        <p:txBody>
          <a:bodyPr>
            <a:normAutofit fontScale="92500" lnSpcReduction="10000"/>
          </a:bodyPr>
          <a:lstStyle/>
          <a:p>
            <a:r>
              <a:rPr lang="es-ES_tradnl" dirty="0" smtClean="0"/>
              <a:t>Programa sin corte</a:t>
            </a:r>
          </a:p>
          <a:p>
            <a:pPr lvl="1">
              <a:buNone/>
            </a:pPr>
            <a:r>
              <a:rPr lang="es-ES_tradnl" sz="1600" dirty="0" err="1" smtClean="0"/>
              <a:t>nota(X,f</a:t>
            </a:r>
            <a:r>
              <a:rPr lang="es-ES_tradnl" sz="1600" dirty="0" smtClean="0"/>
              <a:t>) :-X&lt;60.</a:t>
            </a:r>
          </a:p>
          <a:p>
            <a:pPr lvl="1">
              <a:buNone/>
            </a:pPr>
            <a:r>
              <a:rPr lang="es-ES_tradnl" sz="1600" dirty="0" err="1" smtClean="0"/>
              <a:t>nota(X,d</a:t>
            </a:r>
            <a:r>
              <a:rPr lang="es-ES_tradnl" sz="1600" dirty="0" smtClean="0"/>
              <a:t>) :-X&gt;=60, X&lt;70.</a:t>
            </a:r>
          </a:p>
          <a:p>
            <a:pPr lvl="1">
              <a:buNone/>
            </a:pPr>
            <a:r>
              <a:rPr lang="es-ES_tradnl" sz="1600" dirty="0" err="1" smtClean="0"/>
              <a:t>nota(X,c</a:t>
            </a:r>
            <a:r>
              <a:rPr lang="es-ES_tradnl" sz="1600" dirty="0" smtClean="0"/>
              <a:t>) :-X&gt;=70, X&lt;80.</a:t>
            </a:r>
          </a:p>
          <a:p>
            <a:pPr lvl="1">
              <a:buNone/>
            </a:pPr>
            <a:r>
              <a:rPr lang="es-ES_tradnl" sz="1600" dirty="0" err="1" smtClean="0"/>
              <a:t>nota(X,b</a:t>
            </a:r>
            <a:r>
              <a:rPr lang="es-ES_tradnl" sz="1600" dirty="0" smtClean="0"/>
              <a:t>) :-X&gt;=80, X&lt;90.</a:t>
            </a:r>
          </a:p>
          <a:p>
            <a:pPr lvl="1">
              <a:buNone/>
            </a:pPr>
            <a:r>
              <a:rPr lang="es-ES_tradnl" sz="1600" dirty="0" err="1" smtClean="0"/>
              <a:t>nota(X,a</a:t>
            </a:r>
            <a:r>
              <a:rPr lang="es-ES_tradnl" sz="1600" dirty="0" smtClean="0"/>
              <a:t>) :-X&gt;=90.</a:t>
            </a:r>
          </a:p>
          <a:p>
            <a:pPr lvl="1">
              <a:buNone/>
            </a:pPr>
            <a:endParaRPr lang="es-ES_tradnl" sz="1600" dirty="0" smtClean="0"/>
          </a:p>
          <a:p>
            <a:pPr lvl="1">
              <a:buNone/>
            </a:pPr>
            <a:r>
              <a:rPr lang="es-ES_tradnl" sz="1600" dirty="0" smtClean="0"/>
              <a:t>?-nota(65,X).</a:t>
            </a:r>
          </a:p>
          <a:p>
            <a:pPr lvl="1">
              <a:buNone/>
            </a:pPr>
            <a:r>
              <a:rPr lang="es-ES_tradnl" sz="1600" dirty="0" smtClean="0"/>
              <a:t>  X=</a:t>
            </a:r>
            <a:r>
              <a:rPr lang="es-ES_tradnl" sz="1600" dirty="0" err="1" smtClean="0"/>
              <a:t>d</a:t>
            </a:r>
            <a:r>
              <a:rPr lang="es-ES_tradnl" sz="1600" dirty="0" smtClean="0"/>
              <a:t>;</a:t>
            </a:r>
          </a:p>
          <a:p>
            <a:pPr lvl="1">
              <a:buNone/>
            </a:pPr>
            <a:r>
              <a:rPr lang="es-ES_tradnl" sz="1600" dirty="0" smtClean="0"/>
              <a:t>  </a:t>
            </a:r>
            <a:r>
              <a:rPr lang="es-ES_tradnl" sz="1600" dirty="0" err="1" smtClean="0"/>
              <a:t>false</a:t>
            </a:r>
            <a:endParaRPr lang="es-ES_tradnl" sz="1600" dirty="0" smtClean="0"/>
          </a:p>
          <a:p>
            <a:pPr lvl="1">
              <a:buNone/>
            </a:pPr>
            <a:endParaRPr lang="es-ES_tradnl" sz="1600" dirty="0" smtClean="0"/>
          </a:p>
          <a:p>
            <a:pPr lvl="1">
              <a:buNone/>
            </a:pPr>
            <a:r>
              <a:rPr lang="es-ES_tradnl" sz="1600" dirty="0" smtClean="0"/>
              <a:t>?-nota(65,a).</a:t>
            </a:r>
          </a:p>
          <a:p>
            <a:pPr lvl="1">
              <a:buNone/>
            </a:pPr>
            <a:r>
              <a:rPr lang="es-ES_tradnl" sz="1600" dirty="0" smtClean="0"/>
              <a:t>  </a:t>
            </a:r>
            <a:r>
              <a:rPr lang="es-ES_tradnl" sz="1600" dirty="0" err="1" smtClean="0"/>
              <a:t>false</a:t>
            </a:r>
            <a:endParaRPr lang="es-ES_tradnl" sz="1600" dirty="0" smtClean="0"/>
          </a:p>
          <a:p>
            <a:pPr lvl="1">
              <a:buNone/>
            </a:pPr>
            <a:endParaRPr lang="es-ES_tradnl" sz="1600" dirty="0"/>
          </a:p>
        </p:txBody>
      </p:sp>
      <p:sp>
        <p:nvSpPr>
          <p:cNvPr id="6" name="Marcador de contenido 2"/>
          <p:cNvSpPr txBox="1">
            <a:spLocks/>
          </p:cNvSpPr>
          <p:nvPr/>
        </p:nvSpPr>
        <p:spPr>
          <a:xfrm>
            <a:off x="5155097" y="2438400"/>
            <a:ext cx="3158435" cy="3840163"/>
          </a:xfrm>
          <a:prstGeom prst="rect">
            <a:avLst/>
          </a:prstGeom>
        </p:spPr>
        <p:txBody>
          <a:bodyPr vert="horz" lIns="91440" tIns="45720" rIns="91440" bIns="45720" rtlCol="0">
            <a:normAutofit/>
          </a:bodyPr>
          <a:lstStyle/>
          <a:p>
            <a:pPr marL="282575" marR="0" lvl="0" indent="-282575" algn="l" defTabSz="914400" rtl="0" eaLnBrk="1" fontAlgn="auto" latinLnBrk="0" hangingPunct="1">
              <a:lnSpc>
                <a:spcPct val="100000"/>
              </a:lnSpc>
              <a:spcBef>
                <a:spcPts val="1800"/>
              </a:spcBef>
              <a:spcAft>
                <a:spcPts val="0"/>
              </a:spcAft>
              <a:buClr>
                <a:schemeClr val="accent1"/>
              </a:buClr>
              <a:buSzPct val="75000"/>
              <a:buFont typeface="Wingdings" pitchFamily="2" charset="2"/>
              <a:buChar char="n"/>
              <a:tabLst/>
              <a:defRPr/>
            </a:pPr>
            <a:r>
              <a:rPr kumimoji="0" lang="es-ES_tradnl"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Programa </a:t>
            </a:r>
            <a:r>
              <a:rPr lang="es-ES_tradnl" sz="2000" dirty="0" smtClean="0">
                <a:solidFill>
                  <a:schemeClr val="tx1">
                    <a:lumMod val="85000"/>
                    <a:lumOff val="15000"/>
                  </a:schemeClr>
                </a:solidFill>
              </a:rPr>
              <a:t>con corte</a:t>
            </a:r>
            <a:endParaRPr kumimoji="0" lang="es-ES_tradnl"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r>
              <a:rPr kumimoji="0" lang="es-ES_tradnl" sz="16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nota(X,f</a:t>
            </a: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:-X&lt;60, !.</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r>
              <a:rPr kumimoji="0" lang="es-ES_tradnl" sz="16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nota(X,d</a:t>
            </a: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:-X&lt;70, !.</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r>
              <a:rPr kumimoji="0" lang="es-ES_tradnl" sz="16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nota(X,c</a:t>
            </a: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:-X&lt;80, !.</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r>
              <a:rPr kumimoji="0" lang="es-ES_tradnl" sz="16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nota(X,b</a:t>
            </a: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:-X&lt;90, !.</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r>
              <a:rPr kumimoji="0" lang="es-ES_tradnl" sz="1600" b="0" i="0" u="none" strike="noStrike" kern="1200" cap="none" spc="0" normalizeH="0" baseline="0" noProof="0" dirty="0" err="1" smtClean="0">
                <a:ln>
                  <a:noFill/>
                </a:ln>
                <a:solidFill>
                  <a:schemeClr val="tx1">
                    <a:lumMod val="85000"/>
                    <a:lumOff val="15000"/>
                  </a:schemeClr>
                </a:solidFill>
                <a:effectLst/>
                <a:uLnTx/>
                <a:uFillTx/>
                <a:latin typeface="+mn-lt"/>
                <a:ea typeface="+mn-ea"/>
                <a:cs typeface="+mn-cs"/>
              </a:rPr>
              <a:t>nota(X,a</a:t>
            </a: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endPar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HAGA UN TRACE DE AMBOS PROGRAMAS!!!</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endParaRPr kumimoji="0" lang="es-ES_tradnl" sz="1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Ejercicios rápidos 1</a:t>
            </a:r>
            <a:endParaRPr lang="es-ES_tradnl" dirty="0"/>
          </a:p>
        </p:txBody>
      </p:sp>
      <p:sp>
        <p:nvSpPr>
          <p:cNvPr id="3" name="Marcador de contenido 2"/>
          <p:cNvSpPr>
            <a:spLocks noGrp="1"/>
          </p:cNvSpPr>
          <p:nvPr>
            <p:ph idx="1"/>
          </p:nvPr>
        </p:nvSpPr>
        <p:spPr>
          <a:xfrm>
            <a:off x="651567" y="2286000"/>
            <a:ext cx="3158435" cy="1413565"/>
          </a:xfrm>
        </p:spPr>
        <p:txBody>
          <a:bodyPr>
            <a:normAutofit/>
          </a:bodyPr>
          <a:lstStyle/>
          <a:p>
            <a:r>
              <a:rPr lang="es-ES_tradnl" dirty="0" smtClean="0"/>
              <a:t>Programa sin corte</a:t>
            </a:r>
          </a:p>
          <a:p>
            <a:pPr lvl="1">
              <a:buNone/>
            </a:pPr>
            <a:r>
              <a:rPr lang="es-ES_tradnl" sz="1600" dirty="0" err="1" smtClean="0"/>
              <a:t>maximo(X,Y,X</a:t>
            </a:r>
            <a:r>
              <a:rPr lang="es-ES_tradnl" sz="1600" dirty="0" smtClean="0"/>
              <a:t>) :- Y =&lt; X.</a:t>
            </a:r>
          </a:p>
          <a:p>
            <a:pPr lvl="1">
              <a:buNone/>
            </a:pPr>
            <a:r>
              <a:rPr lang="es-ES_tradnl" sz="1600" dirty="0" err="1" smtClean="0"/>
              <a:t>maximo(X,Y,Y</a:t>
            </a:r>
            <a:r>
              <a:rPr lang="es-ES_tradnl" sz="1600" dirty="0" smtClean="0"/>
              <a:t>) :- X =&lt; Y. </a:t>
            </a:r>
          </a:p>
          <a:p>
            <a:pPr lvl="1">
              <a:buNone/>
            </a:pPr>
            <a:endParaRPr lang="es-ES_tradnl" sz="1600" dirty="0"/>
          </a:p>
        </p:txBody>
      </p:sp>
      <p:sp>
        <p:nvSpPr>
          <p:cNvPr id="6" name="Marcador de contenido 2"/>
          <p:cNvSpPr txBox="1">
            <a:spLocks/>
          </p:cNvSpPr>
          <p:nvPr/>
        </p:nvSpPr>
        <p:spPr>
          <a:xfrm>
            <a:off x="5155097" y="2316927"/>
            <a:ext cx="3158435" cy="1261165"/>
          </a:xfrm>
          <a:prstGeom prst="rect">
            <a:avLst/>
          </a:prstGeom>
        </p:spPr>
        <p:txBody>
          <a:bodyPr vert="horz" lIns="91440" tIns="45720" rIns="91440" bIns="45720" rtlCol="0">
            <a:normAutofit/>
          </a:bodyPr>
          <a:lstStyle/>
          <a:p>
            <a:pPr marL="282575" marR="0" lvl="0" indent="-282575" algn="l" defTabSz="914400" rtl="0" eaLnBrk="1" fontAlgn="auto" latinLnBrk="0" hangingPunct="1">
              <a:lnSpc>
                <a:spcPct val="100000"/>
              </a:lnSpc>
              <a:spcBef>
                <a:spcPts val="1800"/>
              </a:spcBef>
              <a:spcAft>
                <a:spcPts val="0"/>
              </a:spcAft>
              <a:buClr>
                <a:schemeClr val="accent1"/>
              </a:buClr>
              <a:buSzPct val="75000"/>
              <a:buFont typeface="Wingdings" pitchFamily="2" charset="2"/>
              <a:buChar char="n"/>
              <a:tabLst/>
              <a:defRPr/>
            </a:pPr>
            <a:r>
              <a:rPr kumimoji="0" lang="es-ES_tradnl"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Programa </a:t>
            </a:r>
            <a:r>
              <a:rPr lang="es-ES_tradnl" sz="2000" dirty="0" smtClean="0">
                <a:solidFill>
                  <a:schemeClr val="tx1">
                    <a:lumMod val="85000"/>
                    <a:lumOff val="15000"/>
                  </a:schemeClr>
                </a:solidFill>
              </a:rPr>
              <a:t>con corte</a:t>
            </a:r>
            <a:endParaRPr kumimoji="0" lang="es-ES_tradnl"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endParaRPr kumimoji="0" lang="es-ES_tradnl" sz="1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
        <p:nvSpPr>
          <p:cNvPr id="7" name="Marcador de contenido 2"/>
          <p:cNvSpPr txBox="1">
            <a:spLocks/>
          </p:cNvSpPr>
          <p:nvPr/>
        </p:nvSpPr>
        <p:spPr>
          <a:xfrm>
            <a:off x="660408" y="4450522"/>
            <a:ext cx="4044114" cy="1413565"/>
          </a:xfrm>
          <a:prstGeom prst="rect">
            <a:avLst/>
          </a:prstGeom>
        </p:spPr>
        <p:txBody>
          <a:bodyPr vert="horz" lIns="91440" tIns="45720" rIns="91440" bIns="45720" rtlCol="0">
            <a:normAutofit/>
          </a:bodyPr>
          <a:lstStyle/>
          <a:p>
            <a:pPr marL="282575" marR="0" lvl="0" indent="-282575" algn="l" defTabSz="914400" rtl="0" eaLnBrk="1" fontAlgn="auto" latinLnBrk="0" hangingPunct="1">
              <a:lnSpc>
                <a:spcPct val="100000"/>
              </a:lnSpc>
              <a:spcBef>
                <a:spcPts val="1800"/>
              </a:spcBef>
              <a:spcAft>
                <a:spcPts val="0"/>
              </a:spcAft>
              <a:buClr>
                <a:schemeClr val="accent1"/>
              </a:buClr>
              <a:buSzPct val="75000"/>
              <a:buFont typeface="Wingdings" pitchFamily="2" charset="2"/>
              <a:buChar char="n"/>
              <a:tabLst/>
              <a:defRPr/>
            </a:pPr>
            <a:r>
              <a:rPr kumimoji="0" lang="es-ES_tradnl"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Programa sin corte</a:t>
            </a:r>
          </a:p>
          <a:p>
            <a:pPr marL="577850" lvl="1" indent="-295275" defTabSz="914400">
              <a:spcBef>
                <a:spcPts val="600"/>
              </a:spcBef>
              <a:buClr>
                <a:schemeClr val="accent1"/>
              </a:buClr>
              <a:buSzPct val="75000"/>
            </a:pPr>
            <a:r>
              <a:rPr lang="es-ES_tradnl" sz="1600" dirty="0" err="1" smtClean="0"/>
              <a:t>pertenece(X</a:t>
            </a:r>
            <a:r>
              <a:rPr lang="es-ES_tradnl" sz="1600" dirty="0" smtClean="0"/>
              <a:t>,[</a:t>
            </a:r>
            <a:r>
              <a:rPr lang="es-ES_tradnl" sz="1600" dirty="0" err="1" smtClean="0"/>
              <a:t>X|</a:t>
            </a:r>
            <a:r>
              <a:rPr lang="es-ES_tradnl" sz="1600" dirty="0" smtClean="0"/>
              <a:t>_]). </a:t>
            </a:r>
          </a:p>
          <a:p>
            <a:pPr marL="577850" lvl="1" indent="-295275" defTabSz="914400">
              <a:spcBef>
                <a:spcPts val="600"/>
              </a:spcBef>
              <a:buClr>
                <a:schemeClr val="accent1"/>
              </a:buClr>
              <a:buSzPct val="75000"/>
            </a:pPr>
            <a:r>
              <a:rPr lang="es-ES_tradnl" sz="1600" dirty="0" err="1" smtClean="0"/>
              <a:t>pertenece(X</a:t>
            </a:r>
            <a:r>
              <a:rPr lang="es-ES_tradnl" sz="1600" dirty="0" smtClean="0"/>
              <a:t>,[_</a:t>
            </a:r>
            <a:r>
              <a:rPr lang="es-ES_tradnl" sz="1600" dirty="0" err="1" smtClean="0"/>
              <a:t>|L</a:t>
            </a:r>
            <a:r>
              <a:rPr lang="es-ES_tradnl" sz="1600" dirty="0" smtClean="0"/>
              <a:t>]) :- </a:t>
            </a:r>
            <a:r>
              <a:rPr lang="es-ES_tradnl" sz="1600" dirty="0" err="1" smtClean="0"/>
              <a:t>pertenece(X,L</a:t>
            </a:r>
            <a:r>
              <a:rPr lang="es-ES_tradnl" sz="1600" dirty="0" smtClean="0"/>
              <a:t>). </a:t>
            </a:r>
            <a:r>
              <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 </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endParaRPr kumimoji="0" lang="es-ES_tradnl" sz="1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
        <p:nvSpPr>
          <p:cNvPr id="8" name="Marcador de contenido 2"/>
          <p:cNvSpPr txBox="1">
            <a:spLocks/>
          </p:cNvSpPr>
          <p:nvPr/>
        </p:nvSpPr>
        <p:spPr>
          <a:xfrm>
            <a:off x="5108723" y="4450522"/>
            <a:ext cx="4101546" cy="2175565"/>
          </a:xfrm>
          <a:prstGeom prst="rect">
            <a:avLst/>
          </a:prstGeom>
        </p:spPr>
        <p:txBody>
          <a:bodyPr vert="horz" lIns="91440" tIns="45720" rIns="91440" bIns="45720" rtlCol="0">
            <a:normAutofit/>
          </a:bodyPr>
          <a:lstStyle/>
          <a:p>
            <a:pPr marL="282575" marR="0" lvl="0" indent="-282575" algn="l" defTabSz="914400" rtl="0" eaLnBrk="1" fontAlgn="auto" latinLnBrk="0" hangingPunct="1">
              <a:lnSpc>
                <a:spcPct val="100000"/>
              </a:lnSpc>
              <a:spcBef>
                <a:spcPts val="1800"/>
              </a:spcBef>
              <a:spcAft>
                <a:spcPts val="0"/>
              </a:spcAft>
              <a:buClr>
                <a:schemeClr val="accent1"/>
              </a:buClr>
              <a:buSzPct val="75000"/>
              <a:buFont typeface="Wingdings" pitchFamily="2" charset="2"/>
              <a:buChar char="n"/>
              <a:tabLst/>
              <a:defRPr/>
            </a:pPr>
            <a:r>
              <a:rPr kumimoji="0" lang="es-ES_tradnl"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rPr>
              <a:t>Programa </a:t>
            </a:r>
            <a:r>
              <a:rPr lang="es-ES_tradnl" sz="2000" dirty="0" smtClean="0">
                <a:solidFill>
                  <a:schemeClr val="tx1">
                    <a:lumMod val="85000"/>
                    <a:lumOff val="15000"/>
                  </a:schemeClr>
                </a:solidFill>
              </a:rPr>
              <a:t>con corte</a:t>
            </a:r>
            <a:endParaRPr kumimoji="0" lang="es-ES_tradnl" sz="20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577850" lvl="1" indent="-295275" defTabSz="914400">
              <a:spcBef>
                <a:spcPts val="600"/>
              </a:spcBef>
              <a:buClr>
                <a:schemeClr val="accent1"/>
              </a:buClr>
              <a:buSzPct val="75000"/>
            </a:pPr>
            <a:r>
              <a:rPr lang="es-ES_tradnl" sz="1600" dirty="0" err="1" smtClean="0"/>
              <a:t>pertenece(X</a:t>
            </a:r>
            <a:r>
              <a:rPr lang="es-ES_tradnl" sz="1600" dirty="0" smtClean="0"/>
              <a:t>,[</a:t>
            </a:r>
            <a:r>
              <a:rPr lang="es-ES_tradnl" sz="1600" dirty="0" err="1" smtClean="0"/>
              <a:t>X|</a:t>
            </a:r>
            <a:r>
              <a:rPr lang="es-ES_tradnl" sz="1600" dirty="0" smtClean="0"/>
              <a:t>_]) :- !. </a:t>
            </a:r>
          </a:p>
          <a:p>
            <a:pPr marL="577850" lvl="1" indent="-295275" defTabSz="914400">
              <a:spcBef>
                <a:spcPts val="600"/>
              </a:spcBef>
              <a:buClr>
                <a:schemeClr val="accent1"/>
              </a:buClr>
              <a:buSzPct val="75000"/>
            </a:pPr>
            <a:r>
              <a:rPr lang="es-ES_tradnl" sz="1600" dirty="0" err="1" smtClean="0"/>
              <a:t>pertenece(X</a:t>
            </a:r>
            <a:r>
              <a:rPr lang="es-ES_tradnl" sz="1600" dirty="0" smtClean="0"/>
              <a:t>,[_</a:t>
            </a:r>
            <a:r>
              <a:rPr lang="es-ES_tradnl" sz="1600" dirty="0" err="1" smtClean="0"/>
              <a:t>|L</a:t>
            </a:r>
            <a:r>
              <a:rPr lang="es-ES_tradnl" sz="1600" dirty="0" smtClean="0"/>
              <a:t>]) :- </a:t>
            </a:r>
            <a:r>
              <a:rPr lang="es-ES_tradnl" sz="1600" dirty="0" err="1" smtClean="0"/>
              <a:t>pertenece(X,L</a:t>
            </a:r>
            <a:r>
              <a:rPr lang="es-ES_tradnl" sz="1600" dirty="0" smtClean="0"/>
              <a:t>).</a:t>
            </a:r>
          </a:p>
          <a:p>
            <a:pPr marL="577850" lvl="1" indent="-295275" defTabSz="914400">
              <a:spcBef>
                <a:spcPts val="600"/>
              </a:spcBef>
              <a:buClr>
                <a:schemeClr val="accent1"/>
              </a:buClr>
              <a:buSzPct val="75000"/>
            </a:pPr>
            <a:endParaRPr lang="es-ES_tradnl" sz="1600" dirty="0" smtClean="0"/>
          </a:p>
          <a:p>
            <a:pPr marL="577850" lvl="1" indent="-295275" defTabSz="914400">
              <a:spcBef>
                <a:spcPts val="600"/>
              </a:spcBef>
              <a:buClr>
                <a:schemeClr val="accent1"/>
              </a:buClr>
              <a:buSzPct val="75000"/>
            </a:pPr>
            <a:r>
              <a:rPr lang="es-ES_tradnl" sz="1600" dirty="0" smtClean="0"/>
              <a:t>? </a:t>
            </a:r>
            <a:r>
              <a:rPr lang="es-ES_tradnl" sz="1600" dirty="0" err="1" smtClean="0"/>
              <a:t>–</a:t>
            </a:r>
            <a:r>
              <a:rPr lang="es-ES_tradnl" sz="1600" dirty="0" smtClean="0"/>
              <a:t> </a:t>
            </a:r>
            <a:r>
              <a:rPr lang="es-ES_tradnl" sz="1600" dirty="0" err="1" smtClean="0"/>
              <a:t>pertenece(X</a:t>
            </a:r>
            <a:r>
              <a:rPr lang="es-ES_tradnl" sz="1600" dirty="0" smtClean="0"/>
              <a:t>,[</a:t>
            </a:r>
            <a:r>
              <a:rPr lang="es-ES_tradnl" sz="1600" dirty="0" err="1" smtClean="0"/>
              <a:t>a,b,a</a:t>
            </a:r>
            <a:r>
              <a:rPr lang="es-ES_tradnl" sz="1600" dirty="0" smtClean="0"/>
              <a:t>]). ¿QUÉ PASA?</a:t>
            </a: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endParaRPr kumimoji="0" lang="es-ES_tradnl" sz="1600" b="0" i="0" u="none" strike="noStrike" kern="1200" cap="none" spc="0" normalizeH="0" baseline="0" noProof="0" dirty="0" smtClean="0">
              <a:ln>
                <a:noFill/>
              </a:ln>
              <a:solidFill>
                <a:schemeClr val="tx1">
                  <a:lumMod val="85000"/>
                  <a:lumOff val="15000"/>
                </a:schemeClr>
              </a:solidFill>
              <a:effectLst/>
              <a:uLnTx/>
              <a:uFillTx/>
              <a:latin typeface="+mn-lt"/>
              <a:ea typeface="+mn-ea"/>
              <a:cs typeface="+mn-cs"/>
            </a:endParaRPr>
          </a:p>
          <a:p>
            <a:pPr marL="577850" marR="0" lvl="1" indent="-295275" algn="l" defTabSz="914400" rtl="0" eaLnBrk="1" fontAlgn="auto" latinLnBrk="0" hangingPunct="1">
              <a:lnSpc>
                <a:spcPct val="100000"/>
              </a:lnSpc>
              <a:spcBef>
                <a:spcPts val="600"/>
              </a:spcBef>
              <a:spcAft>
                <a:spcPts val="0"/>
              </a:spcAft>
              <a:buClr>
                <a:schemeClr val="accent1"/>
              </a:buClr>
              <a:buSzPct val="75000"/>
              <a:buFont typeface="Wingdings" pitchFamily="2" charset="2"/>
              <a:buNone/>
              <a:tabLst/>
              <a:defRPr/>
            </a:pPr>
            <a:endParaRPr kumimoji="0" lang="es-ES_tradnl" sz="1600" b="0" i="0" u="none" strike="noStrike" kern="1200" cap="none" spc="0" normalizeH="0" baseline="0" noProof="0" dirty="0">
              <a:ln>
                <a:noFill/>
              </a:ln>
              <a:solidFill>
                <a:schemeClr val="tx1">
                  <a:lumMod val="85000"/>
                  <a:lumOff val="1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Predicados meta-lógicos</a:t>
            </a:r>
            <a:endParaRPr lang="es-ES_tradnl" dirty="0"/>
          </a:p>
        </p:txBody>
      </p:sp>
      <p:sp>
        <p:nvSpPr>
          <p:cNvPr id="3" name="Marcador de contenido 2"/>
          <p:cNvSpPr>
            <a:spLocks noGrp="1"/>
          </p:cNvSpPr>
          <p:nvPr>
            <p:ph idx="1"/>
          </p:nvPr>
        </p:nvSpPr>
        <p:spPr/>
        <p:txBody>
          <a:bodyPr/>
          <a:lstStyle/>
          <a:p>
            <a:r>
              <a:rPr lang="es-ES_tradnl" dirty="0" smtClean="0"/>
              <a:t>Son predicados que se refieren a objetos </a:t>
            </a:r>
            <a:r>
              <a:rPr lang="es-ES_tradnl" dirty="0" err="1" smtClean="0"/>
              <a:t>Prolog</a:t>
            </a:r>
            <a:r>
              <a:rPr lang="es-ES_tradnl" dirty="0" smtClean="0"/>
              <a:t> como tales objetos del lenguaje, no en su calidad de representación de la realidad</a:t>
            </a:r>
            <a:endParaRPr lang="es-ES_tradnl"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Predicados de clasificación (1/3)</a:t>
            </a:r>
            <a:endParaRPr lang="es-ES_tradnl" dirty="0"/>
          </a:p>
        </p:txBody>
      </p:sp>
      <p:sp>
        <p:nvSpPr>
          <p:cNvPr id="3" name="Marcador de contenido 2"/>
          <p:cNvSpPr>
            <a:spLocks noGrp="1"/>
          </p:cNvSpPr>
          <p:nvPr>
            <p:ph idx="1"/>
          </p:nvPr>
        </p:nvSpPr>
        <p:spPr/>
        <p:txBody>
          <a:bodyPr>
            <a:normAutofit fontScale="70000" lnSpcReduction="20000"/>
          </a:bodyPr>
          <a:lstStyle/>
          <a:p>
            <a:pPr algn="just">
              <a:lnSpc>
                <a:spcPct val="140000"/>
              </a:lnSpc>
              <a:buFontTx/>
              <a:buNone/>
            </a:pPr>
            <a:r>
              <a:rPr lang="es-ES_tradnl" dirty="0" err="1" smtClean="0">
                <a:solidFill>
                  <a:srgbClr val="660066"/>
                </a:solidFill>
              </a:rPr>
              <a:t>var(X</a:t>
            </a:r>
            <a:r>
              <a:rPr lang="es-ES_tradnl" dirty="0" smtClean="0">
                <a:solidFill>
                  <a:srgbClr val="660066"/>
                </a:solidFill>
              </a:rPr>
              <a:t>)</a:t>
            </a:r>
            <a:r>
              <a:rPr lang="es-ES_tradnl" dirty="0" smtClean="0"/>
              <a:t> </a:t>
            </a:r>
            <a:r>
              <a:rPr lang="es-ES_tradnl" dirty="0" err="1" smtClean="0">
                <a:sym typeface="Symbol" pitchFamily="-65" charset="2"/>
              </a:rPr>
              <a:t></a:t>
            </a:r>
            <a:r>
              <a:rPr lang="es-ES_tradnl" dirty="0" smtClean="0">
                <a:sym typeface="Symbol" pitchFamily="-65" charset="2"/>
              </a:rPr>
              <a:t> X es una variable. </a:t>
            </a:r>
          </a:p>
          <a:p>
            <a:pPr algn="just">
              <a:lnSpc>
                <a:spcPct val="140000"/>
              </a:lnSpc>
              <a:buFontTx/>
              <a:buNone/>
            </a:pPr>
            <a:r>
              <a:rPr lang="es-ES_tradnl" dirty="0" err="1" smtClean="0">
                <a:solidFill>
                  <a:srgbClr val="660066"/>
                </a:solidFill>
              </a:rPr>
              <a:t>atom(X</a:t>
            </a:r>
            <a:r>
              <a:rPr lang="es-ES_tradnl" dirty="0" smtClean="0">
                <a:solidFill>
                  <a:srgbClr val="660066"/>
                </a:solidFill>
              </a:rPr>
              <a:t>)</a:t>
            </a:r>
            <a:r>
              <a:rPr lang="es-ES_tradnl" dirty="0" smtClean="0"/>
              <a:t> </a:t>
            </a:r>
            <a:r>
              <a:rPr lang="es-ES_tradnl" dirty="0" err="1" smtClean="0">
                <a:sym typeface="Symbol" pitchFamily="-65" charset="2"/>
              </a:rPr>
              <a:t></a:t>
            </a:r>
            <a:r>
              <a:rPr lang="es-ES_tradnl" dirty="0" smtClean="0">
                <a:sym typeface="Symbol" pitchFamily="-65" charset="2"/>
              </a:rPr>
              <a:t> X es un átomo. </a:t>
            </a:r>
          </a:p>
          <a:p>
            <a:pPr algn="just">
              <a:lnSpc>
                <a:spcPct val="140000"/>
              </a:lnSpc>
              <a:buFontTx/>
              <a:buNone/>
            </a:pPr>
            <a:r>
              <a:rPr lang="es-ES_tradnl" dirty="0" err="1" smtClean="0">
                <a:solidFill>
                  <a:srgbClr val="660066"/>
                </a:solidFill>
              </a:rPr>
              <a:t>integer(X</a:t>
            </a:r>
            <a:r>
              <a:rPr lang="es-ES_tradnl" dirty="0" smtClean="0">
                <a:solidFill>
                  <a:srgbClr val="660066"/>
                </a:solidFill>
              </a:rPr>
              <a:t>)</a:t>
            </a:r>
            <a:r>
              <a:rPr lang="es-ES_tradnl" dirty="0" smtClean="0"/>
              <a:t> </a:t>
            </a:r>
            <a:r>
              <a:rPr lang="es-ES_tradnl" dirty="0" err="1" smtClean="0">
                <a:sym typeface="Symbol" pitchFamily="-65" charset="2"/>
              </a:rPr>
              <a:t></a:t>
            </a:r>
            <a:r>
              <a:rPr lang="es-ES_tradnl" dirty="0" smtClean="0">
                <a:sym typeface="Symbol" pitchFamily="-65" charset="2"/>
              </a:rPr>
              <a:t> X es un entero. </a:t>
            </a:r>
          </a:p>
          <a:p>
            <a:pPr>
              <a:lnSpc>
                <a:spcPct val="140000"/>
              </a:lnSpc>
              <a:buFontTx/>
              <a:buNone/>
            </a:pPr>
            <a:r>
              <a:rPr lang="es-ES_tradnl" dirty="0" err="1" smtClean="0">
                <a:solidFill>
                  <a:srgbClr val="660066"/>
                </a:solidFill>
              </a:rPr>
              <a:t>atomic(X</a:t>
            </a:r>
            <a:r>
              <a:rPr lang="es-ES_tradnl" dirty="0" smtClean="0">
                <a:solidFill>
                  <a:srgbClr val="660066"/>
                </a:solidFill>
              </a:rPr>
              <a:t>)</a:t>
            </a:r>
            <a:r>
              <a:rPr lang="es-ES_tradnl" dirty="0" smtClean="0"/>
              <a:t> </a:t>
            </a:r>
            <a:r>
              <a:rPr lang="es-ES_tradnl" dirty="0" err="1" smtClean="0">
                <a:sym typeface="Symbol" pitchFamily="-65" charset="2"/>
              </a:rPr>
              <a:t></a:t>
            </a:r>
            <a:r>
              <a:rPr lang="es-ES_tradnl" dirty="0" smtClean="0">
                <a:sym typeface="Symbol" pitchFamily="-65" charset="2"/>
              </a:rPr>
              <a:t> X es un átomo o número.</a:t>
            </a:r>
          </a:p>
          <a:p>
            <a:pPr>
              <a:lnSpc>
                <a:spcPct val="140000"/>
              </a:lnSpc>
              <a:buFontTx/>
              <a:buNone/>
            </a:pPr>
            <a:r>
              <a:rPr lang="es-ES_tradnl" dirty="0" err="1" smtClean="0">
                <a:solidFill>
                  <a:srgbClr val="660066"/>
                </a:solidFill>
              </a:rPr>
              <a:t>float(X</a:t>
            </a:r>
            <a:r>
              <a:rPr lang="es-ES_tradnl" dirty="0" smtClean="0">
                <a:solidFill>
                  <a:srgbClr val="660066"/>
                </a:solidFill>
              </a:rPr>
              <a:t>)</a:t>
            </a:r>
            <a:r>
              <a:rPr lang="es-ES_tradnl" dirty="0" smtClean="0"/>
              <a:t> </a:t>
            </a:r>
            <a:r>
              <a:rPr lang="es-ES_tradnl" dirty="0" err="1" smtClean="0">
                <a:sym typeface="Symbol" pitchFamily="-65" charset="2"/>
              </a:rPr>
              <a:t></a:t>
            </a:r>
            <a:r>
              <a:rPr lang="es-ES_tradnl" dirty="0" smtClean="0">
                <a:sym typeface="Symbol" pitchFamily="-65" charset="2"/>
              </a:rPr>
              <a:t> X es un número real .</a:t>
            </a:r>
          </a:p>
          <a:p>
            <a:pPr>
              <a:lnSpc>
                <a:spcPct val="140000"/>
              </a:lnSpc>
              <a:buFontTx/>
              <a:buNone/>
            </a:pPr>
            <a:r>
              <a:rPr lang="es-ES_tradnl" dirty="0" err="1" smtClean="0">
                <a:solidFill>
                  <a:srgbClr val="660066"/>
                </a:solidFill>
              </a:rPr>
              <a:t>number(X</a:t>
            </a:r>
            <a:r>
              <a:rPr lang="es-ES_tradnl" dirty="0" smtClean="0">
                <a:solidFill>
                  <a:srgbClr val="660066"/>
                </a:solidFill>
              </a:rPr>
              <a:t>)</a:t>
            </a:r>
            <a:r>
              <a:rPr lang="es-ES_tradnl" dirty="0" smtClean="0"/>
              <a:t> </a:t>
            </a:r>
            <a:r>
              <a:rPr lang="es-ES_tradnl" dirty="0" err="1" smtClean="0">
                <a:sym typeface="Symbol" pitchFamily="-65" charset="2"/>
              </a:rPr>
              <a:t></a:t>
            </a:r>
            <a:r>
              <a:rPr lang="es-ES_tradnl" dirty="0" smtClean="0">
                <a:sym typeface="Symbol" pitchFamily="-65" charset="2"/>
              </a:rPr>
              <a:t> X es un número. </a:t>
            </a:r>
          </a:p>
          <a:p>
            <a:pPr>
              <a:lnSpc>
                <a:spcPct val="140000"/>
              </a:lnSpc>
              <a:buFontTx/>
              <a:buNone/>
            </a:pPr>
            <a:r>
              <a:rPr lang="es-ES_tradnl" dirty="0" err="1" smtClean="0">
                <a:sym typeface="Symbol" pitchFamily="-65" charset="2"/>
              </a:rPr>
              <a:t>compound(X</a:t>
            </a:r>
            <a:r>
              <a:rPr lang="es-ES_tradnl" dirty="0" smtClean="0">
                <a:sym typeface="Symbol" pitchFamily="-65" charset="2"/>
              </a:rPr>
              <a:t>) </a:t>
            </a:r>
            <a:r>
              <a:rPr lang="es-ES_tradnl" dirty="0" err="1" smtClean="0">
                <a:sym typeface="Symbol" pitchFamily="-65" charset="2"/>
              </a:rPr>
              <a:t></a:t>
            </a:r>
            <a:r>
              <a:rPr lang="es-ES_tradnl" dirty="0" smtClean="0">
                <a:sym typeface="Symbol" pitchFamily="-65" charset="2"/>
              </a:rPr>
              <a:t> X</a:t>
            </a:r>
            <a:r>
              <a:rPr lang="es-ES_tradnl" dirty="0" smtClean="0"/>
              <a:t> </a:t>
            </a:r>
            <a:r>
              <a:rPr lang="es-ES_tradnl" dirty="0" err="1" smtClean="0"/>
              <a:t>está</a:t>
            </a:r>
            <a:r>
              <a:rPr lang="es-ES_tradnl" dirty="0" smtClean="0"/>
              <a:t> </a:t>
            </a:r>
            <a:r>
              <a:rPr lang="es-ES_tradnl" dirty="0" err="1" smtClean="0"/>
              <a:t>instanciada</a:t>
            </a:r>
            <a:r>
              <a:rPr lang="es-ES_tradnl" dirty="0" smtClean="0"/>
              <a:t> a una estructura</a:t>
            </a:r>
            <a:endParaRPr lang="es-ES_tradnl" dirty="0" smtClean="0">
              <a:sym typeface="Symbol" pitchFamily="-65" charset="2"/>
            </a:endParaRPr>
          </a:p>
          <a:p>
            <a:pPr>
              <a:lnSpc>
                <a:spcPct val="140000"/>
              </a:lnSpc>
              <a:buFontTx/>
              <a:buNone/>
            </a:pPr>
            <a:r>
              <a:rPr lang="es-ES_tradnl" dirty="0" err="1" smtClean="0">
                <a:sym typeface="Symbol" pitchFamily="-65" charset="2"/>
              </a:rPr>
              <a:t>isList(X</a:t>
            </a:r>
            <a:r>
              <a:rPr lang="es-ES_tradnl" dirty="0" smtClean="0">
                <a:sym typeface="Symbol" pitchFamily="-65" charset="2"/>
              </a:rPr>
              <a:t>) </a:t>
            </a:r>
            <a:r>
              <a:rPr lang="es-ES_tradnl" dirty="0" err="1" smtClean="0">
                <a:sym typeface="Symbol" pitchFamily="-65" charset="2"/>
              </a:rPr>
              <a:t></a:t>
            </a:r>
            <a:r>
              <a:rPr lang="es-ES_tradnl" dirty="0" smtClean="0">
                <a:sym typeface="Symbol" pitchFamily="-65" charset="2"/>
              </a:rPr>
              <a:t> X está </a:t>
            </a:r>
            <a:r>
              <a:rPr lang="es-ES_tradnl" dirty="0" err="1" smtClean="0">
                <a:sym typeface="Symbol" pitchFamily="-65" charset="2"/>
              </a:rPr>
              <a:t>instanciada</a:t>
            </a:r>
            <a:r>
              <a:rPr lang="es-ES_tradnl" dirty="0" smtClean="0">
                <a:sym typeface="Symbol" pitchFamily="-65" charset="2"/>
              </a:rPr>
              <a:t> a una lista.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Predicados de clasificación (2/3)</a:t>
            </a:r>
            <a:endParaRPr lang="es-ES_tradnl" dirty="0"/>
          </a:p>
        </p:txBody>
      </p:sp>
      <p:sp>
        <p:nvSpPr>
          <p:cNvPr id="3" name="Marcador de contenido 2"/>
          <p:cNvSpPr>
            <a:spLocks noGrp="1"/>
          </p:cNvSpPr>
          <p:nvPr>
            <p:ph idx="1"/>
          </p:nvPr>
        </p:nvSpPr>
        <p:spPr/>
        <p:txBody>
          <a:bodyPr/>
          <a:lstStyle/>
          <a:p>
            <a:pPr algn="just">
              <a:lnSpc>
                <a:spcPct val="140000"/>
              </a:lnSpc>
              <a:buFontTx/>
              <a:buNone/>
            </a:pPr>
            <a:endParaRPr lang="es-ES_tradnl" dirty="0" smtClean="0">
              <a:solidFill>
                <a:srgbClr val="660066"/>
              </a:solidFill>
              <a:sym typeface="Symbol" pitchFamily="-65" charset="2"/>
            </a:endParaRPr>
          </a:p>
          <a:p>
            <a:pPr algn="just">
              <a:lnSpc>
                <a:spcPct val="140000"/>
              </a:lnSpc>
              <a:buFontTx/>
              <a:buNone/>
            </a:pPr>
            <a:endParaRPr lang="es-ES_tradnl" dirty="0">
              <a:sym typeface="Symbol" pitchFamily="-65" charset="2"/>
            </a:endParaRPr>
          </a:p>
        </p:txBody>
      </p:sp>
      <p:sp>
        <p:nvSpPr>
          <p:cNvPr id="4" name="Text Box 5"/>
          <p:cNvSpPr txBox="1">
            <a:spLocks noChangeArrowheads="1"/>
          </p:cNvSpPr>
          <p:nvPr/>
        </p:nvSpPr>
        <p:spPr bwMode="auto">
          <a:xfrm>
            <a:off x="449262" y="3335130"/>
            <a:ext cx="1463675" cy="831850"/>
          </a:xfrm>
          <a:prstGeom prst="rect">
            <a:avLst/>
          </a:prstGeom>
          <a:noFill/>
          <a:ln w="9525">
            <a:solidFill>
              <a:srgbClr val="FFFFFF"/>
            </a:solidFill>
            <a:miter lim="800000"/>
            <a:headEnd/>
            <a:tailEnd/>
          </a:ln>
          <a:effectLst/>
        </p:spPr>
        <p:txBody>
          <a:bodyPr wrap="none">
            <a:prstTxWarp prst="textNoShape">
              <a:avLst/>
            </a:prstTxWarp>
            <a:spAutoFit/>
          </a:bodyPr>
          <a:lstStyle/>
          <a:p>
            <a:pPr algn="l"/>
            <a:r>
              <a:rPr lang="es-ES_tradnl" sz="2400" dirty="0"/>
              <a:t>?.-</a:t>
            </a:r>
            <a:r>
              <a:rPr lang="es-ES_tradnl" sz="2400" dirty="0" err="1"/>
              <a:t>var</a:t>
            </a:r>
            <a:r>
              <a:rPr lang="es-ES_tradnl" sz="2400" dirty="0"/>
              <a:t> (A)</a:t>
            </a:r>
          </a:p>
          <a:p>
            <a:pPr algn="l"/>
            <a:r>
              <a:rPr lang="es-ES_tradnl" sz="2400" dirty="0"/>
              <a:t>     </a:t>
            </a:r>
            <a:r>
              <a:rPr lang="es-ES_tradnl" sz="2400" dirty="0" err="1"/>
              <a:t>yes</a:t>
            </a:r>
            <a:endParaRPr lang="es-ES_tradnl" sz="2400" dirty="0"/>
          </a:p>
        </p:txBody>
      </p:sp>
      <p:sp>
        <p:nvSpPr>
          <p:cNvPr id="5" name="Text Box 6"/>
          <p:cNvSpPr txBox="1">
            <a:spLocks noChangeArrowheads="1"/>
          </p:cNvSpPr>
          <p:nvPr/>
        </p:nvSpPr>
        <p:spPr bwMode="auto">
          <a:xfrm>
            <a:off x="6392862" y="3335130"/>
            <a:ext cx="2751138" cy="831850"/>
          </a:xfrm>
          <a:prstGeom prst="rect">
            <a:avLst/>
          </a:prstGeom>
          <a:noFill/>
          <a:ln w="9525">
            <a:solidFill>
              <a:srgbClr val="FFFFFF"/>
            </a:solidFill>
            <a:miter lim="800000"/>
            <a:headEnd/>
            <a:tailEnd/>
          </a:ln>
          <a:effectLst/>
        </p:spPr>
        <p:txBody>
          <a:bodyPr wrap="none">
            <a:prstTxWarp prst="textNoShape">
              <a:avLst/>
            </a:prstTxWarp>
            <a:spAutoFit/>
          </a:bodyPr>
          <a:lstStyle/>
          <a:p>
            <a:pPr algn="l"/>
            <a:r>
              <a:rPr lang="es-ES_tradnl" sz="2400" dirty="0"/>
              <a:t>?:-</a:t>
            </a:r>
            <a:r>
              <a:rPr lang="es-ES_tradnl" sz="2400" dirty="0" err="1"/>
              <a:t>atom</a:t>
            </a:r>
            <a:r>
              <a:rPr lang="es-ES_tradnl" sz="2400" dirty="0"/>
              <a:t> (‘Esto es’).</a:t>
            </a:r>
          </a:p>
          <a:p>
            <a:pPr algn="l"/>
            <a:r>
              <a:rPr lang="es-ES_tradnl" sz="2400" dirty="0"/>
              <a:t>    </a:t>
            </a:r>
            <a:r>
              <a:rPr lang="es-ES_tradnl" sz="2400" dirty="0" err="1"/>
              <a:t>yes</a:t>
            </a:r>
            <a:endParaRPr lang="es-ES_tradnl" sz="2400" dirty="0"/>
          </a:p>
        </p:txBody>
      </p:sp>
      <p:sp>
        <p:nvSpPr>
          <p:cNvPr id="6" name="Text Box 7"/>
          <p:cNvSpPr txBox="1">
            <a:spLocks noChangeArrowheads="1"/>
          </p:cNvSpPr>
          <p:nvPr/>
        </p:nvSpPr>
        <p:spPr bwMode="auto">
          <a:xfrm>
            <a:off x="1973262" y="3335130"/>
            <a:ext cx="1631950" cy="831850"/>
          </a:xfrm>
          <a:prstGeom prst="rect">
            <a:avLst/>
          </a:prstGeom>
          <a:noFill/>
          <a:ln w="9525">
            <a:solidFill>
              <a:srgbClr val="FFFFFF"/>
            </a:solidFill>
            <a:miter lim="800000"/>
            <a:headEnd/>
            <a:tailEnd/>
          </a:ln>
          <a:effectLst/>
        </p:spPr>
        <p:txBody>
          <a:bodyPr wrap="none">
            <a:prstTxWarp prst="textNoShape">
              <a:avLst/>
            </a:prstTxWarp>
            <a:spAutoFit/>
          </a:bodyPr>
          <a:lstStyle/>
          <a:p>
            <a:pPr algn="l"/>
            <a:r>
              <a:rPr lang="es-ES_tradnl" sz="2400" dirty="0"/>
              <a:t>?:-</a:t>
            </a:r>
            <a:r>
              <a:rPr lang="es-ES_tradnl" sz="2400" dirty="0" err="1"/>
              <a:t>var</a:t>
            </a:r>
            <a:r>
              <a:rPr lang="es-ES_tradnl" sz="2400" dirty="0"/>
              <a:t> ([X])</a:t>
            </a:r>
          </a:p>
          <a:p>
            <a:pPr algn="l"/>
            <a:r>
              <a:rPr lang="es-ES_tradnl" sz="2400" dirty="0"/>
              <a:t>    no</a:t>
            </a:r>
            <a:endParaRPr lang="es-ES_tradnl" sz="2400" baseline="-25000" dirty="0"/>
          </a:p>
        </p:txBody>
      </p:sp>
      <p:sp>
        <p:nvSpPr>
          <p:cNvPr id="7" name="Text Box 8"/>
          <p:cNvSpPr txBox="1">
            <a:spLocks noChangeArrowheads="1"/>
          </p:cNvSpPr>
          <p:nvPr/>
        </p:nvSpPr>
        <p:spPr bwMode="auto">
          <a:xfrm>
            <a:off x="3878262" y="3335130"/>
            <a:ext cx="2055813" cy="831850"/>
          </a:xfrm>
          <a:prstGeom prst="rect">
            <a:avLst/>
          </a:prstGeom>
          <a:noFill/>
          <a:ln w="9525">
            <a:solidFill>
              <a:srgbClr val="FFFFFF"/>
            </a:solidFill>
            <a:miter lim="800000"/>
            <a:headEnd/>
            <a:tailEnd/>
          </a:ln>
          <a:effectLst/>
        </p:spPr>
        <p:txBody>
          <a:bodyPr wrap="none">
            <a:prstTxWarp prst="textNoShape">
              <a:avLst/>
            </a:prstTxWarp>
            <a:spAutoFit/>
          </a:bodyPr>
          <a:lstStyle/>
          <a:p>
            <a:pPr algn="l"/>
            <a:r>
              <a:rPr lang="es-ES_tradnl" sz="2400"/>
              <a:t>?.-atom (f(a)).</a:t>
            </a:r>
          </a:p>
          <a:p>
            <a:pPr algn="l"/>
            <a:r>
              <a:rPr lang="es-ES_tradnl" sz="2400"/>
              <a:t>     no</a:t>
            </a:r>
            <a:endParaRPr lang="es-ES_tradnl" sz="2400" baseline="-25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Predicados de clasificación (3/3)</a:t>
            </a:r>
            <a:endParaRPr lang="es-ES_tradnl" dirty="0"/>
          </a:p>
        </p:txBody>
      </p:sp>
      <p:sp>
        <p:nvSpPr>
          <p:cNvPr id="3" name="Marcador de contenido 2"/>
          <p:cNvSpPr>
            <a:spLocks noGrp="1"/>
          </p:cNvSpPr>
          <p:nvPr>
            <p:ph idx="1"/>
          </p:nvPr>
        </p:nvSpPr>
        <p:spPr/>
        <p:txBody>
          <a:bodyPr/>
          <a:lstStyle/>
          <a:p>
            <a:r>
              <a:rPr lang="es-ES_tradnl" dirty="0" smtClean="0"/>
              <a:t>En general, estos </a:t>
            </a:r>
            <a:r>
              <a:rPr lang="es-ES_tradnl" dirty="0" err="1" smtClean="0"/>
              <a:t>metapredicados</a:t>
            </a:r>
            <a:r>
              <a:rPr lang="es-ES_tradnl" dirty="0" smtClean="0"/>
              <a:t> sirven para escribir predicados cuyo comportamiento dependa del tipo de </a:t>
            </a:r>
            <a:r>
              <a:rPr lang="es-ES_tradnl" dirty="0" err="1" smtClean="0"/>
              <a:t>término</a:t>
            </a:r>
            <a:r>
              <a:rPr lang="es-ES_tradnl" dirty="0" smtClean="0"/>
              <a:t> que reciben </a:t>
            </a:r>
          </a:p>
          <a:p>
            <a:r>
              <a:rPr lang="es-ES_tradnl" dirty="0" smtClean="0"/>
              <a:t>En particular, pueden emplearse para: </a:t>
            </a:r>
          </a:p>
          <a:p>
            <a:pPr lvl="1"/>
            <a:r>
              <a:rPr lang="es-ES_tradnl" dirty="0" smtClean="0"/>
              <a:t>comprobar precondiciones </a:t>
            </a:r>
          </a:p>
          <a:p>
            <a:pPr lvl="1"/>
            <a:r>
              <a:rPr lang="es-ES_tradnl" dirty="0" smtClean="0"/>
              <a:t>diagnosticar errores de tipo </a:t>
            </a:r>
          </a:p>
          <a:p>
            <a:pPr lvl="1"/>
            <a:r>
              <a:rPr lang="es-ES_tradnl" dirty="0" smtClean="0"/>
              <a:t>extender usos posibles </a:t>
            </a:r>
          </a:p>
          <a:p>
            <a:pPr lvl="1"/>
            <a:r>
              <a:rPr lang="es-ES_tradnl" dirty="0" smtClean="0"/>
              <a:t>mejorar la eficiencia </a:t>
            </a:r>
          </a:p>
          <a:p>
            <a:pPr lvl="1"/>
            <a:r>
              <a:rPr lang="es-ES_tradnl" dirty="0" smtClean="0"/>
              <a:t>distinguir casos </a:t>
            </a:r>
            <a:r>
              <a:rPr lang="es-ES_tradnl" dirty="0" err="1" smtClean="0"/>
              <a:t>según</a:t>
            </a:r>
            <a:r>
              <a:rPr lang="es-ES_tradnl" dirty="0" smtClean="0"/>
              <a:t> el tipo </a:t>
            </a:r>
          </a:p>
          <a:p>
            <a:endParaRPr lang="es-ES_tradnl"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a:t>
            </a:r>
            <a:endParaRPr lang="es-ES_tradnl" dirty="0"/>
          </a:p>
        </p:txBody>
      </p:sp>
      <p:sp>
        <p:nvSpPr>
          <p:cNvPr id="3" name="Marcador de contenido 2"/>
          <p:cNvSpPr>
            <a:spLocks noGrp="1"/>
          </p:cNvSpPr>
          <p:nvPr>
            <p:ph idx="1"/>
          </p:nvPr>
        </p:nvSpPr>
        <p:spPr/>
        <p:txBody>
          <a:bodyPr>
            <a:normAutofit fontScale="92500" lnSpcReduction="20000"/>
          </a:bodyPr>
          <a:lstStyle/>
          <a:p>
            <a:pPr>
              <a:buNone/>
            </a:pPr>
            <a:r>
              <a:rPr lang="es-ES_tradnl" sz="1400" dirty="0" err="1" smtClean="0"/>
              <a:t>suma(X,Y,Z</a:t>
            </a:r>
            <a:r>
              <a:rPr lang="es-ES_tradnl" sz="1400" dirty="0" smtClean="0"/>
              <a:t>) :- Z </a:t>
            </a:r>
            <a:r>
              <a:rPr lang="es-ES_tradnl" sz="1400" dirty="0" err="1" smtClean="0"/>
              <a:t>is</a:t>
            </a:r>
            <a:r>
              <a:rPr lang="es-ES_tradnl" sz="1400" dirty="0" smtClean="0"/>
              <a:t> X + Y. </a:t>
            </a:r>
          </a:p>
          <a:p>
            <a:pPr>
              <a:buNone/>
            </a:pPr>
            <a:r>
              <a:rPr lang="es-ES_tradnl" sz="1400" b="1" dirty="0" smtClean="0"/>
              <a:t>?- suma(2,</a:t>
            </a:r>
            <a:r>
              <a:rPr lang="es-ES_tradnl" sz="1400" b="1" dirty="0" err="1" smtClean="0"/>
              <a:t>a,Z</a:t>
            </a:r>
            <a:r>
              <a:rPr lang="es-ES_tradnl" sz="1400" b="1" dirty="0" smtClean="0"/>
              <a:t>). </a:t>
            </a:r>
          </a:p>
          <a:p>
            <a:pPr>
              <a:buNone/>
            </a:pPr>
            <a:r>
              <a:rPr lang="es-ES_tradnl" sz="1400" dirty="0" smtClean="0">
                <a:solidFill>
                  <a:schemeClr val="accent1">
                    <a:lumMod val="60000"/>
                    <a:lumOff val="40000"/>
                  </a:schemeClr>
                </a:solidFill>
              </a:rPr>
              <a:t>ERROR: </a:t>
            </a:r>
            <a:r>
              <a:rPr lang="es-ES_tradnl" sz="1400" dirty="0" err="1" smtClean="0">
                <a:solidFill>
                  <a:schemeClr val="accent1">
                    <a:lumMod val="60000"/>
                    <a:lumOff val="40000"/>
                  </a:schemeClr>
                </a:solidFill>
              </a:rPr>
              <a:t>is</a:t>
            </a:r>
            <a:r>
              <a:rPr lang="es-ES_tradnl" sz="1400" dirty="0" smtClean="0">
                <a:solidFill>
                  <a:schemeClr val="accent1">
                    <a:lumMod val="60000"/>
                    <a:lumOff val="40000"/>
                  </a:schemeClr>
                </a:solidFill>
              </a:rPr>
              <a:t>/2: </a:t>
            </a:r>
            <a:r>
              <a:rPr lang="es-ES_tradnl" sz="1400" dirty="0" err="1" smtClean="0">
                <a:solidFill>
                  <a:schemeClr val="accent1">
                    <a:lumMod val="60000"/>
                    <a:lumOff val="40000"/>
                  </a:schemeClr>
                </a:solidFill>
              </a:rPr>
              <a:t>Arithmetic</a:t>
            </a:r>
            <a:r>
              <a:rPr lang="es-ES_tradnl" sz="1400" dirty="0" smtClean="0">
                <a:solidFill>
                  <a:schemeClr val="accent1">
                    <a:lumMod val="60000"/>
                    <a:lumOff val="40000"/>
                  </a:schemeClr>
                </a:solidFill>
              </a:rPr>
              <a:t>: `a/0' </a:t>
            </a:r>
            <a:r>
              <a:rPr lang="es-ES_tradnl" sz="1400" dirty="0" err="1" smtClean="0">
                <a:solidFill>
                  <a:schemeClr val="accent1">
                    <a:lumMod val="60000"/>
                    <a:lumOff val="40000"/>
                  </a:schemeClr>
                </a:solidFill>
              </a:rPr>
              <a:t>is</a:t>
            </a:r>
            <a:r>
              <a:rPr lang="es-ES_tradnl" sz="1400" dirty="0" smtClean="0">
                <a:solidFill>
                  <a:schemeClr val="accent1">
                    <a:lumMod val="60000"/>
                    <a:lumOff val="40000"/>
                  </a:schemeClr>
                </a:solidFill>
              </a:rPr>
              <a:t> </a:t>
            </a:r>
            <a:r>
              <a:rPr lang="es-ES_tradnl" sz="1400" dirty="0" err="1" smtClean="0">
                <a:solidFill>
                  <a:schemeClr val="accent1">
                    <a:lumMod val="60000"/>
                    <a:lumOff val="40000"/>
                  </a:schemeClr>
                </a:solidFill>
              </a:rPr>
              <a:t>not</a:t>
            </a:r>
            <a:r>
              <a:rPr lang="es-ES_tradnl" sz="1400" dirty="0" smtClean="0">
                <a:solidFill>
                  <a:schemeClr val="accent1">
                    <a:lumMod val="60000"/>
                    <a:lumOff val="40000"/>
                  </a:schemeClr>
                </a:solidFill>
              </a:rPr>
              <a:t> a </a:t>
            </a:r>
            <a:r>
              <a:rPr lang="es-ES_tradnl" sz="1400" dirty="0" err="1" smtClean="0">
                <a:solidFill>
                  <a:schemeClr val="accent1">
                    <a:lumMod val="60000"/>
                    <a:lumOff val="40000"/>
                  </a:schemeClr>
                </a:solidFill>
              </a:rPr>
              <a:t>function</a:t>
            </a:r>
            <a:r>
              <a:rPr lang="es-ES_tradnl" sz="1400" dirty="0" smtClean="0">
                <a:solidFill>
                  <a:schemeClr val="accent1">
                    <a:lumMod val="60000"/>
                    <a:lumOff val="40000"/>
                  </a:schemeClr>
                </a:solidFill>
              </a:rPr>
              <a:t> ^ </a:t>
            </a:r>
            <a:r>
              <a:rPr lang="es-ES_tradnl" sz="1400" dirty="0" err="1" smtClean="0">
                <a:solidFill>
                  <a:schemeClr val="accent1">
                    <a:lumMod val="60000"/>
                    <a:lumOff val="40000"/>
                  </a:schemeClr>
                </a:solidFill>
              </a:rPr>
              <a:t>Exception</a:t>
            </a:r>
            <a:r>
              <a:rPr lang="es-ES_tradnl" sz="1400" dirty="0" smtClean="0">
                <a:solidFill>
                  <a:schemeClr val="accent1">
                    <a:lumMod val="60000"/>
                    <a:lumOff val="40000"/>
                  </a:schemeClr>
                </a:solidFill>
              </a:rPr>
              <a:t>: (8) _G256 </a:t>
            </a:r>
            <a:r>
              <a:rPr lang="es-ES_tradnl" sz="1400" dirty="0" err="1" smtClean="0">
                <a:solidFill>
                  <a:schemeClr val="accent1">
                    <a:lumMod val="60000"/>
                    <a:lumOff val="40000"/>
                  </a:schemeClr>
                </a:solidFill>
              </a:rPr>
              <a:t>is</a:t>
            </a:r>
            <a:r>
              <a:rPr lang="es-ES_tradnl" sz="1400" dirty="0" smtClean="0">
                <a:solidFill>
                  <a:schemeClr val="accent1">
                    <a:lumMod val="60000"/>
                    <a:lumOff val="40000"/>
                  </a:schemeClr>
                </a:solidFill>
              </a:rPr>
              <a:t> 2+a ? </a:t>
            </a:r>
            <a:endParaRPr lang="es-ES_tradnl" dirty="0" smtClean="0"/>
          </a:p>
          <a:p>
            <a:r>
              <a:rPr lang="es-ES_tradnl" dirty="0" smtClean="0"/>
              <a:t>Solución</a:t>
            </a:r>
          </a:p>
          <a:p>
            <a:pPr>
              <a:buNone/>
            </a:pPr>
            <a:r>
              <a:rPr lang="es-ES_tradnl" sz="1400" dirty="0" err="1" smtClean="0"/>
              <a:t>suma_precond(X,Y,Z</a:t>
            </a:r>
            <a:r>
              <a:rPr lang="es-ES_tradnl" sz="1400" dirty="0" smtClean="0"/>
              <a:t>) :- </a:t>
            </a:r>
          </a:p>
          <a:p>
            <a:pPr>
              <a:buNone/>
            </a:pPr>
            <a:r>
              <a:rPr lang="es-ES_tradnl" sz="1400" dirty="0" smtClean="0"/>
              <a:t>                     </a:t>
            </a:r>
            <a:r>
              <a:rPr lang="es-ES_tradnl" sz="1400" dirty="0" err="1" smtClean="0"/>
              <a:t>number(X</a:t>
            </a:r>
            <a:r>
              <a:rPr lang="es-ES_tradnl" sz="1400" dirty="0" smtClean="0"/>
              <a:t>), % </a:t>
            </a:r>
            <a:r>
              <a:rPr lang="es-ES_tradnl" sz="1400" dirty="0" err="1" smtClean="0"/>
              <a:t>precondición</a:t>
            </a:r>
            <a:r>
              <a:rPr lang="es-ES_tradnl" sz="1400" dirty="0" smtClean="0"/>
              <a:t> </a:t>
            </a:r>
          </a:p>
          <a:p>
            <a:pPr>
              <a:buNone/>
            </a:pPr>
            <a:r>
              <a:rPr lang="es-ES_tradnl" sz="1400" dirty="0" smtClean="0"/>
              <a:t>                     </a:t>
            </a:r>
            <a:r>
              <a:rPr lang="es-ES_tradnl" sz="1400" dirty="0" err="1" smtClean="0"/>
              <a:t>number(Y</a:t>
            </a:r>
            <a:r>
              <a:rPr lang="es-ES_tradnl" sz="1400" dirty="0" smtClean="0"/>
              <a:t>),   % </a:t>
            </a:r>
            <a:r>
              <a:rPr lang="es-ES_tradnl" sz="1400" dirty="0" err="1" smtClean="0"/>
              <a:t>precondición</a:t>
            </a:r>
            <a:r>
              <a:rPr lang="es-ES_tradnl" sz="1400" dirty="0" smtClean="0"/>
              <a:t> </a:t>
            </a:r>
          </a:p>
          <a:p>
            <a:pPr>
              <a:buNone/>
            </a:pPr>
            <a:r>
              <a:rPr lang="es-ES_tradnl" sz="1400" dirty="0" smtClean="0"/>
              <a:t>                    Z </a:t>
            </a:r>
            <a:r>
              <a:rPr lang="es-ES_tradnl" sz="1400" dirty="0" err="1" smtClean="0"/>
              <a:t>is</a:t>
            </a:r>
            <a:r>
              <a:rPr lang="es-ES_tradnl" sz="1400" dirty="0" smtClean="0"/>
              <a:t> X + Y. </a:t>
            </a:r>
          </a:p>
          <a:p>
            <a:pPr>
              <a:buNone/>
            </a:pPr>
            <a:r>
              <a:rPr lang="es-ES_tradnl" sz="1400" b="1" dirty="0" smtClean="0"/>
              <a:t>?- </a:t>
            </a:r>
            <a:r>
              <a:rPr lang="es-ES_tradnl" sz="1400" b="1" smtClean="0"/>
              <a:t>suma_precond(</a:t>
            </a:r>
            <a:r>
              <a:rPr lang="es-ES_tradnl" sz="1400" b="1" dirty="0" smtClean="0"/>
              <a:t>2,</a:t>
            </a:r>
            <a:r>
              <a:rPr lang="es-ES_tradnl" sz="1400" b="1" dirty="0" err="1" smtClean="0"/>
              <a:t>a,Z</a:t>
            </a:r>
            <a:r>
              <a:rPr lang="es-ES_tradnl" sz="1400" b="1" dirty="0" smtClean="0"/>
              <a:t>).</a:t>
            </a:r>
          </a:p>
          <a:p>
            <a:pPr>
              <a:buNone/>
            </a:pPr>
            <a:r>
              <a:rPr lang="es-ES_tradnl" sz="1400" b="1" dirty="0" smtClean="0"/>
              <a:t> No </a:t>
            </a:r>
            <a:endParaRPr lang="es-ES_tradnl"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También son predicados </a:t>
            </a:r>
            <a:r>
              <a:rPr lang="es-ES_tradnl" dirty="0" err="1" smtClean="0"/>
              <a:t>metalógicos</a:t>
            </a:r>
            <a:endParaRPr lang="es-ES_tradnl" dirty="0"/>
          </a:p>
        </p:txBody>
      </p:sp>
      <p:sp>
        <p:nvSpPr>
          <p:cNvPr id="3" name="Marcador de contenido 2"/>
          <p:cNvSpPr>
            <a:spLocks noGrp="1"/>
          </p:cNvSpPr>
          <p:nvPr>
            <p:ph idx="1"/>
          </p:nvPr>
        </p:nvSpPr>
        <p:spPr/>
        <p:txBody>
          <a:bodyPr/>
          <a:lstStyle/>
          <a:p>
            <a:r>
              <a:rPr lang="es-ES_tradnl" dirty="0" smtClean="0"/>
              <a:t>Los de unificación</a:t>
            </a:r>
          </a:p>
          <a:p>
            <a:r>
              <a:rPr lang="es-ES_tradnl" dirty="0" smtClean="0"/>
              <a:t>Los de comparación de términos</a:t>
            </a:r>
          </a:p>
          <a:p>
            <a:r>
              <a:rPr lang="es-ES_tradnl" dirty="0" smtClean="0"/>
              <a:t>Los predicados aritméticos evaluables</a:t>
            </a:r>
          </a:p>
          <a:p>
            <a:r>
              <a:rPr lang="es-ES_tradnl" dirty="0" smtClean="0"/>
              <a:t>Los de descomposición y acceso a estructuras</a:t>
            </a:r>
            <a:endParaRPr lang="es-ES_tradn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Metaprogramación</a:t>
            </a:r>
            <a:r>
              <a:rPr lang="es-ES_tradnl" dirty="0" smtClean="0"/>
              <a:t> lógica</a:t>
            </a:r>
            <a:endParaRPr lang="es-ES_tradnl" dirty="0"/>
          </a:p>
        </p:txBody>
      </p:sp>
      <p:sp>
        <p:nvSpPr>
          <p:cNvPr id="3" name="Marcador de contenido 2"/>
          <p:cNvSpPr>
            <a:spLocks noGrp="1"/>
          </p:cNvSpPr>
          <p:nvPr>
            <p:ph idx="1"/>
          </p:nvPr>
        </p:nvSpPr>
        <p:spPr/>
        <p:txBody>
          <a:bodyPr>
            <a:normAutofit fontScale="77500" lnSpcReduction="20000"/>
          </a:bodyPr>
          <a:lstStyle/>
          <a:p>
            <a:r>
              <a:rPr lang="es-ES_tradnl" dirty="0" smtClean="0"/>
              <a:t>La </a:t>
            </a:r>
            <a:r>
              <a:rPr lang="es-ES_tradnl" dirty="0" err="1" smtClean="0"/>
              <a:t>metaprogramación</a:t>
            </a:r>
            <a:r>
              <a:rPr lang="es-ES_tradnl" dirty="0" smtClean="0"/>
              <a:t> lógica se refiere al uso de predicados meta-lógicos que no están incluidos en la lógica de primer orden. </a:t>
            </a:r>
          </a:p>
          <a:p>
            <a:r>
              <a:rPr lang="es-ES_tradnl" dirty="0" smtClean="0"/>
              <a:t>La lógica de primer orden tiene como objetivo el demostrar la verdad o falsedad de una consulta, mientras que los predicados meta-lógicos tienen como objeto monitorear el estado de una prueba, tratar las variables de una prueba como objetos y permiten convertir algunas estructuras de datos en metas de una prueba. </a:t>
            </a:r>
          </a:p>
          <a:p>
            <a:r>
              <a:rPr lang="es-ES_tradnl" dirty="0" smtClean="0"/>
              <a:t>Los predicados meta-lógicos tratan al lenguaje de programación lógica como un objeto de manipulación. </a:t>
            </a:r>
          </a:p>
          <a:p>
            <a:r>
              <a:rPr lang="es-ES_tradnl" dirty="0" smtClean="0"/>
              <a:t>Por otro lado, la programación de segundo orden se refiere al uso de facilidades de </a:t>
            </a:r>
            <a:r>
              <a:rPr lang="es-ES_tradnl" dirty="0" err="1" smtClean="0"/>
              <a:t>Prolog</a:t>
            </a:r>
            <a:r>
              <a:rPr lang="es-ES_tradnl" dirty="0" smtClean="0"/>
              <a:t> que no pertenecen a la lógica de primer orden y cuyo objetivo es encontrar conjuntos de soluciones (en lugar de soluciones individuales que son halladas en la lógica de primer orden) y analizar las propiedades de dichos conjuntos.</a:t>
            </a:r>
            <a:endParaRPr lang="es-ES_tradn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Predicado </a:t>
            </a:r>
            <a:r>
              <a:rPr lang="es-ES_tradnl" dirty="0" err="1" smtClean="0"/>
              <a:t>fail</a:t>
            </a:r>
            <a:endParaRPr lang="es-ES_tradnl" dirty="0"/>
          </a:p>
        </p:txBody>
      </p:sp>
      <p:sp>
        <p:nvSpPr>
          <p:cNvPr id="3" name="Marcador de contenido 2"/>
          <p:cNvSpPr>
            <a:spLocks noGrp="1"/>
          </p:cNvSpPr>
          <p:nvPr>
            <p:ph idx="1"/>
          </p:nvPr>
        </p:nvSpPr>
        <p:spPr/>
        <p:txBody>
          <a:bodyPr>
            <a:normAutofit fontScale="92500" lnSpcReduction="20000"/>
          </a:bodyPr>
          <a:lstStyle/>
          <a:p>
            <a:pPr fontAlgn="auto"/>
            <a:r>
              <a:rPr lang="es-ES_tradnl" dirty="0" smtClean="0"/>
              <a:t>“</a:t>
            </a:r>
            <a:r>
              <a:rPr lang="es-ES_tradnl" dirty="0" err="1" smtClean="0"/>
              <a:t>fail</a:t>
            </a:r>
            <a:r>
              <a:rPr lang="es-ES_tradnl" dirty="0" smtClean="0"/>
              <a:t>” es un predicado predefinido en PROLOG. </a:t>
            </a:r>
          </a:p>
          <a:p>
            <a:r>
              <a:rPr lang="es-ES_tradnl" dirty="0" smtClean="0"/>
              <a:t>Siempre produce un fracaso en la </a:t>
            </a:r>
            <a:r>
              <a:rPr lang="es-ES_tradnl" dirty="0" err="1" smtClean="0"/>
              <a:t>satisfacción</a:t>
            </a:r>
            <a:r>
              <a:rPr lang="es-ES_tradnl" dirty="0" smtClean="0"/>
              <a:t> del objetivo. </a:t>
            </a:r>
          </a:p>
          <a:p>
            <a:r>
              <a:rPr lang="es-ES_tradnl" dirty="0" smtClean="0"/>
              <a:t>Desencadena el proceso de </a:t>
            </a:r>
            <a:r>
              <a:rPr lang="es-ES_tradnl" dirty="0" err="1" smtClean="0"/>
              <a:t>backtracking</a:t>
            </a:r>
            <a:endParaRPr lang="es-ES_tradnl" dirty="0" smtClean="0"/>
          </a:p>
          <a:p>
            <a:r>
              <a:rPr lang="es-ES_tradnl" dirty="0" smtClean="0"/>
              <a:t>Una aplicación de este predicado es la generación de todas las posibles soluciones para un problema.</a:t>
            </a:r>
          </a:p>
          <a:p>
            <a:r>
              <a:rPr lang="es-ES_tradnl" sz="2054" dirty="0" smtClean="0"/>
              <a:t>Recordemos que cuando </a:t>
            </a:r>
            <a:r>
              <a:rPr lang="es-ES_tradnl" sz="2054" dirty="0" err="1" smtClean="0"/>
              <a:t>Prolog</a:t>
            </a:r>
            <a:r>
              <a:rPr lang="es-ES_tradnl" sz="2054" dirty="0" smtClean="0"/>
              <a:t> encuentra una solución para y devuelve el resultado de la ejecución. Con </a:t>
            </a:r>
            <a:r>
              <a:rPr lang="es-ES_tradnl" sz="2054" dirty="0" err="1" smtClean="0"/>
              <a:t>fail</a:t>
            </a:r>
            <a:r>
              <a:rPr lang="es-ES_tradnl" sz="2054" dirty="0" smtClean="0"/>
              <a:t> se puede forzar a que no pare y siga construyendo el árbol de búsqueda hasta que no queden más soluciones que mostrar.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Un ejemplo</a:t>
            </a:r>
            <a:endParaRPr lang="es-ES_tradnl" dirty="0"/>
          </a:p>
        </p:txBody>
      </p:sp>
      <p:sp>
        <p:nvSpPr>
          <p:cNvPr id="3" name="Marcador de contenido 2"/>
          <p:cNvSpPr>
            <a:spLocks noGrp="1"/>
          </p:cNvSpPr>
          <p:nvPr>
            <p:ph idx="1"/>
          </p:nvPr>
        </p:nvSpPr>
        <p:spPr>
          <a:xfrm>
            <a:off x="2285999" y="2286000"/>
            <a:ext cx="6416261" cy="4251739"/>
          </a:xfrm>
        </p:spPr>
        <p:txBody>
          <a:bodyPr>
            <a:normAutofit fontScale="70000" lnSpcReduction="20000"/>
          </a:bodyPr>
          <a:lstStyle/>
          <a:p>
            <a:pPr fontAlgn="auto">
              <a:buNone/>
            </a:pPr>
            <a:r>
              <a:rPr lang="es-ES_tradnl" sz="2400" dirty="0" err="1" smtClean="0"/>
              <a:t>padre(juan</a:t>
            </a:r>
            <a:r>
              <a:rPr lang="es-ES_tradnl" sz="2400" dirty="0" smtClean="0"/>
              <a:t>, pepe).</a:t>
            </a:r>
          </a:p>
          <a:p>
            <a:pPr fontAlgn="auto">
              <a:buNone/>
            </a:pPr>
            <a:r>
              <a:rPr lang="es-ES_tradnl" sz="2400" dirty="0" err="1" smtClean="0"/>
              <a:t>padre(juan</a:t>
            </a:r>
            <a:r>
              <a:rPr lang="es-ES_tradnl" sz="2400" dirty="0" smtClean="0"/>
              <a:t>, </a:t>
            </a:r>
            <a:r>
              <a:rPr lang="es-ES_tradnl" sz="2400" dirty="0" err="1" smtClean="0"/>
              <a:t>luis</a:t>
            </a:r>
            <a:r>
              <a:rPr lang="es-ES_tradnl" sz="2400" dirty="0" smtClean="0"/>
              <a:t>).</a:t>
            </a:r>
          </a:p>
          <a:p>
            <a:pPr fontAlgn="auto">
              <a:buNone/>
            </a:pPr>
            <a:r>
              <a:rPr lang="es-ES_tradnl" sz="2400" dirty="0" err="1" smtClean="0"/>
              <a:t>padre(juan</a:t>
            </a:r>
            <a:r>
              <a:rPr lang="es-ES_tradnl" sz="2400" dirty="0" smtClean="0"/>
              <a:t>, </a:t>
            </a:r>
            <a:r>
              <a:rPr lang="es-ES_tradnl" sz="2400" dirty="0" err="1" smtClean="0"/>
              <a:t>alberto</a:t>
            </a:r>
            <a:r>
              <a:rPr lang="es-ES_tradnl" sz="2400" dirty="0" smtClean="0"/>
              <a:t>).</a:t>
            </a:r>
          </a:p>
          <a:p>
            <a:pPr fontAlgn="auto">
              <a:buNone/>
            </a:pPr>
            <a:r>
              <a:rPr lang="es-ES_tradnl" sz="2400" dirty="0" smtClean="0"/>
              <a:t>listado:-</a:t>
            </a:r>
            <a:r>
              <a:rPr lang="es-ES_tradnl" sz="2400" dirty="0" err="1" smtClean="0"/>
              <a:t>padre(juan,X</a:t>
            </a:r>
            <a:r>
              <a:rPr lang="es-ES_tradnl" sz="2400" dirty="0" smtClean="0"/>
              <a:t>), </a:t>
            </a:r>
            <a:r>
              <a:rPr lang="es-ES_tradnl" sz="2400" dirty="0" err="1" smtClean="0"/>
              <a:t>write(X</a:t>
            </a:r>
            <a:r>
              <a:rPr lang="es-ES_tradnl" sz="2400" dirty="0" smtClean="0"/>
              <a:t>), </a:t>
            </a:r>
            <a:r>
              <a:rPr lang="es-ES_tradnl" sz="2400" dirty="0" err="1" smtClean="0"/>
              <a:t>nl</a:t>
            </a:r>
            <a:r>
              <a:rPr lang="es-ES_tradnl" sz="2400" dirty="0" smtClean="0"/>
              <a:t>, </a:t>
            </a:r>
            <a:r>
              <a:rPr lang="es-ES_tradnl" sz="2400" dirty="0" err="1" smtClean="0"/>
              <a:t>fail</a:t>
            </a:r>
            <a:r>
              <a:rPr lang="es-ES_tradnl" sz="2400" dirty="0" smtClean="0"/>
              <a:t>.</a:t>
            </a:r>
          </a:p>
          <a:p>
            <a:pPr fontAlgn="auto">
              <a:buNone/>
            </a:pPr>
            <a:endParaRPr lang="es-ES_tradnl" sz="2400" dirty="0" smtClean="0"/>
          </a:p>
          <a:p>
            <a:pPr>
              <a:buNone/>
            </a:pPr>
            <a:r>
              <a:rPr lang="es-ES_tradnl" sz="2054" dirty="0" smtClean="0"/>
              <a:t>?.- listado.</a:t>
            </a:r>
          </a:p>
          <a:p>
            <a:pPr>
              <a:buNone/>
            </a:pPr>
            <a:r>
              <a:rPr lang="es-ES_tradnl" sz="2054" dirty="0" smtClean="0"/>
              <a:t>    pepe</a:t>
            </a:r>
          </a:p>
          <a:p>
            <a:pPr>
              <a:buNone/>
            </a:pPr>
            <a:r>
              <a:rPr lang="es-ES_tradnl" sz="2054" dirty="0" smtClean="0"/>
              <a:t>    </a:t>
            </a:r>
            <a:r>
              <a:rPr lang="es-ES_tradnl" sz="2054" dirty="0" err="1" smtClean="0"/>
              <a:t>luis</a:t>
            </a:r>
            <a:endParaRPr lang="es-ES_tradnl" sz="2054" dirty="0" smtClean="0"/>
          </a:p>
          <a:p>
            <a:pPr>
              <a:buNone/>
            </a:pPr>
            <a:r>
              <a:rPr lang="es-ES_tradnl" sz="2054" dirty="0" smtClean="0"/>
              <a:t>   </a:t>
            </a:r>
            <a:r>
              <a:rPr lang="es-ES_tradnl" sz="2054" dirty="0" err="1" smtClean="0"/>
              <a:t>alberto</a:t>
            </a:r>
            <a:endParaRPr lang="es-ES_tradnl" sz="2054" dirty="0" smtClean="0"/>
          </a:p>
          <a:p>
            <a:pPr>
              <a:buNone/>
            </a:pPr>
            <a:r>
              <a:rPr lang="es-ES_tradnl" sz="2054" dirty="0" smtClean="0"/>
              <a:t>   </a:t>
            </a:r>
            <a:r>
              <a:rPr lang="es-ES_tradnl" sz="2054" dirty="0" err="1" smtClean="0"/>
              <a:t>false</a:t>
            </a:r>
            <a:endParaRPr lang="es-ES_tradnl" sz="2054"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smtClean="0"/>
              <a:t>Backtracking</a:t>
            </a:r>
            <a:r>
              <a:rPr lang="es-ES_tradnl" dirty="0" smtClean="0"/>
              <a:t> (Vuelta atrás)</a:t>
            </a:r>
            <a:endParaRPr lang="es-ES_tradnl" dirty="0"/>
          </a:p>
        </p:txBody>
      </p:sp>
      <p:sp>
        <p:nvSpPr>
          <p:cNvPr id="3" name="Marcador de contenido 2"/>
          <p:cNvSpPr>
            <a:spLocks noGrp="1"/>
          </p:cNvSpPr>
          <p:nvPr>
            <p:ph idx="1"/>
          </p:nvPr>
        </p:nvSpPr>
        <p:spPr/>
        <p:txBody>
          <a:bodyPr>
            <a:normAutofit lnSpcReduction="10000"/>
          </a:bodyPr>
          <a:lstStyle/>
          <a:p>
            <a:r>
              <a:rPr lang="es-ES_tradnl" dirty="0" err="1" smtClean="0"/>
              <a:t>Prolog</a:t>
            </a:r>
            <a:r>
              <a:rPr lang="es-ES_tradnl" dirty="0" smtClean="0"/>
              <a:t> responde a una pregunta hecha por el programador. Esta pregunta contiene una conjunción de objetivos que se deben satisfacer. </a:t>
            </a:r>
          </a:p>
          <a:p>
            <a:r>
              <a:rPr lang="es-ES_tradnl" dirty="0" smtClean="0"/>
              <a:t>Un hecho puede hacer que un objetivo se cumpla inmediatamente, mientras que una regla solo puede reducir la tarea a la de satisfacer una conjunción de subobjetivos. </a:t>
            </a:r>
          </a:p>
          <a:p>
            <a:r>
              <a:rPr lang="es-ES_tradnl" dirty="0" smtClean="0"/>
              <a:t>Si no se puede satisfacer un objetivo, se iniciará un proceso de </a:t>
            </a:r>
            <a:r>
              <a:rPr lang="es-ES_tradnl" dirty="0" err="1" smtClean="0"/>
              <a:t>backtracking</a:t>
            </a:r>
            <a:r>
              <a:rPr lang="es-ES_tradnl" dirty="0" smtClean="0"/>
              <a:t>. Este proceso consiste en intentar satisfacer los objetivos buscando una forma alternativa de hacerlo. </a:t>
            </a:r>
          </a:p>
          <a:p>
            <a:endParaRPr lang="es-ES_tradn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Objetivos</a:t>
            </a:r>
            <a:endParaRPr lang="es-ES_tradnl" dirty="0"/>
          </a:p>
        </p:txBody>
      </p:sp>
      <p:sp>
        <p:nvSpPr>
          <p:cNvPr id="3" name="Marcador de contenido 2"/>
          <p:cNvSpPr>
            <a:spLocks noGrp="1"/>
          </p:cNvSpPr>
          <p:nvPr>
            <p:ph idx="1"/>
          </p:nvPr>
        </p:nvSpPr>
        <p:spPr/>
        <p:txBody>
          <a:bodyPr/>
          <a:lstStyle/>
          <a:p>
            <a:r>
              <a:rPr lang="es-ES_tradnl" dirty="0" smtClean="0"/>
              <a:t>Una llamada concreta a un predicado, con unos argumentos concretos, se denomina objetivo (en inglés, </a:t>
            </a:r>
            <a:r>
              <a:rPr lang="es-ES_tradnl" dirty="0" err="1" smtClean="0"/>
              <a:t>goal</a:t>
            </a:r>
            <a:r>
              <a:rPr lang="es-ES_tradnl" dirty="0" smtClean="0"/>
              <a:t>). Todos los objetivos tiene un resultado de éxito o fallo tras su ejecución indicando si el predicado es cierto para los argumentos dados, o por el contrario, es falso.</a:t>
            </a:r>
          </a:p>
          <a:p>
            <a:r>
              <a:rPr lang="es-ES_tradnl" dirty="0" smtClean="0"/>
              <a:t>Cuando un objetivo tiene éxito las variables libres que aparecen en los argumentos pueden quedar ligadas. Estos son los valores que hacen cierto el predicado. Si el predicado falla, no ocurren ligaduras en las variables libres.</a:t>
            </a:r>
            <a:endParaRPr lang="es-ES_tradn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r>
              <a:rPr lang="es-ES_tradnl" dirty="0" smtClean="0"/>
              <a:t>El caso más básico es aquél que no contiene variables: </a:t>
            </a:r>
            <a:r>
              <a:rPr lang="es-ES_tradnl" dirty="0" err="1" smtClean="0"/>
              <a:t>son_hermanos</a:t>
            </a:r>
            <a:r>
              <a:rPr lang="es-ES_tradnl" dirty="0" smtClean="0"/>
              <a:t>('Juan','</a:t>
            </a:r>
            <a:r>
              <a:rPr lang="es-ES_tradnl" dirty="0" err="1" smtClean="0"/>
              <a:t>Maria</a:t>
            </a:r>
            <a:r>
              <a:rPr lang="es-ES_tradnl" dirty="0" smtClean="0"/>
              <a:t>'). </a:t>
            </a:r>
          </a:p>
          <a:p>
            <a:pPr lvl="1"/>
            <a:r>
              <a:rPr lang="es-ES_tradnl" dirty="0" smtClean="0"/>
              <a:t>Este objetivo </a:t>
            </a:r>
            <a:r>
              <a:rPr lang="es-ES_tradnl" dirty="0" err="1" smtClean="0"/>
              <a:t>sólamente</a:t>
            </a:r>
            <a:r>
              <a:rPr lang="es-ES_tradnl" dirty="0" smtClean="0"/>
              <a:t> puede tener una solución (verdadero o falso).</a:t>
            </a:r>
          </a:p>
          <a:p>
            <a:r>
              <a:rPr lang="es-ES_tradnl" dirty="0" smtClean="0"/>
              <a:t>Si utilizamos una variable libre: </a:t>
            </a:r>
            <a:r>
              <a:rPr lang="es-ES_tradnl" dirty="0" err="1" smtClean="0"/>
              <a:t>son_hermanos</a:t>
            </a:r>
            <a:r>
              <a:rPr lang="es-ES_tradnl" dirty="0" smtClean="0"/>
              <a:t>('Juan',X).</a:t>
            </a:r>
          </a:p>
          <a:p>
            <a:pPr lvl="1"/>
            <a:r>
              <a:rPr lang="es-ES_tradnl" dirty="0" smtClean="0"/>
              <a:t>Es posible que existan varios valores para dicha variable que hacen cierto el objetivo. Por ejemplo para X = '</a:t>
            </a:r>
            <a:r>
              <a:rPr lang="es-ES_tradnl" dirty="0" err="1" smtClean="0"/>
              <a:t>Maria</a:t>
            </a:r>
            <a:r>
              <a:rPr lang="es-ES_tradnl" dirty="0" smtClean="0"/>
              <a:t>', y para X = 'Luis'.</a:t>
            </a:r>
          </a:p>
          <a:p>
            <a:pPr marL="282575" lvl="1" indent="-282575">
              <a:spcBef>
                <a:spcPts val="1800"/>
              </a:spcBef>
            </a:pPr>
            <a:r>
              <a:rPr lang="es-ES_tradnl" sz="2000" dirty="0" smtClean="0"/>
              <a:t>También es posible tener varias variables libres: </a:t>
            </a:r>
            <a:r>
              <a:rPr lang="es-ES_tradnl" sz="2000" dirty="0" err="1" smtClean="0"/>
              <a:t>son_hermanos(Y,Z</a:t>
            </a:r>
            <a:r>
              <a:rPr lang="es-ES_tradnl" sz="2000" dirty="0" smtClean="0"/>
              <a:t>).</a:t>
            </a:r>
          </a:p>
          <a:p>
            <a:pPr lvl="1"/>
            <a:r>
              <a:rPr lang="es-ES_tradnl" sz="2054" dirty="0" smtClean="0"/>
              <a:t> En este caso obtenemos todas las combinaciones de ligaduras para las variables que hacen cierto el objetivo. Por ejemplo, X = 'Juan' y Z = '</a:t>
            </a:r>
            <a:r>
              <a:rPr lang="es-ES_tradnl" sz="2054" dirty="0" err="1" smtClean="0"/>
              <a:t>Maria</a:t>
            </a:r>
            <a:r>
              <a:rPr lang="es-ES_tradnl" sz="2054" dirty="0" smtClean="0"/>
              <a:t>' es una solución. X = 'Juan' y Z = 'Luis' es otra solución.</a:t>
            </a:r>
          </a:p>
        </p:txBody>
      </p:sp>
      <p:sp>
        <p:nvSpPr>
          <p:cNvPr id="4" name="Título 3"/>
          <p:cNvSpPr>
            <a:spLocks noGrp="1"/>
          </p:cNvSpPr>
          <p:nvPr>
            <p:ph type="title"/>
          </p:nvPr>
        </p:nvSpPr>
        <p:spPr/>
        <p:txBody>
          <a:bodyPr/>
          <a:lstStyle/>
          <a:p>
            <a:r>
              <a:rPr lang="es-ES_tradnl" dirty="0" smtClean="0"/>
              <a:t>Ejemplo</a:t>
            </a:r>
            <a:endParaRPr lang="es-ES_tradnl"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_tradnl" sz="2400" dirty="0" smtClean="0"/>
              <a:t>En </a:t>
            </a:r>
            <a:r>
              <a:rPr lang="es-ES_tradnl" sz="2400" dirty="0" err="1" smtClean="0"/>
              <a:t>Prolog</a:t>
            </a:r>
            <a:r>
              <a:rPr lang="es-ES_tradnl" sz="2400" dirty="0" smtClean="0"/>
              <a:t> los objetivos se pueden combinar mediante conectivas propias de la lógica de primer orden: la conjunción, la disyunción y la negación.</a:t>
            </a:r>
          </a:p>
          <a:p>
            <a:r>
              <a:rPr lang="es-ES_tradnl" sz="2400" dirty="0" smtClean="0"/>
              <a:t>Sobretodo la conjunción es una manera habitual de combinar secuencias de objetivos.</a:t>
            </a:r>
          </a:p>
          <a:p>
            <a:pPr lvl="1"/>
            <a:r>
              <a:rPr lang="es-ES_tradnl" sz="2000" dirty="0" err="1" smtClean="0"/>
              <a:t>edad(luis,Y</a:t>
            </a:r>
            <a:r>
              <a:rPr lang="es-ES_tradnl" sz="2000" dirty="0" smtClean="0"/>
              <a:t>),</a:t>
            </a:r>
            <a:r>
              <a:rPr lang="es-ES_tradnl" sz="2000" dirty="0" err="1" smtClean="0"/>
              <a:t>edad(juan,Z</a:t>
            </a:r>
            <a:r>
              <a:rPr lang="es-ES_tradnl" sz="2000" smtClean="0"/>
              <a:t>),Y&gt;</a:t>
            </a:r>
            <a:r>
              <a:rPr lang="es-ES_tradnl" sz="2000" dirty="0" smtClean="0"/>
              <a:t>Z.</a:t>
            </a:r>
            <a:endParaRPr lang="es-ES_tradnl" sz="1854" dirty="0" smtClean="0"/>
          </a:p>
        </p:txBody>
      </p:sp>
      <p:sp>
        <p:nvSpPr>
          <p:cNvPr id="4" name="Título 3"/>
          <p:cNvSpPr>
            <a:spLocks noGrp="1"/>
          </p:cNvSpPr>
          <p:nvPr>
            <p:ph type="title"/>
          </p:nvPr>
        </p:nvSpPr>
        <p:spPr/>
        <p:txBody>
          <a:bodyPr/>
          <a:lstStyle/>
          <a:p>
            <a:r>
              <a:rPr lang="es-ES_tradnl" dirty="0" smtClean="0"/>
              <a:t>Secuencia de objetivos (1/3)</a:t>
            </a:r>
            <a:endParaRPr lang="es-ES_tradn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ES_tradnl" sz="2400" dirty="0" smtClean="0"/>
              <a:t>En primer lugar, los objetivos se ejecutan secuencialmente por orden de escritura (es decir, de izquierda a derecha).</a:t>
            </a:r>
          </a:p>
          <a:p>
            <a:r>
              <a:rPr lang="es-ES_tradnl" sz="2400" dirty="0" smtClean="0"/>
              <a:t>Si un objetivo falla, los siguientes objetivos ya no se ejecutan. Además la conjunción, en total, falla.</a:t>
            </a:r>
          </a:p>
          <a:p>
            <a:r>
              <a:rPr lang="es-ES_tradnl" sz="2400" dirty="0" smtClean="0"/>
              <a:t>Si un objetivo tiene éxito, algunas o todas sus variables quedan ligadas, y por tanto, dejan de ser variables libres para el resto de objetivos en la secuencia.</a:t>
            </a:r>
          </a:p>
          <a:p>
            <a:r>
              <a:rPr lang="es-ES_tradnl" sz="2400" dirty="0" smtClean="0"/>
              <a:t>Si todos los objetivos tienen éxito, la conjunción tiene éxito y mantiene las ligaduras de los objetivos que la componen.</a:t>
            </a:r>
          </a:p>
        </p:txBody>
      </p:sp>
      <p:sp>
        <p:nvSpPr>
          <p:cNvPr id="4" name="Título 3"/>
          <p:cNvSpPr>
            <a:spLocks noGrp="1"/>
          </p:cNvSpPr>
          <p:nvPr>
            <p:ph type="title"/>
          </p:nvPr>
        </p:nvSpPr>
        <p:spPr/>
        <p:txBody>
          <a:bodyPr/>
          <a:lstStyle/>
          <a:p>
            <a:r>
              <a:rPr lang="es-ES_tradnl" dirty="0" smtClean="0"/>
              <a:t>Secuencia de objetivos (2/3)</a:t>
            </a:r>
            <a:endParaRPr lang="es-ES_tradn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86000" y="2286000"/>
            <a:ext cx="6515652" cy="4439478"/>
          </a:xfrm>
        </p:spPr>
        <p:txBody>
          <a:bodyPr>
            <a:normAutofit fontScale="77500" lnSpcReduction="20000"/>
          </a:bodyPr>
          <a:lstStyle/>
          <a:p>
            <a:pPr marL="282575" lvl="1" indent="-282575">
              <a:spcBef>
                <a:spcPts val="1800"/>
              </a:spcBef>
            </a:pPr>
            <a:r>
              <a:rPr lang="es-ES_tradnl" sz="2400" dirty="0" smtClean="0"/>
              <a:t>En el ejemplo: </a:t>
            </a:r>
            <a:r>
              <a:rPr lang="es-ES_tradnl" sz="2000" dirty="0" err="1" smtClean="0"/>
              <a:t>edad(luis,Y</a:t>
            </a:r>
            <a:r>
              <a:rPr lang="es-ES_tradnl" sz="2000" dirty="0" smtClean="0"/>
              <a:t>),</a:t>
            </a:r>
            <a:r>
              <a:rPr lang="es-ES_tradnl" sz="2000" dirty="0" err="1" smtClean="0"/>
              <a:t>edad(juan,Z</a:t>
            </a:r>
            <a:r>
              <a:rPr lang="es-ES_tradnl" sz="2000" dirty="0" smtClean="0"/>
              <a:t>),Y&gt;Z.</a:t>
            </a:r>
            <a:endParaRPr lang="es-ES_tradnl" sz="1854" dirty="0" smtClean="0"/>
          </a:p>
          <a:p>
            <a:pPr lvl="1"/>
            <a:r>
              <a:rPr lang="es-ES_tradnl" sz="2200" dirty="0" smtClean="0"/>
              <a:t>Imaginemos que </a:t>
            </a:r>
            <a:r>
              <a:rPr lang="es-ES_tradnl" sz="2200" dirty="0" err="1" smtClean="0"/>
              <a:t>luis</a:t>
            </a:r>
            <a:r>
              <a:rPr lang="es-ES_tradnl" sz="2200" dirty="0" smtClean="0"/>
              <a:t> tiene 32 y </a:t>
            </a:r>
            <a:r>
              <a:rPr lang="es-ES_tradnl" sz="2200" dirty="0" err="1" smtClean="0"/>
              <a:t>juan</a:t>
            </a:r>
            <a:r>
              <a:rPr lang="es-ES_tradnl" sz="2200" dirty="0" smtClean="0"/>
              <a:t> 25</a:t>
            </a:r>
          </a:p>
          <a:p>
            <a:pPr marL="282575" lvl="1" indent="-282575">
              <a:spcBef>
                <a:spcPts val="1800"/>
              </a:spcBef>
            </a:pPr>
            <a:r>
              <a:rPr lang="es-ES_tradnl" sz="2400" dirty="0" smtClean="0"/>
              <a:t>La ejecución del primer objetivo tiene éxito y liga la variable "Y", que antes estaba libre, al valor 32.</a:t>
            </a:r>
          </a:p>
          <a:p>
            <a:pPr marL="282575" lvl="1" indent="-282575">
              <a:spcBef>
                <a:spcPts val="1800"/>
              </a:spcBef>
            </a:pPr>
            <a:r>
              <a:rPr lang="es-ES_tradnl" sz="2400" dirty="0" smtClean="0"/>
              <a:t>Se ejecuta el segundo objetivo. Su variable "Z" también estaba libre, pero el objetivo tiene éxito y liga dicha variable al valor 25.</a:t>
            </a:r>
          </a:p>
          <a:p>
            <a:pPr marL="282575" lvl="1" indent="-282575">
              <a:spcBef>
                <a:spcPts val="1800"/>
              </a:spcBef>
            </a:pPr>
            <a:r>
              <a:rPr lang="es-ES_tradnl" sz="2400" dirty="0" smtClean="0"/>
              <a:t>Se ejecuta el tercer objetivo, pero sus variables ya no </a:t>
            </a:r>
            <a:r>
              <a:rPr lang="es-ES_tradnl" sz="2400" dirty="0" err="1" smtClean="0"/>
              <a:t>estan</a:t>
            </a:r>
            <a:r>
              <a:rPr lang="es-ES_tradnl" sz="2400" dirty="0" smtClean="0"/>
              <a:t> libres porque fueron ligadas en los objetivos anteriores. Como el valor de "Y" es mayor que el de "Z" la comparación tiene éxito.</a:t>
            </a:r>
          </a:p>
          <a:p>
            <a:pPr marL="282575" lvl="1" indent="-282575">
              <a:spcBef>
                <a:spcPts val="1800"/>
              </a:spcBef>
            </a:pPr>
            <a:r>
              <a:rPr lang="es-ES_tradnl" sz="2400" dirty="0" smtClean="0"/>
              <a:t>Como todos los objetivos han tenido éxito, la conjunción tiene éxito, y deja las variables "Y" y "Z" ligadas a los valores 32 y 25 respectivamente.</a:t>
            </a:r>
          </a:p>
          <a:p>
            <a:pPr marL="282575" lvl="1" indent="-282575">
              <a:spcBef>
                <a:spcPts val="1800"/>
              </a:spcBef>
            </a:pPr>
            <a:endParaRPr lang="es-ES_tradnl" sz="2400" dirty="0" smtClean="0"/>
          </a:p>
        </p:txBody>
      </p:sp>
      <p:sp>
        <p:nvSpPr>
          <p:cNvPr id="4" name="Título 3"/>
          <p:cNvSpPr>
            <a:spLocks noGrp="1"/>
          </p:cNvSpPr>
          <p:nvPr>
            <p:ph type="title"/>
          </p:nvPr>
        </p:nvSpPr>
        <p:spPr/>
        <p:txBody>
          <a:bodyPr/>
          <a:lstStyle/>
          <a:p>
            <a:r>
              <a:rPr lang="es-ES_tradnl" dirty="0" smtClean="0"/>
              <a:t>Secuencia de objetivos (3/3)</a:t>
            </a:r>
            <a:endParaRPr lang="es-ES_tradn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8814" y="2109304"/>
            <a:ext cx="3504578" cy="4439478"/>
          </a:xfrm>
          <a:ln cap="sq">
            <a:solidFill>
              <a:schemeClr val="tx1"/>
            </a:solidFill>
          </a:ln>
          <a:effectLst>
            <a:softEdge rad="317500"/>
          </a:effectLst>
        </p:spPr>
        <p:txBody>
          <a:bodyPr>
            <a:normAutofit fontScale="92500" lnSpcReduction="10000"/>
          </a:bodyPr>
          <a:lstStyle/>
          <a:p>
            <a:pPr marL="282575" lvl="1" indent="-282575">
              <a:spcBef>
                <a:spcPts val="1800"/>
              </a:spcBef>
              <a:buNone/>
            </a:pPr>
            <a:r>
              <a:rPr lang="es-ES_tradnl" sz="1600" dirty="0" err="1" smtClean="0"/>
              <a:t>celebra_fiesta(X</a:t>
            </a:r>
            <a:r>
              <a:rPr lang="es-ES_tradnl" sz="1600" dirty="0" smtClean="0"/>
              <a:t>):-</a:t>
            </a:r>
            <a:r>
              <a:rPr lang="es-ES_tradnl" sz="1600" dirty="0" err="1" smtClean="0"/>
              <a:t>cumpleanios(X</a:t>
            </a:r>
            <a:r>
              <a:rPr lang="es-ES_tradnl" sz="1600" dirty="0" smtClean="0"/>
              <a:t>),</a:t>
            </a:r>
            <a:r>
              <a:rPr lang="es-ES_tradnl" sz="1600" dirty="0" err="1" smtClean="0"/>
              <a:t>esfeliz(X</a:t>
            </a:r>
            <a:r>
              <a:rPr lang="es-ES_tradnl" sz="1600" dirty="0" smtClean="0"/>
              <a:t>).</a:t>
            </a:r>
          </a:p>
          <a:p>
            <a:pPr marL="282575" lvl="1" indent="-282575">
              <a:spcBef>
                <a:spcPts val="1800"/>
              </a:spcBef>
              <a:buNone/>
            </a:pPr>
            <a:r>
              <a:rPr lang="es-ES_tradnl" sz="1600" dirty="0" err="1" smtClean="0"/>
              <a:t>cumpleanios(tomas</a:t>
            </a:r>
            <a:r>
              <a:rPr lang="es-ES_tradnl" sz="1600" dirty="0" smtClean="0"/>
              <a:t>).</a:t>
            </a:r>
          </a:p>
          <a:p>
            <a:pPr marL="282575" lvl="1" indent="-282575">
              <a:spcBef>
                <a:spcPts val="1800"/>
              </a:spcBef>
              <a:buNone/>
            </a:pPr>
            <a:r>
              <a:rPr lang="es-ES_tradnl" sz="1600" dirty="0" err="1" smtClean="0"/>
              <a:t>cumpleanios(alfredo</a:t>
            </a:r>
            <a:r>
              <a:rPr lang="es-ES_tradnl" sz="1600" dirty="0" smtClean="0"/>
              <a:t>).</a:t>
            </a:r>
          </a:p>
          <a:p>
            <a:pPr marL="282575" lvl="1" indent="-282575">
              <a:spcBef>
                <a:spcPts val="1800"/>
              </a:spcBef>
              <a:buNone/>
            </a:pPr>
            <a:r>
              <a:rPr lang="es-ES_tradnl" sz="1600" dirty="0" err="1" smtClean="0"/>
              <a:t>cumpleanios(elena</a:t>
            </a:r>
            <a:r>
              <a:rPr lang="es-ES_tradnl" sz="1600" dirty="0" smtClean="0"/>
              <a:t>).</a:t>
            </a:r>
          </a:p>
          <a:p>
            <a:pPr marL="282575" lvl="1" indent="-282575">
              <a:spcBef>
                <a:spcPts val="1800"/>
              </a:spcBef>
              <a:buNone/>
            </a:pPr>
            <a:r>
              <a:rPr lang="es-ES_tradnl" sz="1600" dirty="0" err="1" smtClean="0"/>
              <a:t>esfeliz(maria</a:t>
            </a:r>
            <a:r>
              <a:rPr lang="es-ES_tradnl" sz="1600" dirty="0" smtClean="0"/>
              <a:t>).</a:t>
            </a:r>
          </a:p>
          <a:p>
            <a:pPr marL="282575" lvl="1" indent="-282575">
              <a:spcBef>
                <a:spcPts val="1800"/>
              </a:spcBef>
              <a:buNone/>
            </a:pPr>
            <a:r>
              <a:rPr lang="es-ES_tradnl" sz="1600" dirty="0" err="1" smtClean="0"/>
              <a:t>esfeliz(juana</a:t>
            </a:r>
            <a:r>
              <a:rPr lang="es-ES_tradnl" sz="1600" dirty="0" smtClean="0"/>
              <a:t>).</a:t>
            </a:r>
          </a:p>
          <a:p>
            <a:pPr marL="282575" lvl="1" indent="-282575">
              <a:spcBef>
                <a:spcPts val="1800"/>
              </a:spcBef>
              <a:buNone/>
            </a:pPr>
            <a:r>
              <a:rPr lang="es-ES_tradnl" sz="1600" dirty="0" err="1" smtClean="0"/>
              <a:t>esfeliz(elena</a:t>
            </a:r>
            <a:r>
              <a:rPr lang="es-ES_tradnl" sz="1600" dirty="0" smtClean="0"/>
              <a:t>).</a:t>
            </a:r>
          </a:p>
          <a:p>
            <a:pPr marL="282575" lvl="1" indent="-282575">
              <a:spcBef>
                <a:spcPts val="1800"/>
              </a:spcBef>
              <a:buNone/>
            </a:pPr>
            <a:endParaRPr lang="es-ES_tradnl" sz="1600" dirty="0" smtClean="0"/>
          </a:p>
          <a:p>
            <a:pPr marL="282575" lvl="1" indent="-282575">
              <a:spcBef>
                <a:spcPts val="1800"/>
              </a:spcBef>
              <a:buNone/>
            </a:pPr>
            <a:endParaRPr lang="es-ES_tradnl" sz="1600" dirty="0" smtClean="0"/>
          </a:p>
          <a:p>
            <a:pPr marL="282575" lvl="1" indent="-282575">
              <a:spcBef>
                <a:spcPts val="1800"/>
              </a:spcBef>
              <a:buNone/>
            </a:pPr>
            <a:r>
              <a:rPr lang="es-ES_tradnl" sz="1600" dirty="0" smtClean="0"/>
              <a:t>Si preguntamos: ?- </a:t>
            </a:r>
            <a:r>
              <a:rPr lang="es-ES_tradnl" sz="1600" dirty="0" err="1" smtClean="0"/>
              <a:t>celebra_fiesta(X</a:t>
            </a:r>
            <a:r>
              <a:rPr lang="es-ES_tradnl" sz="1600" dirty="0" smtClean="0"/>
              <a:t>).</a:t>
            </a:r>
          </a:p>
        </p:txBody>
      </p:sp>
      <p:sp>
        <p:nvSpPr>
          <p:cNvPr id="4" name="Título 3"/>
          <p:cNvSpPr>
            <a:spLocks noGrp="1"/>
          </p:cNvSpPr>
          <p:nvPr>
            <p:ph type="title"/>
          </p:nvPr>
        </p:nvSpPr>
        <p:spPr/>
        <p:txBody>
          <a:bodyPr/>
          <a:lstStyle/>
          <a:p>
            <a:r>
              <a:rPr lang="es-ES_tradnl" sz="4000" dirty="0" smtClean="0"/>
              <a:t>Pero…¿qué ocurre si uno o más objetivos tienen varias soluciones?</a:t>
            </a:r>
            <a:endParaRPr lang="es-ES_tradnl" sz="4000" dirty="0"/>
          </a:p>
        </p:txBody>
      </p:sp>
      <p:sp>
        <p:nvSpPr>
          <p:cNvPr id="6" name="Esquina doblada 5"/>
          <p:cNvSpPr/>
          <p:nvPr/>
        </p:nvSpPr>
        <p:spPr>
          <a:xfrm>
            <a:off x="658813" y="2109304"/>
            <a:ext cx="3504578" cy="3986696"/>
          </a:xfrm>
          <a:prstGeom prst="foldedCorner">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9" name="CuadroTexto 8"/>
          <p:cNvSpPr txBox="1"/>
          <p:nvPr/>
        </p:nvSpPr>
        <p:spPr>
          <a:xfrm>
            <a:off x="4373217" y="2109304"/>
            <a:ext cx="3942522" cy="4231927"/>
          </a:xfrm>
          <a:prstGeom prst="rect">
            <a:avLst/>
          </a:prstGeom>
          <a:noFill/>
        </p:spPr>
        <p:txBody>
          <a:bodyPr wrap="square" rtlCol="0">
            <a:spAutoFit/>
          </a:bodyPr>
          <a:lstStyle/>
          <a:p>
            <a:pPr marL="282575" indent="-282575" defTabSz="914400">
              <a:spcBef>
                <a:spcPts val="1800"/>
              </a:spcBef>
              <a:buClr>
                <a:schemeClr val="accent1"/>
              </a:buClr>
              <a:buSzPct val="75000"/>
              <a:buFont typeface="Wingdings" pitchFamily="2" charset="2"/>
              <a:buChar char="n"/>
            </a:pPr>
            <a:r>
              <a:rPr lang="es-ES_tradnl" sz="1400" dirty="0" smtClean="0">
                <a:solidFill>
                  <a:schemeClr val="tx1">
                    <a:lumMod val="85000"/>
                    <a:lumOff val="15000"/>
                  </a:schemeClr>
                </a:solidFill>
              </a:rPr>
              <a:t> </a:t>
            </a:r>
            <a:r>
              <a:rPr lang="es-ES_tradnl" sz="1400" dirty="0" err="1" smtClean="0">
                <a:solidFill>
                  <a:schemeClr val="tx1">
                    <a:lumMod val="85000"/>
                    <a:lumOff val="15000"/>
                  </a:schemeClr>
                </a:solidFill>
              </a:rPr>
              <a:t>Prolog</a:t>
            </a:r>
            <a:r>
              <a:rPr lang="es-ES_tradnl" sz="1400" dirty="0" smtClean="0">
                <a:solidFill>
                  <a:schemeClr val="tx1">
                    <a:lumMod val="85000"/>
                    <a:lumOff val="15000"/>
                  </a:schemeClr>
                </a:solidFill>
              </a:rPr>
              <a:t> primero intenta encontrar una cláusula de </a:t>
            </a:r>
            <a:r>
              <a:rPr lang="es-ES_tradnl" sz="1400" dirty="0" err="1" smtClean="0">
                <a:solidFill>
                  <a:schemeClr val="tx1">
                    <a:lumMod val="85000"/>
                    <a:lumOff val="15000"/>
                  </a:schemeClr>
                </a:solidFill>
              </a:rPr>
              <a:t>cumpleanios</a:t>
            </a:r>
            <a:r>
              <a:rPr lang="es-ES_tradnl" sz="1400" dirty="0" smtClean="0">
                <a:solidFill>
                  <a:schemeClr val="tx1">
                    <a:lumMod val="85000"/>
                    <a:lumOff val="15000"/>
                  </a:schemeClr>
                </a:solidFill>
              </a:rPr>
              <a:t>, que es el primer </a:t>
            </a:r>
            <a:r>
              <a:rPr lang="es-ES_tradnl" sz="1400" dirty="0" err="1" smtClean="0">
                <a:solidFill>
                  <a:schemeClr val="tx1">
                    <a:lumMod val="85000"/>
                    <a:lumOff val="15000"/>
                  </a:schemeClr>
                </a:solidFill>
              </a:rPr>
              <a:t>subobjetivo</a:t>
            </a:r>
            <a:r>
              <a:rPr lang="es-ES_tradnl" sz="1400" dirty="0" smtClean="0">
                <a:solidFill>
                  <a:schemeClr val="tx1">
                    <a:lumMod val="85000"/>
                    <a:lumOff val="15000"/>
                  </a:schemeClr>
                </a:solidFill>
              </a:rPr>
              <a:t> de </a:t>
            </a:r>
            <a:r>
              <a:rPr lang="es-ES_tradnl" sz="1400" dirty="0" err="1" smtClean="0">
                <a:solidFill>
                  <a:schemeClr val="tx1">
                    <a:lumMod val="85000"/>
                    <a:lumOff val="15000"/>
                  </a:schemeClr>
                </a:solidFill>
              </a:rPr>
              <a:t>cumpleanios</a:t>
            </a:r>
            <a:r>
              <a:rPr lang="es-ES_tradnl" sz="1400" dirty="0" smtClean="0">
                <a:solidFill>
                  <a:schemeClr val="tx1">
                    <a:lumMod val="85000"/>
                    <a:lumOff val="15000"/>
                  </a:schemeClr>
                </a:solidFill>
              </a:rPr>
              <a:t>. Liga X a tomas.</a:t>
            </a:r>
          </a:p>
          <a:p>
            <a:pPr marL="282575" indent="-282575" defTabSz="914400">
              <a:spcBef>
                <a:spcPts val="1800"/>
              </a:spcBef>
              <a:buClr>
                <a:schemeClr val="accent1"/>
              </a:buClr>
              <a:buSzPct val="75000"/>
              <a:buFont typeface="Wingdings" pitchFamily="2" charset="2"/>
              <a:buChar char="n"/>
            </a:pPr>
            <a:r>
              <a:rPr lang="es-ES_tradnl" sz="1400" dirty="0" smtClean="0">
                <a:solidFill>
                  <a:schemeClr val="tx1">
                    <a:lumMod val="85000"/>
                    <a:lumOff val="15000"/>
                  </a:schemeClr>
                </a:solidFill>
              </a:rPr>
              <a:t> Entonces intenta el objetivo </a:t>
            </a:r>
            <a:r>
              <a:rPr lang="es-ES_tradnl" sz="1400" dirty="0" err="1" smtClean="0">
                <a:solidFill>
                  <a:schemeClr val="tx1">
                    <a:lumMod val="85000"/>
                    <a:lumOff val="15000"/>
                  </a:schemeClr>
                </a:solidFill>
              </a:rPr>
              <a:t>esfeliz(tomas</a:t>
            </a:r>
            <a:r>
              <a:rPr lang="es-ES_tradnl" sz="1400" dirty="0" smtClean="0">
                <a:solidFill>
                  <a:schemeClr val="tx1">
                    <a:lumMod val="85000"/>
                    <a:lumOff val="15000"/>
                  </a:schemeClr>
                </a:solidFill>
              </a:rPr>
              <a:t>). Este falla. Como resultado </a:t>
            </a:r>
            <a:r>
              <a:rPr lang="es-ES_tradnl" sz="1400" dirty="0" err="1" smtClean="0">
                <a:solidFill>
                  <a:schemeClr val="tx1">
                    <a:lumMod val="85000"/>
                    <a:lumOff val="15000"/>
                  </a:schemeClr>
                </a:solidFill>
              </a:rPr>
              <a:t>Prolog</a:t>
            </a:r>
            <a:r>
              <a:rPr lang="es-ES_tradnl" sz="1400" dirty="0" smtClean="0">
                <a:solidFill>
                  <a:schemeClr val="tx1">
                    <a:lumMod val="85000"/>
                    <a:lumOff val="15000"/>
                  </a:schemeClr>
                </a:solidFill>
              </a:rPr>
              <a:t> hace </a:t>
            </a:r>
            <a:r>
              <a:rPr lang="es-ES_tradnl" sz="1400" dirty="0" err="1" smtClean="0">
                <a:solidFill>
                  <a:schemeClr val="tx1">
                    <a:lumMod val="85000"/>
                    <a:lumOff val="15000"/>
                  </a:schemeClr>
                </a:solidFill>
              </a:rPr>
              <a:t>backtracking</a:t>
            </a:r>
            <a:r>
              <a:rPr lang="es-ES_tradnl" sz="1400" dirty="0" smtClean="0">
                <a:solidFill>
                  <a:schemeClr val="tx1">
                    <a:lumMod val="85000"/>
                    <a:lumOff val="15000"/>
                  </a:schemeClr>
                </a:solidFill>
              </a:rPr>
              <a:t>, o sea, vuelve atrás a su último punto de elección y verifica si hay una solución alternativa. En este caso busca otra cláusula </a:t>
            </a:r>
            <a:r>
              <a:rPr lang="es-ES_tradnl" sz="1400" dirty="0" err="1" smtClean="0">
                <a:solidFill>
                  <a:schemeClr val="tx1">
                    <a:lumMod val="85000"/>
                    <a:lumOff val="15000"/>
                  </a:schemeClr>
                </a:solidFill>
              </a:rPr>
              <a:t>cumpleanios</a:t>
            </a:r>
            <a:r>
              <a:rPr lang="es-ES_tradnl" sz="1400" dirty="0" smtClean="0">
                <a:solidFill>
                  <a:schemeClr val="tx1">
                    <a:lumMod val="85000"/>
                    <a:lumOff val="15000"/>
                  </a:schemeClr>
                </a:solidFill>
              </a:rPr>
              <a:t>.</a:t>
            </a:r>
          </a:p>
          <a:p>
            <a:pPr marL="282575" indent="-282575" defTabSz="914400">
              <a:spcBef>
                <a:spcPts val="1800"/>
              </a:spcBef>
              <a:buClr>
                <a:schemeClr val="accent1"/>
              </a:buClr>
              <a:buSzPct val="75000"/>
              <a:buFont typeface="Wingdings" pitchFamily="2" charset="2"/>
              <a:buChar char="n"/>
            </a:pPr>
            <a:r>
              <a:rPr lang="es-ES_tradnl" sz="1400" dirty="0" smtClean="0">
                <a:solidFill>
                  <a:schemeClr val="tx1">
                    <a:lumMod val="85000"/>
                    <a:lumOff val="15000"/>
                  </a:schemeClr>
                </a:solidFill>
              </a:rPr>
              <a:t>  Entonces liga X a </a:t>
            </a:r>
            <a:r>
              <a:rPr lang="es-ES_tradnl" sz="1400" dirty="0" err="1" smtClean="0">
                <a:solidFill>
                  <a:schemeClr val="tx1">
                    <a:lumMod val="85000"/>
                    <a:lumOff val="15000"/>
                  </a:schemeClr>
                </a:solidFill>
              </a:rPr>
              <a:t>alfredo</a:t>
            </a:r>
            <a:r>
              <a:rPr lang="es-ES_tradnl" sz="1400" dirty="0" smtClean="0">
                <a:solidFill>
                  <a:schemeClr val="tx1">
                    <a:lumMod val="85000"/>
                    <a:lumOff val="15000"/>
                  </a:schemeClr>
                </a:solidFill>
              </a:rPr>
              <a:t>. Intenta ver si se satisface entonces </a:t>
            </a:r>
            <a:r>
              <a:rPr lang="es-ES_tradnl" sz="1400" dirty="0" err="1" smtClean="0">
                <a:solidFill>
                  <a:schemeClr val="tx1">
                    <a:lumMod val="85000"/>
                    <a:lumOff val="15000"/>
                  </a:schemeClr>
                </a:solidFill>
              </a:rPr>
              <a:t>esfeliz(alfredo</a:t>
            </a:r>
            <a:r>
              <a:rPr lang="es-ES_tradnl" sz="1400" dirty="0" smtClean="0">
                <a:solidFill>
                  <a:schemeClr val="tx1">
                    <a:lumMod val="85000"/>
                    <a:lumOff val="15000"/>
                  </a:schemeClr>
                </a:solidFill>
              </a:rPr>
              <a:t>). Este falla nuevamente.</a:t>
            </a:r>
          </a:p>
          <a:p>
            <a:pPr marL="282575" indent="-282575" defTabSz="914400">
              <a:spcBef>
                <a:spcPts val="1800"/>
              </a:spcBef>
              <a:buClr>
                <a:schemeClr val="accent1"/>
              </a:buClr>
              <a:buSzPct val="75000"/>
              <a:buFont typeface="Wingdings" pitchFamily="2" charset="2"/>
              <a:buChar char="n"/>
            </a:pPr>
            <a:r>
              <a:rPr lang="es-ES_tradnl" sz="1400" dirty="0" smtClean="0">
                <a:solidFill>
                  <a:schemeClr val="tx1">
                    <a:lumMod val="85000"/>
                    <a:lumOff val="15000"/>
                  </a:schemeClr>
                </a:solidFill>
              </a:rPr>
              <a:t> Hace </a:t>
            </a:r>
            <a:r>
              <a:rPr lang="es-ES_tradnl" sz="1400" dirty="0" err="1" smtClean="0">
                <a:solidFill>
                  <a:schemeClr val="tx1">
                    <a:lumMod val="85000"/>
                    <a:lumOff val="15000"/>
                  </a:schemeClr>
                </a:solidFill>
              </a:rPr>
              <a:t>backtracking</a:t>
            </a:r>
            <a:r>
              <a:rPr lang="es-ES_tradnl" sz="1400" dirty="0" smtClean="0">
                <a:solidFill>
                  <a:schemeClr val="tx1">
                    <a:lumMod val="85000"/>
                    <a:lumOff val="15000"/>
                  </a:schemeClr>
                </a:solidFill>
              </a:rPr>
              <a:t> otra vez y busca la tercera cláusula de </a:t>
            </a:r>
            <a:r>
              <a:rPr lang="es-ES_tradnl" sz="1400" dirty="0" err="1" smtClean="0">
                <a:solidFill>
                  <a:schemeClr val="tx1">
                    <a:lumMod val="85000"/>
                    <a:lumOff val="15000"/>
                  </a:schemeClr>
                </a:solidFill>
              </a:rPr>
              <a:t>cumpleanios</a:t>
            </a:r>
            <a:r>
              <a:rPr lang="es-ES_tradnl" sz="1400" dirty="0" smtClean="0">
                <a:solidFill>
                  <a:schemeClr val="tx1">
                    <a:lumMod val="85000"/>
                    <a:lumOff val="15000"/>
                  </a:schemeClr>
                </a:solidFill>
              </a:rPr>
              <a:t> y liga X a </a:t>
            </a:r>
            <a:r>
              <a:rPr lang="es-ES_tradnl" sz="1400" dirty="0" err="1" smtClean="0">
                <a:solidFill>
                  <a:schemeClr val="tx1">
                    <a:lumMod val="85000"/>
                    <a:lumOff val="15000"/>
                  </a:schemeClr>
                </a:solidFill>
              </a:rPr>
              <a:t>elena</a:t>
            </a:r>
            <a:r>
              <a:rPr lang="es-ES_tradnl" sz="1400" dirty="0" smtClean="0">
                <a:solidFill>
                  <a:schemeClr val="tx1">
                    <a:lumMod val="85000"/>
                    <a:lumOff val="15000"/>
                  </a:schemeClr>
                </a:solidFill>
              </a:rPr>
              <a:t>. Intenta de nuevo con el objetivo </a:t>
            </a:r>
            <a:r>
              <a:rPr lang="es-ES_tradnl" sz="1400" dirty="0" err="1" smtClean="0">
                <a:solidFill>
                  <a:schemeClr val="tx1">
                    <a:lumMod val="85000"/>
                    <a:lumOff val="15000"/>
                  </a:schemeClr>
                </a:solidFill>
              </a:rPr>
              <a:t>esfeliz(elena</a:t>
            </a:r>
            <a:r>
              <a:rPr lang="es-ES_tradnl" sz="1400" dirty="0" smtClean="0">
                <a:solidFill>
                  <a:schemeClr val="tx1">
                    <a:lumMod val="85000"/>
                    <a:lumOff val="15000"/>
                  </a:schemeClr>
                </a:solidFill>
              </a:rPr>
              <a:t>). Este es exitoso, por lo que devuelve X=</a:t>
            </a:r>
            <a:r>
              <a:rPr lang="es-ES_tradnl" sz="1400" dirty="0" err="1" smtClean="0">
                <a:solidFill>
                  <a:schemeClr val="tx1">
                    <a:lumMod val="85000"/>
                    <a:lumOff val="15000"/>
                  </a:schemeClr>
                </a:solidFill>
              </a:rPr>
              <a:t>elena</a:t>
            </a:r>
            <a:r>
              <a:rPr lang="es-ES_tradnl" sz="1400" dirty="0" smtClean="0">
                <a:solidFill>
                  <a:schemeClr val="tx1">
                    <a:lumMod val="85000"/>
                    <a:lumOff val="15000"/>
                  </a:schemeClr>
                </a:solidFill>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ódice">
  <a:themeElements>
    <a:clrScheme name="Códice">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ódice">
      <a:majorFont>
        <a:latin typeface="Calisto MT"/>
        <a:ea typeface=""/>
        <a:cs typeface=""/>
        <a:font script="Jpan" typeface="ＭＳ 明朝"/>
      </a:majorFont>
      <a:minorFont>
        <a:latin typeface="Calisto MT"/>
        <a:ea typeface=""/>
        <a:cs typeface=""/>
        <a:font script="Jpan" typeface="ＭＳ 明朝"/>
      </a:minorFont>
    </a:fontScheme>
    <a:fmtScheme name="Códice">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Códice.thmx</Template>
  <TotalTime>15125</TotalTime>
  <Words>2050</Words>
  <Application>Microsoft Macintosh PowerPoint</Application>
  <PresentationFormat>Presentación en pantalla (4:3)</PresentationFormat>
  <Paragraphs>170</Paragraphs>
  <Slides>21</Slides>
  <Notes>0</Notes>
  <HiddenSlides>0</HiddenSlides>
  <MMClips>0</MMClips>
  <ScaleCrop>false</ScaleCrop>
  <HeadingPairs>
    <vt:vector size="4" baseType="variant">
      <vt:variant>
        <vt:lpstr>Plantilla de diseño</vt:lpstr>
      </vt:variant>
      <vt:variant>
        <vt:i4>1</vt:i4>
      </vt:variant>
      <vt:variant>
        <vt:lpstr>Títulos de diapositiva</vt:lpstr>
      </vt:variant>
      <vt:variant>
        <vt:i4>21</vt:i4>
      </vt:variant>
    </vt:vector>
  </HeadingPairs>
  <TitlesOfParts>
    <vt:vector size="22" baseType="lpstr">
      <vt:lpstr>Códice</vt:lpstr>
      <vt:lpstr>Programación lógica </vt:lpstr>
      <vt:lpstr>Metaprogramación lógica</vt:lpstr>
      <vt:lpstr>Backtracking (Vuelta atrás)</vt:lpstr>
      <vt:lpstr>Objetivos</vt:lpstr>
      <vt:lpstr>Ejemplo</vt:lpstr>
      <vt:lpstr>Secuencia de objetivos (1/3)</vt:lpstr>
      <vt:lpstr>Secuencia de objetivos (2/3)</vt:lpstr>
      <vt:lpstr>Secuencia de objetivos (3/3)</vt:lpstr>
      <vt:lpstr>Pero…¿qué ocurre si uno o más objetivos tienen varias soluciones?</vt:lpstr>
      <vt:lpstr>Viéndolo con trace</vt:lpstr>
      <vt:lpstr>El corte (!)</vt:lpstr>
      <vt:lpstr>Ejemplo</vt:lpstr>
      <vt:lpstr>Ejercicios rápidos 1</vt:lpstr>
      <vt:lpstr>Predicados meta-lógicos</vt:lpstr>
      <vt:lpstr>Predicados de clasificación (1/3)</vt:lpstr>
      <vt:lpstr>Predicados de clasificación (2/3)</vt:lpstr>
      <vt:lpstr>Predicados de clasificación (3/3)</vt:lpstr>
      <vt:lpstr>Ejemplo</vt:lpstr>
      <vt:lpstr>También son predicados metalógicos</vt:lpstr>
      <vt:lpstr>Predicado fail</vt:lpstr>
      <vt:lpstr>Un ejemplo</vt:lpstr>
    </vt:vector>
  </TitlesOfParts>
  <Company>lisy.beato@gmail.com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Lisibonny Beato Castro</dc:creator>
  <cp:lastModifiedBy>Lisibonny Beato Castro</cp:lastModifiedBy>
  <cp:revision>205</cp:revision>
  <dcterms:created xsi:type="dcterms:W3CDTF">2013-06-05T12:25:58Z</dcterms:created>
  <dcterms:modified xsi:type="dcterms:W3CDTF">2013-06-05T13:45:57Z</dcterms:modified>
</cp:coreProperties>
</file>