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7" r:id="rId6"/>
    <p:sldId id="278" r:id="rId7"/>
    <p:sldId id="279" r:id="rId8"/>
    <p:sldId id="273" r:id="rId9"/>
    <p:sldId id="274" r:id="rId10"/>
    <p:sldId id="276" r:id="rId11"/>
    <p:sldId id="280" r:id="rId12"/>
    <p:sldId id="275" r:id="rId13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599" autoAdjust="0"/>
  </p:normalViewPr>
  <p:slideViewPr>
    <p:cSldViewPr snapToGrid="0" snapToObjects="1">
      <p:cViewPr varScale="1">
        <p:scale>
          <a:sx n="47" d="100"/>
          <a:sy n="47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3265-1949-1F46-ABF6-5B95DB932F41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12/6/13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Fallo y negación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negación -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Ejemplo de restaurantes: 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buena_comida(el_meson</a:t>
            </a:r>
            <a:r>
              <a:rPr lang="es-ES_tradnl" dirty="0" smtClean="0"/>
              <a:t>).</a:t>
            </a:r>
            <a:br>
              <a:rPr lang="es-ES_tradnl" dirty="0" smtClean="0"/>
            </a:br>
            <a:r>
              <a:rPr lang="es-ES_tradnl" dirty="0" err="1" smtClean="0"/>
              <a:t>caro(el_meson</a:t>
            </a:r>
            <a:r>
              <a:rPr lang="es-ES_tradnl" dirty="0" smtClean="0"/>
              <a:t>).</a:t>
            </a:r>
            <a:br>
              <a:rPr lang="es-ES_tradnl" dirty="0" smtClean="0"/>
            </a:br>
            <a:r>
              <a:rPr lang="es-ES_tradnl" dirty="0" err="1" smtClean="0"/>
              <a:t>buena_comida(casa_paco</a:t>
            </a:r>
            <a:r>
              <a:rPr lang="es-ES_tradnl" dirty="0" smtClean="0"/>
              <a:t>).</a:t>
            </a:r>
            <a:br>
              <a:rPr lang="es-ES_tradnl" dirty="0" smtClean="0"/>
            </a:br>
            <a:r>
              <a:rPr lang="es-ES_tradnl" dirty="0" err="1" smtClean="0"/>
              <a:t>razonable(Restaurante</a:t>
            </a:r>
            <a:r>
              <a:rPr lang="es-ES_tradnl" dirty="0" smtClean="0"/>
              <a:t>) :- </a:t>
            </a:r>
            <a:r>
              <a:rPr lang="es-ES_tradnl" dirty="0" err="1" smtClean="0"/>
              <a:t>not</a:t>
            </a:r>
            <a:r>
              <a:rPr lang="es-ES_tradnl" dirty="0" smtClean="0"/>
              <a:t>( </a:t>
            </a:r>
            <a:r>
              <a:rPr lang="es-ES_tradnl" dirty="0" err="1" smtClean="0"/>
              <a:t>caro(Restaurante</a:t>
            </a:r>
            <a:r>
              <a:rPr lang="es-ES_tradnl" smtClean="0"/>
              <a:t>))</a:t>
            </a:r>
            <a:r>
              <a:rPr lang="es-ES_tradnl" dirty="0" smtClean="0"/>
              <a:t>. </a:t>
            </a:r>
          </a:p>
          <a:p>
            <a:pPr>
              <a:buNone/>
            </a:pPr>
            <a:r>
              <a:rPr lang="es-ES_tradnl" dirty="0" smtClean="0"/>
              <a:t>?- </a:t>
            </a:r>
            <a:r>
              <a:rPr lang="es-ES_tradnl" dirty="0" err="1" smtClean="0"/>
              <a:t>buena_comida(X</a:t>
            </a:r>
            <a:r>
              <a:rPr lang="es-ES_tradnl" dirty="0" smtClean="0"/>
              <a:t>), </a:t>
            </a:r>
            <a:r>
              <a:rPr lang="es-ES_tradnl" dirty="0" err="1" smtClean="0"/>
              <a:t>razonable(X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 X = </a:t>
            </a:r>
            <a:r>
              <a:rPr lang="es-ES_tradnl" dirty="0" err="1" smtClean="0"/>
              <a:t>casa_paco</a:t>
            </a:r>
            <a:r>
              <a:rPr lang="es-ES_tradnl" dirty="0" smtClean="0"/>
              <a:t> </a:t>
            </a:r>
          </a:p>
          <a:p>
            <a:pPr>
              <a:buNone/>
            </a:pPr>
            <a:r>
              <a:rPr lang="es-ES_tradnl" dirty="0" smtClean="0"/>
              <a:t>?- </a:t>
            </a:r>
            <a:r>
              <a:rPr lang="es-ES_tradnl" dirty="0" err="1" smtClean="0"/>
              <a:t>razonable(X</a:t>
            </a:r>
            <a:r>
              <a:rPr lang="es-ES_tradnl" dirty="0" smtClean="0"/>
              <a:t>), </a:t>
            </a:r>
            <a:r>
              <a:rPr lang="es-ES_tradnl" dirty="0" err="1" smtClean="0"/>
              <a:t>buena_comida(X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 no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negación - Causa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 </a:t>
            </a:r>
            <a:r>
              <a:rPr lang="es-ES_tradnl" dirty="0" err="1" smtClean="0"/>
              <a:t>Prolog</a:t>
            </a:r>
            <a:r>
              <a:rPr lang="es-ES_tradnl" dirty="0" smtClean="0"/>
              <a:t>, una consulta con una variable no </a:t>
            </a:r>
            <a:r>
              <a:rPr lang="es-ES_tradnl" dirty="0" err="1" smtClean="0"/>
              <a:t>instanciada</a:t>
            </a:r>
            <a:r>
              <a:rPr lang="es-ES_tradnl" dirty="0" smtClean="0"/>
              <a:t> se satisface si hay al menos una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de valores a la variable que la cumpla: </a:t>
            </a:r>
          </a:p>
          <a:p>
            <a:pPr lvl="1"/>
            <a:r>
              <a:rPr lang="es-ES_tradnl" dirty="0" err="1" smtClean="0"/>
              <a:t>buena_comida(X</a:t>
            </a:r>
            <a:r>
              <a:rPr lang="es-ES_tradnl" dirty="0" smtClean="0"/>
              <a:t>) -&gt; X = </a:t>
            </a:r>
            <a:r>
              <a:rPr lang="es-ES_tradnl" dirty="0" err="1" smtClean="0"/>
              <a:t>casa_paco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Al usar la </a:t>
            </a:r>
            <a:r>
              <a:rPr lang="es-ES_tradnl" dirty="0" err="1" smtClean="0"/>
              <a:t>negación</a:t>
            </a:r>
            <a:r>
              <a:rPr lang="es-ES_tradnl" dirty="0" smtClean="0"/>
              <a:t>, esa consulta pasa a ser cierta si el argumento de la </a:t>
            </a:r>
            <a:r>
              <a:rPr lang="es-ES_tradnl" dirty="0" err="1" smtClean="0"/>
              <a:t>negación</a:t>
            </a:r>
            <a:r>
              <a:rPr lang="es-ES_tradnl" dirty="0" smtClean="0"/>
              <a:t> fue falso, es decir, si ninguna </a:t>
            </a:r>
            <a:r>
              <a:rPr lang="es-ES_tradnl" dirty="0" err="1" smtClean="0"/>
              <a:t>asignación</a:t>
            </a:r>
            <a:r>
              <a:rPr lang="es-ES_tradnl" dirty="0" smtClean="0"/>
              <a:t> posible de valores </a:t>
            </a:r>
            <a:r>
              <a:rPr lang="es-ES_tradnl" dirty="0" err="1" smtClean="0"/>
              <a:t>cumplió</a:t>
            </a:r>
            <a:r>
              <a:rPr lang="es-ES_tradnl" dirty="0" smtClean="0"/>
              <a:t> la </a:t>
            </a:r>
            <a:r>
              <a:rPr lang="es-ES_tradnl" dirty="0" err="1" smtClean="0"/>
              <a:t>fórmula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not(razonable(X</a:t>
            </a:r>
            <a:r>
              <a:rPr lang="es-ES_tradnl" dirty="0" smtClean="0"/>
              <a:t>)) = </a:t>
            </a:r>
            <a:r>
              <a:rPr lang="es-ES_tradnl" dirty="0" err="1" smtClean="0"/>
              <a:t>no(existe</a:t>
            </a:r>
            <a:r>
              <a:rPr lang="es-ES_tradnl" dirty="0" smtClean="0"/>
              <a:t> X tal que X razonable) = para todo X, X no es razonable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_tradnl" b="1" dirty="0" smtClean="0"/>
              <a:t>Defina las relaciones soltero y </a:t>
            </a:r>
            <a:r>
              <a:rPr lang="es-ES_tradnl" b="1" dirty="0" err="1" smtClean="0"/>
              <a:t>sinhijos</a:t>
            </a:r>
            <a:r>
              <a:rPr lang="es-ES_tradnl" b="1" dirty="0" smtClean="0"/>
              <a:t>, utilizando negación: 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hombre(juan</a:t>
            </a:r>
            <a:r>
              <a:rPr lang="es-ES_tradnl" dirty="0" smtClean="0"/>
              <a:t>).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hombre(carlos</a:t>
            </a:r>
            <a:r>
              <a:rPr lang="es-ES_tradnl" dirty="0" smtClean="0"/>
              <a:t>).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mujer(maria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mujer(laura</a:t>
            </a:r>
            <a:r>
              <a:rPr lang="es-ES_tradnl" dirty="0" smtClean="0"/>
              <a:t>). 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padre(juan,maria</a:t>
            </a:r>
            <a:r>
              <a:rPr lang="es-ES_tradnl" dirty="0" smtClean="0"/>
              <a:t>).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padre(juan,carlos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madre(laura,maria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madre(laura,carlos</a:t>
            </a:r>
            <a:r>
              <a:rPr lang="es-ES_tradnl" dirty="0" smtClean="0"/>
              <a:t>). 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esposo(juan,laura</a:t>
            </a:r>
            <a:r>
              <a:rPr lang="es-ES_tradnl" dirty="0" smtClean="0"/>
              <a:t>).</a:t>
            </a:r>
          </a:p>
          <a:p>
            <a:pPr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esposo(laura,juan</a:t>
            </a:r>
            <a:r>
              <a:rPr lang="es-ES_tradnl" dirty="0" smtClean="0"/>
              <a:t>).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Predicado </a:t>
            </a:r>
            <a:r>
              <a:rPr lang="es-ES_tradnl" dirty="0" err="1" smtClean="0"/>
              <a:t>fail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s-ES_tradnl" dirty="0" smtClean="0"/>
              <a:t>“</a:t>
            </a:r>
            <a:r>
              <a:rPr lang="es-ES_tradnl" dirty="0" err="1" smtClean="0"/>
              <a:t>fail</a:t>
            </a:r>
            <a:r>
              <a:rPr lang="es-ES_tradnl" dirty="0" smtClean="0"/>
              <a:t>” es un predicado predefinido en PROLOG. </a:t>
            </a:r>
          </a:p>
          <a:p>
            <a:r>
              <a:rPr lang="es-ES_tradnl" dirty="0" smtClean="0"/>
              <a:t>Siempre produce un fracaso en la </a:t>
            </a:r>
            <a:r>
              <a:rPr lang="es-ES_tradnl" dirty="0" err="1" smtClean="0"/>
              <a:t>satisfacción</a:t>
            </a:r>
            <a:r>
              <a:rPr lang="es-ES_tradnl" dirty="0" smtClean="0"/>
              <a:t> del objetivo. </a:t>
            </a:r>
          </a:p>
          <a:p>
            <a:r>
              <a:rPr lang="es-ES_tradnl" dirty="0" smtClean="0"/>
              <a:t>Desencadena el proceso de </a:t>
            </a:r>
            <a:r>
              <a:rPr lang="es-ES_tradnl" dirty="0" err="1" smtClean="0"/>
              <a:t>backtracking</a:t>
            </a:r>
            <a:endParaRPr lang="es-ES_tradnl" dirty="0" smtClean="0"/>
          </a:p>
          <a:p>
            <a:r>
              <a:rPr lang="es-ES_tradnl" dirty="0" smtClean="0"/>
              <a:t>Una aplicación de este predicado es la generación de todas las posibles soluciones para un problema (Forzar el </a:t>
            </a:r>
            <a:r>
              <a:rPr lang="es-ES_tradnl" dirty="0" err="1" smtClean="0"/>
              <a:t>backtracking</a:t>
            </a:r>
            <a:r>
              <a:rPr lang="es-ES_tradnl" dirty="0" smtClean="0"/>
              <a:t>).</a:t>
            </a:r>
          </a:p>
          <a:p>
            <a:r>
              <a:rPr lang="es-ES_tradnl" sz="2054" dirty="0" smtClean="0"/>
              <a:t>Recordemos que cuando </a:t>
            </a:r>
            <a:r>
              <a:rPr lang="es-ES_tradnl" sz="2054" dirty="0" err="1" smtClean="0"/>
              <a:t>Prolog</a:t>
            </a:r>
            <a:r>
              <a:rPr lang="es-ES_tradnl" sz="2054" dirty="0" smtClean="0"/>
              <a:t> encuentra una solución para y devuelve el resultado de la ejecución. Con </a:t>
            </a:r>
            <a:r>
              <a:rPr lang="es-ES_tradnl" sz="2054" dirty="0" err="1" smtClean="0"/>
              <a:t>fail</a:t>
            </a:r>
            <a:r>
              <a:rPr lang="es-ES_tradnl" sz="2054" dirty="0" smtClean="0"/>
              <a:t> se puede forzar a que no pare y siga construyendo el árbol de búsqueda hasta que no queden más soluciones que mostrar.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ejemplo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5999" y="2286000"/>
            <a:ext cx="6416261" cy="4251739"/>
          </a:xfrm>
        </p:spPr>
        <p:txBody>
          <a:bodyPr>
            <a:normAutofit fontScale="70000" lnSpcReduction="20000"/>
          </a:bodyPr>
          <a:lstStyle/>
          <a:p>
            <a:pPr fontAlgn="auto">
              <a:buNone/>
            </a:pPr>
            <a:r>
              <a:rPr lang="es-ES_tradnl" sz="2400" dirty="0" err="1" smtClean="0"/>
              <a:t>padre(juan</a:t>
            </a:r>
            <a:r>
              <a:rPr lang="es-ES_tradnl" sz="2400" dirty="0" smtClean="0"/>
              <a:t>, pepe).</a:t>
            </a:r>
          </a:p>
          <a:p>
            <a:pPr fontAlgn="auto">
              <a:buNone/>
            </a:pPr>
            <a:r>
              <a:rPr lang="es-ES_tradnl" sz="2400" dirty="0" err="1" smtClean="0"/>
              <a:t>padre(juan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luis</a:t>
            </a:r>
            <a:r>
              <a:rPr lang="es-ES_tradnl" sz="2400" dirty="0" smtClean="0"/>
              <a:t>).</a:t>
            </a:r>
          </a:p>
          <a:p>
            <a:pPr fontAlgn="auto">
              <a:buNone/>
            </a:pPr>
            <a:r>
              <a:rPr lang="es-ES_tradnl" sz="2400" dirty="0" err="1" smtClean="0"/>
              <a:t>padre(juan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alberto</a:t>
            </a:r>
            <a:r>
              <a:rPr lang="es-ES_tradnl" sz="2400" dirty="0" smtClean="0"/>
              <a:t>).</a:t>
            </a:r>
          </a:p>
          <a:p>
            <a:pPr fontAlgn="auto">
              <a:buNone/>
            </a:pPr>
            <a:r>
              <a:rPr lang="es-ES_tradnl" sz="2400" dirty="0" smtClean="0"/>
              <a:t>listado:-</a:t>
            </a:r>
            <a:r>
              <a:rPr lang="es-ES_tradnl" sz="2400" dirty="0" err="1" smtClean="0"/>
              <a:t>padre(juan,X</a:t>
            </a:r>
            <a:r>
              <a:rPr lang="es-ES_tradnl" sz="2400" dirty="0" smtClean="0"/>
              <a:t>), </a:t>
            </a:r>
            <a:r>
              <a:rPr lang="es-ES_tradnl" sz="2400" dirty="0" err="1" smtClean="0"/>
              <a:t>write(X</a:t>
            </a:r>
            <a:r>
              <a:rPr lang="es-ES_tradnl" sz="2400" dirty="0" smtClean="0"/>
              <a:t>), </a:t>
            </a:r>
            <a:r>
              <a:rPr lang="es-ES_tradnl" sz="2400" dirty="0" err="1" smtClean="0"/>
              <a:t>nl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fail</a:t>
            </a:r>
            <a:r>
              <a:rPr lang="es-ES_tradnl" sz="2400" dirty="0" smtClean="0"/>
              <a:t>.</a:t>
            </a:r>
          </a:p>
          <a:p>
            <a:pPr fontAlgn="auto">
              <a:buNone/>
            </a:pPr>
            <a:endParaRPr lang="es-ES_tradnl" sz="2400" dirty="0" smtClean="0"/>
          </a:p>
          <a:p>
            <a:pPr>
              <a:buNone/>
            </a:pPr>
            <a:r>
              <a:rPr lang="es-ES_tradnl" sz="2054" dirty="0" smtClean="0"/>
              <a:t>?.- listado.</a:t>
            </a:r>
          </a:p>
          <a:p>
            <a:pPr>
              <a:buNone/>
            </a:pPr>
            <a:r>
              <a:rPr lang="es-ES_tradnl" sz="2054" dirty="0" smtClean="0"/>
              <a:t>    pepe</a:t>
            </a:r>
          </a:p>
          <a:p>
            <a:pPr>
              <a:buNone/>
            </a:pPr>
            <a:r>
              <a:rPr lang="es-ES_tradnl" sz="2054" dirty="0" smtClean="0"/>
              <a:t>    </a:t>
            </a:r>
            <a:r>
              <a:rPr lang="es-ES_tradnl" sz="2054" dirty="0" err="1" smtClean="0"/>
              <a:t>luis</a:t>
            </a:r>
            <a:endParaRPr lang="es-ES_tradnl" sz="2054" dirty="0" smtClean="0"/>
          </a:p>
          <a:p>
            <a:pPr>
              <a:buNone/>
            </a:pPr>
            <a:r>
              <a:rPr lang="es-ES_tradnl" sz="2054" dirty="0" smtClean="0"/>
              <a:t>   </a:t>
            </a:r>
            <a:r>
              <a:rPr lang="es-ES_tradnl" sz="2054" dirty="0" err="1" smtClean="0"/>
              <a:t>alberto</a:t>
            </a:r>
            <a:endParaRPr lang="es-ES_tradnl" sz="2054" dirty="0" smtClean="0"/>
          </a:p>
          <a:p>
            <a:pPr>
              <a:buNone/>
            </a:pPr>
            <a:r>
              <a:rPr lang="es-ES_tradnl" sz="2054" dirty="0" smtClean="0"/>
              <a:t>   </a:t>
            </a:r>
            <a:r>
              <a:rPr lang="es-ES_tradnl" sz="2054" dirty="0" err="1" smtClean="0"/>
              <a:t>false</a:t>
            </a:r>
            <a:endParaRPr lang="es-ES_tradnl" sz="2054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Predicado </a:t>
            </a:r>
            <a:r>
              <a:rPr lang="es-ES_tradnl" dirty="0" err="1" smtClean="0"/>
              <a:t>true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predicado cierto, </a:t>
            </a:r>
            <a:r>
              <a:rPr lang="es-ES_tradnl" b="1" dirty="0" err="1" smtClean="0"/>
              <a:t>true</a:t>
            </a:r>
            <a:r>
              <a:rPr lang="es-ES_tradnl" dirty="0" smtClean="0"/>
              <a:t>, se utiliza como </a:t>
            </a:r>
            <a:r>
              <a:rPr lang="es-ES_tradnl" dirty="0" err="1" smtClean="0"/>
              <a:t>instrucción</a:t>
            </a:r>
            <a:r>
              <a:rPr lang="es-ES_tradnl" dirty="0" smtClean="0"/>
              <a:t> nula, es decir, cuando se tiene que escribir una </a:t>
            </a:r>
            <a:r>
              <a:rPr lang="es-ES_tradnl" dirty="0" err="1" smtClean="0"/>
              <a:t>instrucción</a:t>
            </a:r>
            <a:r>
              <a:rPr lang="es-ES_tradnl" dirty="0" smtClean="0"/>
              <a:t> pero no se quiere que haga nada. </a:t>
            </a:r>
          </a:p>
          <a:p>
            <a:r>
              <a:rPr lang="es-ES_tradnl" dirty="0" smtClean="0"/>
              <a:t>Un ejemplo </a:t>
            </a:r>
            <a:r>
              <a:rPr lang="es-ES_tradnl" dirty="0" err="1" smtClean="0"/>
              <a:t>típico</a:t>
            </a:r>
            <a:r>
              <a:rPr lang="es-ES_tradnl" dirty="0" smtClean="0"/>
              <a:t> es para imitar las instrucciones </a:t>
            </a:r>
            <a:r>
              <a:rPr lang="es-ES_tradnl" dirty="0" err="1" smtClean="0"/>
              <a:t>if</a:t>
            </a:r>
            <a:r>
              <a:rPr lang="es-ES_tradnl" dirty="0" smtClean="0"/>
              <a:t>-</a:t>
            </a:r>
            <a:r>
              <a:rPr lang="es-ES_tradnl" dirty="0" err="1" smtClean="0"/>
              <a:t>then</a:t>
            </a:r>
            <a:r>
              <a:rPr lang="es-ES_tradnl" dirty="0" smtClean="0"/>
              <a:t>: </a:t>
            </a:r>
          </a:p>
          <a:p>
            <a:pPr>
              <a:buNone/>
            </a:pPr>
            <a:r>
              <a:rPr lang="es-ES_tradnl" dirty="0" smtClean="0"/>
              <a:t>		</a:t>
            </a:r>
            <a:r>
              <a:rPr lang="es-ES_tradnl" dirty="0" err="1" smtClean="0"/>
              <a:t>cero(X</a:t>
            </a:r>
            <a:r>
              <a:rPr lang="es-ES_tradnl" dirty="0" smtClean="0"/>
              <a:t>):- (X == 0, </a:t>
            </a:r>
            <a:r>
              <a:rPr lang="es-ES_tradnl" dirty="0" err="1" smtClean="0"/>
              <a:t>write</a:t>
            </a:r>
            <a:r>
              <a:rPr lang="es-ES_tradnl" dirty="0" smtClean="0"/>
              <a:t>(‘Cero’); </a:t>
            </a:r>
            <a:r>
              <a:rPr lang="es-ES_tradnl" dirty="0" err="1" smtClean="0"/>
              <a:t>true</a:t>
            </a:r>
            <a:r>
              <a:rPr lang="es-ES_tradnl" dirty="0" smtClean="0"/>
              <a:t> ).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Negación en </a:t>
            </a:r>
            <a:r>
              <a:rPr lang="es-ES_tradnl" dirty="0" err="1" smtClean="0"/>
              <a:t>Prolog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Prolog</a:t>
            </a:r>
            <a:r>
              <a:rPr lang="es-ES_tradnl" dirty="0" smtClean="0"/>
              <a:t> funciona bajo la asunción de “Mundo Cerrado”.</a:t>
            </a:r>
          </a:p>
          <a:p>
            <a:r>
              <a:rPr lang="es-ES_tradnl" dirty="0" smtClean="0"/>
              <a:t>Todo lo que es cierto se deriva de los hechos y las reglas. Si un objetivo no puede ser probado se asume que es </a:t>
            </a:r>
            <a:r>
              <a:rPr lang="es-ES_tradnl" dirty="0" err="1" smtClean="0"/>
              <a:t>false</a:t>
            </a:r>
            <a:r>
              <a:rPr lang="es-ES_tradnl" dirty="0" smtClean="0"/>
              <a:t> (Negación por fallo)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 smtClean="0"/>
              <a:t>Negación con la combinación corte-fallo (1/2)</a:t>
            </a:r>
            <a:endParaRPr lang="es-ES_tradnl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Para evitar la </a:t>
            </a:r>
            <a:r>
              <a:rPr lang="es-ES_tradnl" dirty="0" err="1" smtClean="0"/>
              <a:t>aplicación</a:t>
            </a:r>
            <a:r>
              <a:rPr lang="es-ES_tradnl" dirty="0" smtClean="0"/>
              <a:t> de una regla, se puede forzar el fallo con una </a:t>
            </a:r>
            <a:r>
              <a:rPr lang="es-ES_tradnl" dirty="0" err="1" smtClean="0"/>
              <a:t>combinación</a:t>
            </a:r>
            <a:r>
              <a:rPr lang="es-ES_tradnl" dirty="0" smtClean="0"/>
              <a:t> del corte, y la constante “</a:t>
            </a:r>
            <a:r>
              <a:rPr lang="es-ES_tradnl" dirty="0" err="1" smtClean="0"/>
              <a:t>fail</a:t>
            </a:r>
            <a:r>
              <a:rPr lang="es-ES_tradnl" dirty="0" smtClean="0"/>
              <a:t>”.</a:t>
            </a:r>
          </a:p>
          <a:p>
            <a:r>
              <a:rPr lang="es-ES_tradnl" dirty="0" smtClean="0"/>
              <a:t> Por ejemplo, “Todos los </a:t>
            </a:r>
            <a:r>
              <a:rPr lang="es-ES_tradnl" dirty="0" err="1" smtClean="0"/>
              <a:t>pájaros</a:t>
            </a:r>
            <a:r>
              <a:rPr lang="es-ES_tradnl" dirty="0" smtClean="0"/>
              <a:t>, excepto el </a:t>
            </a:r>
            <a:r>
              <a:rPr lang="es-ES_tradnl" dirty="0" err="1" smtClean="0"/>
              <a:t>pingüino</a:t>
            </a:r>
            <a:r>
              <a:rPr lang="es-ES_tradnl" dirty="0" smtClean="0"/>
              <a:t>, vuelan”: </a:t>
            </a:r>
          </a:p>
          <a:p>
            <a:pPr>
              <a:buNone/>
            </a:pPr>
            <a:r>
              <a:rPr lang="es-ES_tradnl" dirty="0" smtClean="0"/>
              <a:t>	</a:t>
            </a:r>
            <a:r>
              <a:rPr lang="es-ES_tradnl" sz="1800" dirty="0" err="1" smtClean="0"/>
              <a:t>vuela(X</a:t>
            </a:r>
            <a:r>
              <a:rPr lang="es-ES_tradnl" sz="1800" dirty="0" smtClean="0"/>
              <a:t>) :- </a:t>
            </a:r>
            <a:r>
              <a:rPr lang="es-ES_tradnl" sz="1800" dirty="0" err="1" smtClean="0"/>
              <a:t>pinguino(X</a:t>
            </a:r>
            <a:r>
              <a:rPr lang="es-ES_tradnl" sz="1800" dirty="0" smtClean="0"/>
              <a:t>), !, </a:t>
            </a:r>
            <a:r>
              <a:rPr lang="es-ES_tradnl" sz="1800" dirty="0" err="1" smtClean="0"/>
              <a:t>fail</a:t>
            </a:r>
            <a:r>
              <a:rPr lang="es-ES_tradnl" sz="1800" dirty="0" smtClean="0"/>
              <a:t>. </a:t>
            </a:r>
          </a:p>
          <a:p>
            <a:pPr>
              <a:buNone/>
            </a:pPr>
            <a:r>
              <a:rPr lang="es-ES_tradnl" sz="1800" dirty="0" smtClean="0"/>
              <a:t>     </a:t>
            </a:r>
            <a:r>
              <a:rPr lang="es-ES_tradnl" sz="1800" dirty="0" err="1" smtClean="0"/>
              <a:t>vuela(X</a:t>
            </a:r>
            <a:r>
              <a:rPr lang="es-ES_tradnl" sz="1800" dirty="0" smtClean="0"/>
              <a:t>) :- </a:t>
            </a:r>
            <a:r>
              <a:rPr lang="es-ES_tradnl" sz="1800" dirty="0" err="1" smtClean="0"/>
              <a:t>pajaro(X</a:t>
            </a:r>
            <a:r>
              <a:rPr lang="es-ES_tradnl" sz="1800" dirty="0" smtClean="0"/>
              <a:t>). 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 smtClean="0"/>
              <a:t>Negación con la combinación corte-fallo (2/2)</a:t>
            </a:r>
            <a:endParaRPr lang="es-ES_tradnl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Si pingüino tiene éxito, el corte previene el </a:t>
            </a:r>
            <a:r>
              <a:rPr lang="es-ES_tradnl" dirty="0" err="1" smtClean="0"/>
              <a:t>backtracking</a:t>
            </a:r>
            <a:r>
              <a:rPr lang="es-ES_tradnl" dirty="0" smtClean="0"/>
              <a:t> y el </a:t>
            </a:r>
            <a:r>
              <a:rPr lang="es-ES_tradnl" dirty="0" err="1" smtClean="0"/>
              <a:t>fail</a:t>
            </a:r>
            <a:r>
              <a:rPr lang="es-ES_tradnl" dirty="0" smtClean="0"/>
              <a:t> fuerza a vuela a fallar. </a:t>
            </a:r>
          </a:p>
          <a:p>
            <a:r>
              <a:rPr lang="es-ES_tradnl" dirty="0" smtClean="0"/>
              <a:t>Si pingüino falla, entonces la próxima cláusula se ejecuta lo que hace que vuela tenga éxito inmediatamente.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Predicado </a:t>
            </a:r>
            <a:r>
              <a:rPr lang="es-ES_tradnl" dirty="0" err="1" smtClean="0"/>
              <a:t>not</a:t>
            </a:r>
            <a:r>
              <a:rPr lang="es-ES_tradnl" dirty="0" smtClean="0"/>
              <a:t> (+\)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Existe un predicado de </a:t>
            </a:r>
            <a:r>
              <a:rPr lang="es-ES_tradnl" dirty="0" err="1" smtClean="0"/>
              <a:t>negación</a:t>
            </a:r>
            <a:r>
              <a:rPr lang="es-ES_tradnl" dirty="0" smtClean="0"/>
              <a:t> en </a:t>
            </a:r>
            <a:r>
              <a:rPr lang="es-ES_tradnl" dirty="0" err="1" smtClean="0"/>
              <a:t>Prolog</a:t>
            </a:r>
            <a:r>
              <a:rPr lang="es-ES_tradnl" dirty="0" smtClean="0"/>
              <a:t> (</a:t>
            </a:r>
            <a:r>
              <a:rPr lang="es-ES_tradnl" dirty="0" err="1" smtClean="0"/>
              <a:t>not</a:t>
            </a:r>
            <a:r>
              <a:rPr lang="es-ES_tradnl" dirty="0" smtClean="0"/>
              <a:t>) que </a:t>
            </a:r>
            <a:r>
              <a:rPr lang="es-ES_tradnl" dirty="0" err="1" smtClean="0"/>
              <a:t>está</a:t>
            </a:r>
            <a:r>
              <a:rPr lang="es-ES_tradnl" dirty="0" smtClean="0"/>
              <a:t> implementado como </a:t>
            </a:r>
            <a:r>
              <a:rPr lang="es-ES_tradnl" i="1" dirty="0" err="1" smtClean="0"/>
              <a:t>negación</a:t>
            </a:r>
            <a:r>
              <a:rPr lang="es-ES_tradnl" dirty="0" smtClean="0"/>
              <a:t> </a:t>
            </a:r>
            <a:r>
              <a:rPr lang="es-ES_tradnl" i="1" dirty="0" smtClean="0"/>
              <a:t>por fallo </a:t>
            </a:r>
          </a:p>
          <a:p>
            <a:r>
              <a:rPr lang="es-ES_tradnl" dirty="0" smtClean="0"/>
              <a:t>Esto quiere decir que se </a:t>
            </a:r>
            <a:r>
              <a:rPr lang="es-ES_tradnl" dirty="0" err="1" smtClean="0"/>
              <a:t>evalúa</a:t>
            </a:r>
            <a:r>
              <a:rPr lang="es-ES_tradnl" dirty="0" smtClean="0"/>
              <a:t> como falso cualquier cosa que </a:t>
            </a:r>
            <a:r>
              <a:rPr lang="es-ES_tradnl" dirty="0" err="1" smtClean="0"/>
              <a:t>Prolog</a:t>
            </a:r>
            <a:r>
              <a:rPr lang="es-ES_tradnl" dirty="0" smtClean="0"/>
              <a:t> sea incapaz de verificar que su predicado argumento es cierto </a:t>
            </a:r>
          </a:p>
          <a:p>
            <a:r>
              <a:rPr lang="es-ES_tradnl" dirty="0" smtClean="0"/>
              <a:t>Ej.:</a:t>
            </a:r>
          </a:p>
          <a:p>
            <a:pPr>
              <a:buNone/>
            </a:pPr>
            <a:r>
              <a:rPr lang="es-ES_tradnl" dirty="0" smtClean="0"/>
              <a:t>		</a:t>
            </a:r>
            <a:r>
              <a:rPr lang="es-ES_tradnl" dirty="0" err="1" smtClean="0"/>
              <a:t>no_nulo(X</a:t>
            </a:r>
            <a:r>
              <a:rPr lang="es-ES_tradnl" dirty="0" smtClean="0"/>
              <a:t>):- </a:t>
            </a:r>
            <a:r>
              <a:rPr lang="es-ES_tradnl" dirty="0" err="1" smtClean="0"/>
              <a:t>not(X</a:t>
            </a:r>
            <a:r>
              <a:rPr lang="es-ES_tradnl" dirty="0" smtClean="0"/>
              <a:t>=:=0).</a:t>
            </a:r>
          </a:p>
          <a:p>
            <a:pPr>
              <a:buNone/>
            </a:pP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rápido 1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_tradnl" dirty="0" smtClean="0"/>
              <a:t>Una persona millonaria es aquella que tiene en su cuenta más de un millón de pesos. Escriba reglas para saber quien es millonario y quien es pobre (utilice el predicado </a:t>
            </a:r>
            <a:r>
              <a:rPr lang="es-ES_tradnl" dirty="0" err="1" smtClean="0"/>
              <a:t>not</a:t>
            </a:r>
            <a:r>
              <a:rPr lang="es-ES_tradnl" dirty="0" smtClean="0"/>
              <a:t> cuando sea necesario)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saldo_cuenta(maria</a:t>
            </a:r>
            <a:r>
              <a:rPr lang="es-ES_tradnl" dirty="0" smtClean="0"/>
              <a:t>,1000)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saldo_cuenta(flora</a:t>
            </a:r>
            <a:r>
              <a:rPr lang="es-ES_tradnl" dirty="0" smtClean="0"/>
              <a:t>,3000000).</a:t>
            </a:r>
          </a:p>
          <a:p>
            <a:pPr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saldo_cuenta(antonio</a:t>
            </a:r>
            <a:r>
              <a:rPr lang="es-ES_tradnl" dirty="0" smtClean="0"/>
              <a:t>,2000000). 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Inténtelo, además, utilizando corte-fallo de forma explícita.</a:t>
            </a:r>
          </a:p>
          <a:p>
            <a:pPr>
              <a:buNone/>
            </a:pPr>
            <a:r>
              <a:rPr lang="es-ES_tradnl" b="1" dirty="0" smtClean="0"/>
              <a:t>    </a:t>
            </a:r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15226</TotalTime>
  <Words>792</Words>
  <Application>Microsoft Macintosh PowerPoint</Application>
  <PresentationFormat>Presentación en pantalla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Códice</vt:lpstr>
      <vt:lpstr>Programación lógica </vt:lpstr>
      <vt:lpstr>Predicado fail</vt:lpstr>
      <vt:lpstr>Un ejemplo</vt:lpstr>
      <vt:lpstr>Predicado true</vt:lpstr>
      <vt:lpstr>Negación en Prolog</vt:lpstr>
      <vt:lpstr>Negación con la combinación corte-fallo (1/2)</vt:lpstr>
      <vt:lpstr>Negación con la combinación corte-fallo (2/2)</vt:lpstr>
      <vt:lpstr>Predicado not (+\)</vt:lpstr>
      <vt:lpstr>Ejercicio rápido 1</vt:lpstr>
      <vt:lpstr>Problemas negación - Ejemplo</vt:lpstr>
      <vt:lpstr>Problemas negación - Causa</vt:lpstr>
      <vt:lpstr>Problema 1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228</cp:revision>
  <dcterms:created xsi:type="dcterms:W3CDTF">2013-06-12T12:09:14Z</dcterms:created>
  <dcterms:modified xsi:type="dcterms:W3CDTF">2013-06-12T12:40:36Z</dcterms:modified>
</cp:coreProperties>
</file>