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21"/>
  </p:notesMasterIdLst>
  <p:sldIdLst>
    <p:sldId id="256" r:id="rId2"/>
    <p:sldId id="357" r:id="rId3"/>
    <p:sldId id="358" r:id="rId4"/>
    <p:sldId id="359" r:id="rId5"/>
    <p:sldId id="360" r:id="rId6"/>
    <p:sldId id="362" r:id="rId7"/>
    <p:sldId id="361" r:id="rId8"/>
    <p:sldId id="345" r:id="rId9"/>
    <p:sldId id="346" r:id="rId10"/>
    <p:sldId id="347" r:id="rId11"/>
    <p:sldId id="352" r:id="rId12"/>
    <p:sldId id="353" r:id="rId13"/>
    <p:sldId id="348" r:id="rId14"/>
    <p:sldId id="363" r:id="rId15"/>
    <p:sldId id="351" r:id="rId16"/>
    <p:sldId id="326" r:id="rId17"/>
    <p:sldId id="355" r:id="rId18"/>
    <p:sldId id="356" r:id="rId19"/>
    <p:sldId id="350" r:id="rId20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599" autoAdjust="0"/>
  </p:normalViewPr>
  <p:slideViewPr>
    <p:cSldViewPr snapToGrid="0" snapToObjects="1"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4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‹#›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08/06/2012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Aserciones Dinámicas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Predicados Dinámicos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Dentro de los predicados dinámicos existen varias clausulas como las siguiente:</a:t>
            </a:r>
          </a:p>
          <a:p>
            <a:pPr lvl="1"/>
            <a:r>
              <a:rPr lang="es-DO" b="1" dirty="0" err="1" smtClean="0"/>
              <a:t>Assert</a:t>
            </a:r>
            <a:r>
              <a:rPr lang="es-DO" b="1" dirty="0" smtClean="0"/>
              <a:t>(</a:t>
            </a:r>
            <a:r>
              <a:rPr lang="es-DO" b="1" dirty="0" err="1" smtClean="0"/>
              <a:t>asercion</a:t>
            </a:r>
            <a:r>
              <a:rPr lang="es-DO" b="1" dirty="0" smtClean="0"/>
              <a:t>): </a:t>
            </a:r>
            <a:r>
              <a:rPr lang="es-DO" dirty="0" smtClean="0"/>
              <a:t>dentro de esta se encuentran varios predicados como:</a:t>
            </a:r>
          </a:p>
          <a:p>
            <a:pPr lvl="2"/>
            <a:r>
              <a:rPr lang="es-DO" b="1" dirty="0" err="1" smtClean="0"/>
              <a:t>Asserta</a:t>
            </a:r>
            <a:r>
              <a:rPr lang="es-DO" b="1" dirty="0" smtClean="0"/>
              <a:t>: </a:t>
            </a:r>
            <a:r>
              <a:rPr lang="es-DO" dirty="0" smtClean="0"/>
              <a:t>que permite insertar una clausula al principio del programa.</a:t>
            </a:r>
          </a:p>
          <a:p>
            <a:pPr lvl="2"/>
            <a:r>
              <a:rPr lang="es-DO" b="1" dirty="0" err="1" smtClean="0"/>
              <a:t>Assertz</a:t>
            </a:r>
            <a:r>
              <a:rPr lang="es-DO" b="1" dirty="0" smtClean="0"/>
              <a:t>: </a:t>
            </a:r>
            <a:r>
              <a:rPr lang="es-DO" dirty="0" smtClean="0"/>
              <a:t>que permite insertar una clausula al final del programa</a:t>
            </a:r>
          </a:p>
          <a:p>
            <a:pPr lvl="2"/>
            <a:r>
              <a:rPr lang="es-DO" b="1" dirty="0" err="1" smtClean="0"/>
              <a:t>Assert</a:t>
            </a:r>
            <a:r>
              <a:rPr lang="es-DO" b="1" dirty="0" smtClean="0"/>
              <a:t>: </a:t>
            </a:r>
            <a:r>
              <a:rPr lang="es-DO" dirty="0" smtClean="0"/>
              <a:t>que es lo mismo que la primera.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31922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Aserciones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122886"/>
            <a:ext cx="6482080" cy="3840163"/>
          </a:xfrm>
        </p:spPr>
        <p:txBody>
          <a:bodyPr/>
          <a:lstStyle/>
          <a:p>
            <a:r>
              <a:rPr lang="es-ES" dirty="0" smtClean="0"/>
              <a:t>Añadir </a:t>
            </a:r>
            <a:r>
              <a:rPr lang="es-ES" dirty="0"/>
              <a:t>una </a:t>
            </a:r>
            <a:r>
              <a:rPr lang="es-ES" dirty="0" smtClean="0"/>
              <a:t>cláusula ejecutando  </a:t>
            </a:r>
            <a:r>
              <a:rPr lang="es-ES" dirty="0" err="1" smtClean="0"/>
              <a:t>asserta</a:t>
            </a:r>
            <a:r>
              <a:rPr lang="es-ES" dirty="0" smtClean="0"/>
              <a:t>(prueba(666</a:t>
            </a:r>
            <a:r>
              <a:rPr lang="es-ES" dirty="0"/>
              <a:t>)). </a:t>
            </a:r>
            <a:endParaRPr lang="es-ES" dirty="0" smtClean="0"/>
          </a:p>
          <a:p>
            <a:endParaRPr lang="es-ES" dirty="0" smtClean="0"/>
          </a:p>
          <a:p>
            <a:pPr marL="565150" lvl="2" indent="0">
              <a:buNone/>
            </a:pPr>
            <a:r>
              <a:rPr lang="es-ES" dirty="0" smtClean="0"/>
              <a:t>prueba(666</a:t>
            </a:r>
            <a:r>
              <a:rPr lang="es-ES" dirty="0"/>
              <a:t>). </a:t>
            </a:r>
            <a:endParaRPr lang="es-ES" dirty="0" smtClean="0"/>
          </a:p>
          <a:p>
            <a:pPr marL="565150" lvl="2" indent="0">
              <a:buNone/>
            </a:pPr>
            <a:r>
              <a:rPr lang="es-ES" dirty="0" smtClean="0"/>
              <a:t>prueba(</a:t>
            </a:r>
            <a:r>
              <a:rPr lang="es-ES" dirty="0" err="1" smtClean="0"/>
              <a:t>abc</a:t>
            </a:r>
            <a:r>
              <a:rPr lang="es-ES" dirty="0"/>
              <a:t>). </a:t>
            </a:r>
            <a:endParaRPr lang="es-ES" dirty="0" smtClean="0"/>
          </a:p>
          <a:p>
            <a:pPr marL="565150" lvl="2" indent="0">
              <a:buNone/>
            </a:pPr>
            <a:r>
              <a:rPr lang="es-ES" dirty="0" smtClean="0"/>
              <a:t>prueba(123</a:t>
            </a:r>
            <a:r>
              <a:rPr lang="es-ES" dirty="0"/>
              <a:t>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4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Aserciones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Ejercicio como usar </a:t>
            </a:r>
            <a:r>
              <a:rPr lang="es-DO" b="1" dirty="0" err="1" smtClean="0"/>
              <a:t>assertz</a:t>
            </a:r>
            <a:r>
              <a:rPr lang="es-DO" dirty="0" smtClean="0"/>
              <a:t> con una variable: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2868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Predicados Dinámicos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Retract</a:t>
            </a:r>
            <a:r>
              <a:rPr lang="es-DO" b="1" dirty="0" smtClean="0"/>
              <a:t>: </a:t>
            </a:r>
            <a:r>
              <a:rPr lang="es-DO" dirty="0" smtClean="0"/>
              <a:t>Dentro de esta existen también varias clausulas.</a:t>
            </a:r>
          </a:p>
          <a:p>
            <a:pPr lvl="2"/>
            <a:r>
              <a:rPr lang="es-DO" b="1" dirty="0" err="1" smtClean="0"/>
              <a:t>Retract</a:t>
            </a:r>
            <a:r>
              <a:rPr lang="es-DO" b="1" dirty="0" smtClean="0"/>
              <a:t>:</a:t>
            </a:r>
            <a:r>
              <a:rPr lang="es-DO" dirty="0" smtClean="0"/>
              <a:t> </a:t>
            </a:r>
            <a:r>
              <a:rPr lang="es-ES" dirty="0"/>
              <a:t>Elimina únicamente la primera cláusula que unifique con el argumento. Siempre se elimina por el principio del programa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  <a:p>
            <a:pPr lvl="2"/>
            <a:r>
              <a:rPr lang="es-ES" b="1" dirty="0" err="1" smtClean="0"/>
              <a:t>Retractall</a:t>
            </a:r>
            <a:r>
              <a:rPr lang="es-ES" b="1" dirty="0" smtClean="0"/>
              <a:t>: </a:t>
            </a:r>
            <a:r>
              <a:rPr lang="es-ES" dirty="0"/>
              <a:t>Elimina todas las cláusulas que unifiquen con el </a:t>
            </a:r>
            <a:r>
              <a:rPr lang="es-ES" dirty="0" smtClean="0"/>
              <a:t>argumento.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8934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 smtClean="0"/>
              <a:t>Retract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Ejemplo observa el funcionamiento de </a:t>
            </a:r>
            <a:r>
              <a:rPr lang="es-DO" dirty="0" err="1" smtClean="0"/>
              <a:t>assert</a:t>
            </a:r>
            <a:r>
              <a:rPr lang="es-DO" dirty="0" smtClean="0"/>
              <a:t> y </a:t>
            </a:r>
            <a:r>
              <a:rPr lang="es-DO" dirty="0" err="1" smtClean="0"/>
              <a:t>retract</a:t>
            </a:r>
            <a:r>
              <a:rPr lang="es-DO" dirty="0" smtClean="0"/>
              <a:t>.</a:t>
            </a:r>
          </a:p>
          <a:p>
            <a:r>
              <a:rPr lang="es-DO" dirty="0" smtClean="0"/>
              <a:t>?- </a:t>
            </a:r>
            <a:r>
              <a:rPr lang="es-DO" dirty="0" err="1" smtClean="0"/>
              <a:t>asserta</a:t>
            </a:r>
            <a:r>
              <a:rPr lang="es-DO" dirty="0" smtClean="0"/>
              <a:t>(ejemplo(i(k))).</a:t>
            </a:r>
          </a:p>
          <a:p>
            <a:r>
              <a:rPr lang="es-DO" dirty="0" smtClean="0"/>
              <a:t>?- </a:t>
            </a:r>
            <a:r>
              <a:rPr lang="es-DO" dirty="0" err="1" smtClean="0"/>
              <a:t>asserta</a:t>
            </a:r>
            <a:r>
              <a:rPr lang="es-DO" dirty="0" smtClean="0"/>
              <a:t>(ejemplo(j(X))). </a:t>
            </a:r>
          </a:p>
          <a:p>
            <a:r>
              <a:rPr lang="es-DO" dirty="0" smtClean="0"/>
              <a:t>?- </a:t>
            </a:r>
            <a:r>
              <a:rPr lang="es-DO" dirty="0" err="1" smtClean="0"/>
              <a:t>assertz</a:t>
            </a:r>
            <a:r>
              <a:rPr lang="es-DO" dirty="0" smtClean="0"/>
              <a:t>(ejemplo(j(2))).</a:t>
            </a:r>
          </a:p>
          <a:p>
            <a:r>
              <a:rPr lang="en-US" dirty="0" err="1"/>
              <a:t>ejemplo</a:t>
            </a:r>
            <a:r>
              <a:rPr lang="en-US" dirty="0"/>
              <a:t>(X),display(</a:t>
            </a:r>
            <a:r>
              <a:rPr lang="en-US" dirty="0" err="1"/>
              <a:t>ejemplo</a:t>
            </a:r>
            <a:r>
              <a:rPr lang="en-US" dirty="0"/>
              <a:t>(X)),</a:t>
            </a:r>
            <a:r>
              <a:rPr lang="en-US" dirty="0" err="1"/>
              <a:t>nl,fail</a:t>
            </a:r>
            <a:r>
              <a:rPr lang="en-US" dirty="0" smtClean="0"/>
              <a:t>.</a:t>
            </a:r>
          </a:p>
          <a:p>
            <a:r>
              <a:rPr lang="en-US" dirty="0" err="1"/>
              <a:t>retractall</a:t>
            </a:r>
            <a:r>
              <a:rPr lang="en-US" dirty="0"/>
              <a:t>(</a:t>
            </a:r>
            <a:r>
              <a:rPr lang="en-US" dirty="0" err="1"/>
              <a:t>ejemplo</a:t>
            </a:r>
            <a:r>
              <a:rPr lang="en-US" dirty="0"/>
              <a:t>(i(X))).</a:t>
            </a:r>
            <a:endParaRPr lang="es-DO" dirty="0"/>
          </a:p>
          <a:p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1621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Predicados Dinámicos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err="1" smtClean="0"/>
              <a:t>Abolish</a:t>
            </a:r>
            <a:r>
              <a:rPr lang="es-DO" dirty="0" smtClean="0"/>
              <a:t>: solo </a:t>
            </a:r>
            <a:r>
              <a:rPr lang="es-DO" dirty="0" smtClean="0"/>
              <a:t>existe </a:t>
            </a:r>
            <a:r>
              <a:rPr lang="es-DO" dirty="0" smtClean="0"/>
              <a:t>una clausula.</a:t>
            </a:r>
          </a:p>
          <a:p>
            <a:pPr lvl="1"/>
            <a:r>
              <a:rPr lang="es-DO" dirty="0" err="1" smtClean="0"/>
              <a:t>Abolish</a:t>
            </a:r>
            <a:r>
              <a:rPr lang="es-DO" dirty="0" smtClean="0"/>
              <a:t>: Elimina todo el predicado </a:t>
            </a:r>
            <a:r>
              <a:rPr lang="es-DO" dirty="0" smtClean="0"/>
              <a:t>dinámico.</a:t>
            </a:r>
            <a:endParaRPr lang="es-DO" dirty="0" smtClean="0"/>
          </a:p>
          <a:p>
            <a:pPr lvl="1"/>
            <a:endParaRPr lang="es-DO" dirty="0"/>
          </a:p>
          <a:p>
            <a:pPr lvl="1"/>
            <a:r>
              <a:rPr lang="es-DO" dirty="0" smtClean="0"/>
              <a:t>Ejemplo:</a:t>
            </a:r>
          </a:p>
          <a:p>
            <a:pPr lvl="2"/>
            <a:r>
              <a:rPr lang="es-DO" dirty="0" err="1" smtClean="0"/>
              <a:t>Abolish</a:t>
            </a:r>
            <a:r>
              <a:rPr lang="es-DO" dirty="0" smtClean="0"/>
              <a:t>(prueba/1).</a:t>
            </a:r>
          </a:p>
        </p:txBody>
      </p:sp>
    </p:spTree>
    <p:extLst>
      <p:ext uri="{BB962C8B-B14F-4D97-AF65-F5344CB8AC3E}">
        <p14:creationId xmlns:p14="http://schemas.microsoft.com/office/powerpoint/2010/main" val="17210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Utilidad de las Aserciones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1854913"/>
            <a:ext cx="6197600" cy="3840163"/>
          </a:xfrm>
        </p:spPr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" dirty="0"/>
              <a:t>Las aserciones suelen ser útiles para especificar programas y para razonar la corrección de los </a:t>
            </a:r>
            <a:r>
              <a:rPr lang="es-ES" dirty="0" smtClean="0"/>
              <a:t>mismos.</a:t>
            </a:r>
          </a:p>
          <a:p>
            <a:r>
              <a:rPr lang="es-ES" dirty="0" smtClean="0"/>
              <a:t>Las aserciones  ayudan </a:t>
            </a:r>
            <a:r>
              <a:rPr lang="es-ES" dirty="0"/>
              <a:t>al programador en las tareas de diseño, desarrollo y razonamiento de un programa.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Utilidad en </a:t>
            </a:r>
            <a:r>
              <a:rPr lang="es-DO" dirty="0" err="1" smtClean="0"/>
              <a:t>prolog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único uso legítimo es </a:t>
            </a:r>
            <a:r>
              <a:rPr lang="es-ES" b="1" dirty="0"/>
              <a:t>la implementación de estado en los programas </a:t>
            </a:r>
            <a:r>
              <a:rPr lang="es-ES" b="1" dirty="0" err="1"/>
              <a:t>Prolog</a:t>
            </a:r>
            <a:r>
              <a:rPr lang="es-ES" b="1" dirty="0" smtClean="0"/>
              <a:t>.</a:t>
            </a:r>
          </a:p>
          <a:p>
            <a:r>
              <a:rPr lang="es-DO" dirty="0" smtClean="0"/>
              <a:t>Ejemplo: </a:t>
            </a:r>
          </a:p>
          <a:p>
            <a:pPr lvl="1"/>
            <a:r>
              <a:rPr lang="es-ES" dirty="0" smtClean="0"/>
              <a:t>Supongamos </a:t>
            </a:r>
            <a:r>
              <a:rPr lang="es-ES" dirty="0"/>
              <a:t>que necesitamos un programa que controle la temperatura de una sala</a:t>
            </a:r>
            <a:r>
              <a:rPr lang="es-ES" dirty="0" smtClean="0"/>
              <a:t>:</a:t>
            </a:r>
          </a:p>
          <a:p>
            <a:pPr lvl="1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635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Utilidad en </a:t>
            </a:r>
            <a:r>
              <a:rPr lang="es-DO" dirty="0" err="1" smtClean="0"/>
              <a:t>prolog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482080" cy="38401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:- dynamic temperatura/1.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temperatura(23</a:t>
            </a:r>
            <a:r>
              <a:rPr lang="it-IT" dirty="0"/>
              <a:t>).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sensor_temperatura </a:t>
            </a:r>
            <a:r>
              <a:rPr lang="it-IT" dirty="0"/>
              <a:t>:- esperar(10), leer_temperatura(NuevaTemperatura), rectract(temperatura(_AnteriorTemperatura)), assert(temperatura(NuevaTemperatura)), !, sensor_temperatura.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98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Aserciones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Ejercicio crear un programa que de una lista desde N hasta 1.</a:t>
            </a:r>
          </a:p>
        </p:txBody>
      </p:sp>
    </p:spTree>
    <p:extLst>
      <p:ext uri="{BB962C8B-B14F-4D97-AF65-F5344CB8AC3E}">
        <p14:creationId xmlns:p14="http://schemas.microsoft.com/office/powerpoint/2010/main" val="38147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es una Aserción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31110"/>
            <a:ext cx="6461760" cy="3840163"/>
          </a:xfrm>
        </p:spPr>
        <p:txBody>
          <a:bodyPr>
            <a:normAutofit/>
          </a:bodyPr>
          <a:lstStyle/>
          <a:p>
            <a:r>
              <a:rPr lang="es-ES" dirty="0" smtClean="0"/>
              <a:t>una</a:t>
            </a:r>
            <a:r>
              <a:rPr lang="es-ES" dirty="0"/>
              <a:t> </a:t>
            </a:r>
            <a:r>
              <a:rPr lang="es-ES" b="1" dirty="0"/>
              <a:t>aserción</a:t>
            </a:r>
            <a:r>
              <a:rPr lang="es-ES" dirty="0"/>
              <a:t> es un predicado </a:t>
            </a:r>
            <a:r>
              <a:rPr lang="es-ES" dirty="0" smtClean="0"/>
              <a:t>incluido </a:t>
            </a:r>
            <a:r>
              <a:rPr lang="es-ES" dirty="0"/>
              <a:t>en un programa como indicación de que el programador piensa que dicho predicado siempre se cumple en ese punto del flujo de programa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 de inserciones en programación:</a:t>
            </a:r>
          </a:p>
          <a:p>
            <a:pPr lvl="1"/>
            <a:r>
              <a:rPr lang="es-ES" dirty="0" smtClean="0"/>
              <a:t>True.</a:t>
            </a:r>
          </a:p>
          <a:p>
            <a:pPr lvl="1"/>
            <a:r>
              <a:rPr lang="es-ES" dirty="0" smtClean="0"/>
              <a:t>False.</a:t>
            </a:r>
          </a:p>
          <a:p>
            <a:r>
              <a:rPr lang="es-ES" dirty="0" smtClean="0"/>
              <a:t>Tipos de aserciones precondición, </a:t>
            </a:r>
            <a:r>
              <a:rPr lang="es-ES" dirty="0" err="1" smtClean="0"/>
              <a:t>postcondición</a:t>
            </a:r>
            <a:r>
              <a:rPr lang="es-ES" dirty="0" smtClean="0"/>
              <a:t> y comentarios.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008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Precondición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197600" cy="4114800"/>
          </a:xfrm>
        </p:spPr>
        <p:txBody>
          <a:bodyPr>
            <a:normAutofit/>
          </a:bodyPr>
          <a:lstStyle/>
          <a:p>
            <a:r>
              <a:rPr lang="es-ES" dirty="0"/>
              <a:t>Una </a:t>
            </a:r>
            <a:r>
              <a:rPr lang="es-ES" b="1" dirty="0"/>
              <a:t>precondición</a:t>
            </a:r>
            <a:r>
              <a:rPr lang="es-ES" dirty="0"/>
              <a:t> es una condición que ha de satisfacerse justo antes del comienzo de la ejecución de una porción de </a:t>
            </a:r>
            <a:r>
              <a:rPr lang="es-ES" dirty="0" smtClean="0"/>
              <a:t>código.</a:t>
            </a:r>
          </a:p>
          <a:p>
            <a:r>
              <a:rPr lang="es-ES" dirty="0" smtClean="0"/>
              <a:t>Ejemplo:</a:t>
            </a:r>
          </a:p>
          <a:p>
            <a:pPr marL="577850" lvl="2" indent="0">
              <a:buNone/>
            </a:pPr>
            <a:r>
              <a:rPr lang="pt-BR" dirty="0"/>
              <a:t>factorial(n: INTEGER): </a:t>
            </a:r>
            <a:endParaRPr lang="pt-BR" dirty="0" smtClean="0"/>
          </a:p>
          <a:p>
            <a:pPr marL="920750" lvl="2" indent="-342900">
              <a:buFont typeface="Wingdings" pitchFamily="2" charset="2"/>
              <a:buChar char="v"/>
            </a:pPr>
            <a:r>
              <a:rPr lang="pt-BR" dirty="0" smtClean="0"/>
              <a:t>require </a:t>
            </a:r>
            <a:r>
              <a:rPr lang="pt-BR" dirty="0"/>
              <a:t>no_negativo: n &gt;= 0 </a:t>
            </a:r>
            <a:endParaRPr lang="pt-BR" dirty="0" smtClean="0"/>
          </a:p>
          <a:p>
            <a:pPr marL="577850" lvl="2" indent="0">
              <a:buNone/>
            </a:pPr>
            <a:r>
              <a:rPr lang="pt-BR" dirty="0" smtClean="0"/>
              <a:t>do </a:t>
            </a:r>
            <a:r>
              <a:rPr lang="pt-BR" dirty="0"/>
              <a:t>if n = 0 </a:t>
            </a:r>
            <a:r>
              <a:rPr lang="pt-BR" dirty="0" smtClean="0"/>
              <a:t>then </a:t>
            </a:r>
            <a:r>
              <a:rPr lang="pt-BR" dirty="0"/>
              <a:t>Result := 1 </a:t>
            </a:r>
            <a:endParaRPr lang="pt-BR" dirty="0" smtClean="0"/>
          </a:p>
          <a:p>
            <a:pPr marL="577850" lvl="2" indent="0">
              <a:buNone/>
            </a:pPr>
            <a:r>
              <a:rPr lang="pt-BR" dirty="0" smtClean="0"/>
              <a:t>else </a:t>
            </a:r>
            <a:r>
              <a:rPr lang="pt-BR" dirty="0"/>
              <a:t>Result := n * factorial(n - 1) end end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807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 smtClean="0"/>
              <a:t>Postcondición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390640" cy="3840163"/>
          </a:xfrm>
        </p:spPr>
        <p:txBody>
          <a:bodyPr/>
          <a:lstStyle/>
          <a:p>
            <a:r>
              <a:rPr lang="es-ES" dirty="0"/>
              <a:t>una </a:t>
            </a:r>
            <a:r>
              <a:rPr lang="es-ES" b="1" dirty="0" err="1"/>
              <a:t>postcondición</a:t>
            </a:r>
            <a:r>
              <a:rPr lang="es-ES" dirty="0"/>
              <a:t> es una condición o predicado lógico que siempre debe cumplirse justamente después de la ejecución de una sección de código o de una </a:t>
            </a:r>
            <a:r>
              <a:rPr lang="es-ES" dirty="0" smtClean="0"/>
              <a:t>operación. </a:t>
            </a:r>
            <a:r>
              <a:rPr lang="es-ES" dirty="0"/>
              <a:t>Las </a:t>
            </a:r>
            <a:r>
              <a:rPr lang="es-ES" dirty="0" err="1"/>
              <a:t>postcondiciones</a:t>
            </a:r>
            <a:r>
              <a:rPr lang="es-ES" dirty="0"/>
              <a:t> se prueban a veces mediante aserciones incluidas en el código. A menudo, las </a:t>
            </a:r>
            <a:r>
              <a:rPr lang="es-ES" dirty="0" err="1"/>
              <a:t>postcondiciones</a:t>
            </a:r>
            <a:r>
              <a:rPr lang="es-ES" dirty="0"/>
              <a:t> se incluyen simplemente en la documentación de la correspondiente sección de código.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4272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/>
              <a:t>Postcondición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085840" cy="3840163"/>
          </a:xfrm>
        </p:spPr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jemplo</a:t>
            </a:r>
            <a:r>
              <a:rPr lang="es-ES" dirty="0"/>
              <a:t>: </a:t>
            </a:r>
            <a:endParaRPr lang="es-ES" dirty="0" smtClean="0"/>
          </a:p>
          <a:p>
            <a:pPr marL="295275" lvl="1" indent="0">
              <a:buNone/>
            </a:pPr>
            <a:r>
              <a:rPr lang="es-ES" dirty="0" smtClean="0"/>
              <a:t>el </a:t>
            </a:r>
            <a:r>
              <a:rPr lang="es-ES" dirty="0"/>
              <a:t>resultado de un factorial es siempre un entero mayor o igual que 1. De este modo un programa que calcula el factorial de un número dado tendría como </a:t>
            </a:r>
            <a:r>
              <a:rPr lang="es-ES" dirty="0" err="1"/>
              <a:t>postcondiciones</a:t>
            </a:r>
            <a:r>
              <a:rPr lang="es-ES" dirty="0"/>
              <a:t> que el resultado debe ser un entero y que éste debe ser mayor o igual que 1.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493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Comentarios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Ejemplo</a:t>
            </a:r>
            <a:r>
              <a:rPr lang="en-US" dirty="0" smtClean="0"/>
              <a:t>:</a:t>
            </a:r>
          </a:p>
          <a:p>
            <a:pPr marL="295275" lvl="1" indent="0">
              <a:buNone/>
            </a:pPr>
            <a:r>
              <a:rPr lang="en-US" dirty="0" smtClean="0"/>
              <a:t>x </a:t>
            </a:r>
            <a:r>
              <a:rPr lang="en-US" dirty="0"/>
              <a:t>= 5; </a:t>
            </a:r>
            <a:endParaRPr lang="en-US" dirty="0" smtClean="0"/>
          </a:p>
          <a:p>
            <a:pPr marL="295275" lvl="1" indent="0">
              <a:buNone/>
            </a:pPr>
            <a:r>
              <a:rPr lang="en-US" i="1" dirty="0" smtClean="0"/>
              <a:t>/* </a:t>
            </a:r>
            <a:r>
              <a:rPr lang="en-US" i="1" dirty="0"/>
              <a:t>{x &gt; 0} */</a:t>
            </a:r>
            <a:r>
              <a:rPr lang="en-US" dirty="0"/>
              <a:t> </a:t>
            </a:r>
            <a:endParaRPr lang="en-US" dirty="0" smtClean="0"/>
          </a:p>
          <a:p>
            <a:pPr marL="295275" lvl="1" indent="0">
              <a:buNone/>
            </a:pPr>
            <a:endParaRPr lang="en-US" dirty="0" smtClean="0"/>
          </a:p>
          <a:p>
            <a:pPr marL="295275" lvl="1" indent="0">
              <a:buNone/>
            </a:pPr>
            <a:r>
              <a:rPr lang="en-US" dirty="0" smtClean="0"/>
              <a:t>x </a:t>
            </a:r>
            <a:r>
              <a:rPr lang="en-US" dirty="0"/>
              <a:t>= x + 1; </a:t>
            </a:r>
            <a:endParaRPr lang="en-US" dirty="0" smtClean="0"/>
          </a:p>
          <a:p>
            <a:pPr marL="295275" lvl="1" indent="0">
              <a:buNone/>
            </a:pPr>
            <a:r>
              <a:rPr lang="en-US" i="1" dirty="0" smtClean="0"/>
              <a:t>/* </a:t>
            </a:r>
            <a:r>
              <a:rPr lang="en-US" i="1" dirty="0"/>
              <a:t>{x &gt; 1} */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81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Aserciones dinámicas</a:t>
            </a:r>
            <a:endParaRPr lang="es-DO" dirty="0"/>
          </a:p>
        </p:txBody>
      </p:sp>
      <p:pic>
        <p:nvPicPr>
          <p:cNvPr id="2050" name="Picture 2" descr="C:\Users\Renso &amp; Kenny\Downloads\aser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171382"/>
            <a:ext cx="6888479" cy="40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893" y="456252"/>
            <a:ext cx="7824788" cy="1323041"/>
          </a:xfrm>
        </p:spPr>
        <p:txBody>
          <a:bodyPr/>
          <a:lstStyle/>
          <a:p>
            <a:r>
              <a:rPr lang="es-DO" dirty="0" smtClean="0"/>
              <a:t>Predicados Dinámicos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de las características más útil de </a:t>
            </a:r>
            <a:r>
              <a:rPr lang="es-ES" dirty="0" err="1" smtClean="0"/>
              <a:t>Prolog</a:t>
            </a:r>
            <a:r>
              <a:rPr lang="es-ES" dirty="0" smtClean="0"/>
              <a:t>, </a:t>
            </a:r>
            <a:r>
              <a:rPr lang="es-ES" dirty="0"/>
              <a:t>es la posibilidad de añadir y eliminar cláusulas de los predicados presentes en el programa, y hacerlo en tiempo de ejecución. Los predicados </a:t>
            </a:r>
            <a:r>
              <a:rPr lang="es-ES" dirty="0" smtClean="0"/>
              <a:t>con esta posibilidad se denominan</a:t>
            </a:r>
            <a:r>
              <a:rPr lang="es-ES" dirty="0"/>
              <a:t> </a:t>
            </a:r>
            <a:r>
              <a:rPr lang="es-ES" b="1" dirty="0"/>
              <a:t>predicados dinámicos</a:t>
            </a:r>
            <a:r>
              <a:rPr lang="es-ES" dirty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594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Predicados Dinámicos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441440" cy="3840163"/>
          </a:xfrm>
        </p:spPr>
        <p:txBody>
          <a:bodyPr/>
          <a:lstStyle/>
          <a:p>
            <a:r>
              <a:rPr lang="es-ES" dirty="0"/>
              <a:t>Estos predicados deben ser previamente marcados mediante la directiva </a:t>
            </a:r>
            <a:r>
              <a:rPr lang="es-ES" dirty="0" err="1"/>
              <a:t>dynamic</a:t>
            </a:r>
            <a:r>
              <a:rPr lang="es-ES" dirty="0"/>
              <a:t>/1, indicando el nombre del predicado dinámico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Ejemplo:</a:t>
            </a:r>
          </a:p>
          <a:p>
            <a:pPr marL="282575" lvl="1" indent="0">
              <a:buNone/>
            </a:pPr>
            <a:r>
              <a:rPr lang="es-ES" dirty="0" smtClean="0"/>
              <a:t>Si queremos usar el hecho </a:t>
            </a:r>
            <a:r>
              <a:rPr lang="es-ES" b="1" dirty="0" smtClean="0"/>
              <a:t>prueba </a:t>
            </a:r>
            <a:r>
              <a:rPr lang="es-ES" dirty="0" smtClean="0"/>
              <a:t>en tiempo de ejecución.</a:t>
            </a:r>
          </a:p>
          <a:p>
            <a:pPr marL="282575" lvl="1" indent="0">
              <a:buNone/>
            </a:pPr>
            <a:r>
              <a:rPr lang="es-DO" b="1" dirty="0" smtClean="0"/>
              <a:t>:- </a:t>
            </a:r>
            <a:r>
              <a:rPr lang="es-DO" b="1" dirty="0" err="1" smtClean="0"/>
              <a:t>dynamic</a:t>
            </a:r>
            <a:r>
              <a:rPr lang="es-DO" b="1" dirty="0" smtClean="0"/>
              <a:t> prueba/1.</a:t>
            </a:r>
          </a:p>
          <a:p>
            <a:pPr marL="282575" lvl="1" indent="0">
              <a:buNone/>
            </a:pPr>
            <a:endParaRPr lang="es-DO" b="1" dirty="0"/>
          </a:p>
          <a:p>
            <a:pPr marL="282575" lvl="1" indent="0">
              <a:buNone/>
            </a:pPr>
            <a:r>
              <a:rPr lang="es-DO" b="1" dirty="0" smtClean="0"/>
              <a:t>prueba(a).</a:t>
            </a:r>
          </a:p>
          <a:p>
            <a:pPr marL="282575" lvl="1" indent="0">
              <a:buNone/>
            </a:pPr>
            <a:r>
              <a:rPr lang="es-DO" b="1" dirty="0" smtClean="0"/>
              <a:t>prueba(2).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419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15195</TotalTime>
  <Words>364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Códice</vt:lpstr>
      <vt:lpstr>Programación lógica </vt:lpstr>
      <vt:lpstr>Que es una Aserción </vt:lpstr>
      <vt:lpstr>Precondición</vt:lpstr>
      <vt:lpstr>Postcondición</vt:lpstr>
      <vt:lpstr>Postcondición</vt:lpstr>
      <vt:lpstr>Comentarios</vt:lpstr>
      <vt:lpstr>Aserciones dinámicas</vt:lpstr>
      <vt:lpstr>Predicados Dinámicos</vt:lpstr>
      <vt:lpstr>Predicados Dinámicos</vt:lpstr>
      <vt:lpstr>Predicados Dinámicos</vt:lpstr>
      <vt:lpstr>Aserciones</vt:lpstr>
      <vt:lpstr>Aserciones</vt:lpstr>
      <vt:lpstr>Predicados Dinámicos</vt:lpstr>
      <vt:lpstr>Retract</vt:lpstr>
      <vt:lpstr>Predicados Dinámicos</vt:lpstr>
      <vt:lpstr>Utilidad de las Aserciones</vt:lpstr>
      <vt:lpstr>Utilidad en prolog</vt:lpstr>
      <vt:lpstr>Utilidad en prolog</vt:lpstr>
      <vt:lpstr>Aserciones</vt:lpstr>
    </vt:vector>
  </TitlesOfParts>
  <Company>lisy.beato@gmail.com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Renso &amp; Kenny</cp:lastModifiedBy>
  <cp:revision>208</cp:revision>
  <dcterms:created xsi:type="dcterms:W3CDTF">2012-05-25T13:44:03Z</dcterms:created>
  <dcterms:modified xsi:type="dcterms:W3CDTF">2012-06-08T16:39:50Z</dcterms:modified>
</cp:coreProperties>
</file>