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9" autoAdjust="0"/>
    <p:restoredTop sz="94599" autoAdjust="0"/>
  </p:normalViewPr>
  <p:slideViewPr>
    <p:cSldViewPr snapToGrid="0" snapToObjects="1">
      <p:cViewPr varScale="1">
        <p:scale>
          <a:sx n="114" d="100"/>
          <a:sy n="114" d="100"/>
        </p:scale>
        <p:origin x="-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91DC4-F5FF-4A48-91B8-4947CAECF302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3265-1949-1F46-ABF6-5B95DB932F41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s-ES_tradnl" smtClean="0"/>
              <a:pPr/>
              <a:t>‹Nr.›</a:t>
            </a:fld>
            <a:endParaRPr lang="es-ES_tradnl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54E9EBF4-4055-B942-9277-2B2D353EE553}" type="datetimeFigureOut">
              <a:rPr lang="es-ES_tradnl" smtClean="0"/>
              <a:pPr/>
              <a:t>18/6/12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Programación lógica	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Estructuras incompletas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Ejercicios rápidos </a:t>
            </a:r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_tradnl" sz="1800" dirty="0" smtClean="0"/>
              <a:t>Haga trace a concatenar y </a:t>
            </a:r>
            <a:r>
              <a:rPr lang="es-ES_tradnl" sz="1800" dirty="0" smtClean="0"/>
              <a:t>comp</a:t>
            </a:r>
            <a:r>
              <a:rPr lang="es-ES_tradnl" sz="1800" dirty="0" smtClean="0"/>
              <a:t>á</a:t>
            </a:r>
            <a:r>
              <a:rPr lang="es-ES_tradnl" sz="1800" dirty="0" smtClean="0"/>
              <a:t>relo </a:t>
            </a:r>
            <a:r>
              <a:rPr lang="es-ES_tradnl" sz="1800" dirty="0" smtClean="0"/>
              <a:t>con el trace de </a:t>
            </a:r>
            <a:r>
              <a:rPr lang="es-ES_tradnl" sz="1800" dirty="0" err="1" smtClean="0"/>
              <a:t>concatenarDif</a:t>
            </a:r>
            <a:endParaRPr lang="es-ES_tradnl" sz="1800" dirty="0" smtClean="0"/>
          </a:p>
          <a:p>
            <a:pPr>
              <a:lnSpc>
                <a:spcPct val="80000"/>
              </a:lnSpc>
              <a:buNone/>
            </a:pPr>
            <a:endParaRPr lang="es-ES_tradnl" dirty="0" smtClean="0"/>
          </a:p>
          <a:p>
            <a:pPr>
              <a:lnSpc>
                <a:spcPct val="80000"/>
              </a:lnSpc>
            </a:pPr>
            <a:r>
              <a:rPr lang="es-ES_tradnl" sz="1800" dirty="0" smtClean="0"/>
              <a:t>Utilizando listas diferencia, rehacer </a:t>
            </a:r>
            <a:r>
              <a:rPr lang="es-ES_tradnl" sz="1800" dirty="0" smtClean="0"/>
              <a:t>el predicado </a:t>
            </a:r>
            <a:r>
              <a:rPr lang="es-ES_tradnl" sz="1800" dirty="0" err="1" smtClean="0"/>
              <a:t>anadir_a_cola</a:t>
            </a:r>
            <a:r>
              <a:rPr lang="es-ES_tradnl" sz="1800" dirty="0" smtClean="0"/>
              <a:t> utilizando el predicado </a:t>
            </a:r>
            <a:r>
              <a:rPr lang="es-ES_tradnl" sz="1800" dirty="0" err="1" smtClean="0"/>
              <a:t>concatenarDif</a:t>
            </a:r>
            <a:endParaRPr lang="es-ES_tradnl" sz="1800" dirty="0" smtClean="0"/>
          </a:p>
          <a:p>
            <a:pPr>
              <a:lnSpc>
                <a:spcPct val="80000"/>
              </a:lnSpc>
              <a:buNone/>
            </a:pPr>
            <a:endParaRPr lang="es-ES_tradnl" sz="1800" dirty="0" smtClean="0"/>
          </a:p>
          <a:p>
            <a:pPr>
              <a:lnSpc>
                <a:spcPct val="80000"/>
              </a:lnSpc>
            </a:pPr>
            <a:r>
              <a:rPr lang="es-ES_tradnl" sz="1800" dirty="0" smtClean="0"/>
              <a:t>Haga trace de este predicado (para la versi</a:t>
            </a:r>
            <a:r>
              <a:rPr lang="es-ES_tradnl" sz="1800" dirty="0" smtClean="0"/>
              <a:t>ón</a:t>
            </a:r>
            <a:r>
              <a:rPr lang="es-ES_tradnl" sz="1800" dirty="0" smtClean="0"/>
              <a:t> con y sin listas diferencia).</a:t>
            </a:r>
          </a:p>
          <a:p>
            <a:pPr>
              <a:buNone/>
            </a:pP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Estructuras de datos incompletas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Proporcionan una técnica de implementación muy potente propia de </a:t>
            </a:r>
            <a:r>
              <a:rPr lang="es-ES_tradnl" dirty="0" err="1" smtClean="0"/>
              <a:t>Prolog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Incrementan radicalmente la eficiencia de muchos programas.</a:t>
            </a:r>
          </a:p>
          <a:p>
            <a:pPr lvl="1"/>
            <a:r>
              <a:rPr lang="es-ES_tradnl" dirty="0" smtClean="0"/>
              <a:t>Simplifican el diseño de dichos programas. </a:t>
            </a:r>
          </a:p>
          <a:p>
            <a:r>
              <a:rPr lang="es-ES_tradnl" dirty="0" smtClean="0"/>
              <a:t>Se apoyan en un uso muy hábil de las variables lógicas para representar agujeros o huecos en las estructuras de datos. </a:t>
            </a:r>
          </a:p>
          <a:p>
            <a:r>
              <a:rPr lang="es-ES_tradnl" dirty="0" smtClean="0"/>
              <a:t>Estos huecos representan una parte de la estructura que aun no ha sido computada y que se irá computando incrementalmente a medida que avance la ejecución.</a:t>
            </a:r>
          </a:p>
          <a:p>
            <a:r>
              <a:rPr lang="es-ES_tradnl" dirty="0" smtClean="0"/>
              <a:t>Las estructuras incompletas pueden entenderse como una generalización de la idea de acumulador. </a:t>
            </a:r>
          </a:p>
          <a:p>
            <a:r>
              <a:rPr lang="es-ES_tradnl" dirty="0" smtClean="0"/>
              <a:t>La estructura incompleta más utilizada son </a:t>
            </a:r>
            <a:r>
              <a:rPr lang="es-ES_tradnl" b="1" dirty="0" smtClean="0"/>
              <a:t>las listas diferencia </a:t>
            </a:r>
            <a:endParaRPr lang="es-ES_tradnl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</a:t>
            </a:r>
            <a:r>
              <a:rPr lang="es-ES_tradnl" dirty="0" smtClean="0"/>
              <a:t>diferencia (1/7)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 denominan “listas diferencia” (</a:t>
            </a:r>
            <a:r>
              <a:rPr lang="es-ES_tradnl" i="1" dirty="0" err="1" smtClean="0"/>
              <a:t>difference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lists</a:t>
            </a:r>
            <a:r>
              <a:rPr lang="es-ES_tradnl" dirty="0" smtClean="0"/>
              <a:t>)  a una forma de representar listas en </a:t>
            </a:r>
            <a:r>
              <a:rPr lang="es-ES_tradnl" dirty="0" err="1" smtClean="0"/>
              <a:t>Prolog</a:t>
            </a:r>
            <a:r>
              <a:rPr lang="es-ES_tradnl" dirty="0" smtClean="0"/>
              <a:t> </a:t>
            </a:r>
            <a:r>
              <a:rPr lang="es-ES_tradnl" dirty="0" smtClean="0"/>
              <a:t>que</a:t>
            </a:r>
            <a:r>
              <a:rPr lang="es-ES_tradnl" dirty="0" smtClean="0"/>
              <a:t>,</a:t>
            </a:r>
            <a:r>
              <a:rPr lang="es-ES_tradnl" dirty="0" smtClean="0"/>
              <a:t> </a:t>
            </a:r>
            <a:r>
              <a:rPr lang="es-ES_tradnl" dirty="0" smtClean="0"/>
              <a:t>como técnica de </a:t>
            </a:r>
            <a:r>
              <a:rPr lang="es-ES_tradnl" dirty="0" smtClean="0"/>
              <a:t>programación</a:t>
            </a:r>
            <a:r>
              <a:rPr lang="es-ES_tradnl" dirty="0" smtClean="0"/>
              <a:t>,</a:t>
            </a:r>
            <a:r>
              <a:rPr lang="es-ES_tradnl" dirty="0" smtClean="0"/>
              <a:t> </a:t>
            </a:r>
            <a:r>
              <a:rPr lang="es-ES_tradnl" dirty="0" smtClean="0"/>
              <a:t>puede provocar un notable incremento de eficiencia</a:t>
            </a:r>
            <a:r>
              <a:rPr lang="es-ES_tradnl" dirty="0" smtClean="0"/>
              <a:t>.</a:t>
            </a:r>
            <a:r>
              <a:rPr lang="es-ES_tradnl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s-ES_tradnl" dirty="0" smtClean="0">
                <a:solidFill>
                  <a:schemeClr val="accent1"/>
                </a:solidFill>
              </a:rPr>
              <a:t>Ejemplo</a:t>
            </a:r>
            <a:r>
              <a:rPr lang="es-ES_tradnl" dirty="0" smtClean="0">
                <a:solidFill>
                  <a:schemeClr val="accent1"/>
                </a:solidFill>
              </a:rPr>
              <a:t>:</a:t>
            </a:r>
            <a:r>
              <a:rPr lang="es-ES_tradnl" dirty="0" smtClean="0"/>
              <a:t> Supongamos que deseamos diseñar un procedimiento que nos permita añadir un elemento a una lista por la cabeza.</a:t>
            </a:r>
            <a:endParaRPr lang="es-ES_tradnl" dirty="0" smtClean="0"/>
          </a:p>
          <a:p>
            <a:pPr>
              <a:buNone/>
            </a:pPr>
            <a:r>
              <a:rPr lang="es-ES_tradnl" dirty="0" smtClean="0"/>
              <a:t>     </a:t>
            </a:r>
            <a:r>
              <a:rPr lang="es-ES_tradnl" dirty="0" err="1" smtClean="0"/>
              <a:t>anadir_a_cabeza(</a:t>
            </a:r>
            <a:r>
              <a:rPr lang="es-ES_tradnl" dirty="0" err="1" smtClean="0"/>
              <a:t>X,Ys</a:t>
            </a:r>
            <a:r>
              <a:rPr lang="es-ES_tradnl" dirty="0" smtClean="0"/>
              <a:t>,[</a:t>
            </a:r>
            <a:r>
              <a:rPr lang="es-ES_tradnl" dirty="0" err="1" smtClean="0"/>
              <a:t>X|Ys</a:t>
            </a:r>
            <a:r>
              <a:rPr lang="es-ES_tradnl" dirty="0" smtClean="0"/>
              <a:t>]).</a:t>
            </a:r>
          </a:p>
          <a:p>
            <a:endParaRPr lang="es-ES_tradnl" dirty="0" smtClean="0"/>
          </a:p>
          <a:p>
            <a:r>
              <a:rPr lang="es-ES_tradnl" dirty="0" smtClean="0"/>
              <a:t>Supongamos </a:t>
            </a:r>
            <a:r>
              <a:rPr lang="es-ES_tradnl" dirty="0" smtClean="0"/>
              <a:t>ahora que deseamos diseñar el procedimiento complementario</a:t>
            </a:r>
            <a:r>
              <a:rPr lang="es-ES_tradnl" dirty="0" smtClean="0"/>
              <a:t> </a:t>
            </a:r>
            <a:r>
              <a:rPr lang="es-ES_tradnl" dirty="0" err="1" smtClean="0"/>
              <a:t>anadir_a_cola</a:t>
            </a:r>
            <a:r>
              <a:rPr lang="es-ES_tradnl" dirty="0" smtClean="0"/>
              <a:t>.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</a:t>
            </a:r>
            <a:r>
              <a:rPr lang="es-ES_tradnl" dirty="0" smtClean="0"/>
              <a:t>diferencia (2/7)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accent1"/>
                </a:solidFill>
              </a:rPr>
              <a:t>Ejemplo (</a:t>
            </a:r>
            <a:r>
              <a:rPr lang="es-ES_tradnl" dirty="0" err="1" smtClean="0">
                <a:solidFill>
                  <a:schemeClr val="accent1"/>
                </a:solidFill>
              </a:rPr>
              <a:t>cont</a:t>
            </a:r>
            <a:r>
              <a:rPr lang="es-ES_tradnl" dirty="0" smtClean="0">
                <a:solidFill>
                  <a:schemeClr val="accent1"/>
                </a:solidFill>
              </a:rPr>
              <a:t>):</a:t>
            </a:r>
            <a:r>
              <a:rPr lang="es-ES_tradnl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s-ES_tradnl" dirty="0" smtClean="0">
                <a:solidFill>
                  <a:schemeClr val="accent1"/>
                </a:solidFill>
              </a:rPr>
              <a:t>    </a:t>
            </a:r>
            <a:r>
              <a:rPr lang="es-ES_tradnl" dirty="0" err="1" smtClean="0"/>
              <a:t>anadir_a_cola(</a:t>
            </a:r>
            <a:r>
              <a:rPr lang="es-ES_tradnl" dirty="0" err="1" smtClean="0"/>
              <a:t>X</a:t>
            </a:r>
            <a:r>
              <a:rPr lang="es-ES_tradnl" dirty="0" smtClean="0"/>
              <a:t>, [ ], [X])</a:t>
            </a:r>
            <a:r>
              <a:rPr lang="es-ES_tradnl" dirty="0" smtClean="0"/>
              <a:t>.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anadir_a_cola(</a:t>
            </a:r>
            <a:r>
              <a:rPr lang="es-ES_tradnl" dirty="0" err="1" smtClean="0"/>
              <a:t>X</a:t>
            </a:r>
            <a:r>
              <a:rPr lang="es-ES_tradnl" dirty="0" smtClean="0"/>
              <a:t>, [</a:t>
            </a:r>
            <a:r>
              <a:rPr lang="es-ES_tradnl" dirty="0" err="1" smtClean="0"/>
              <a:t>Y|Ys</a:t>
            </a:r>
            <a:r>
              <a:rPr lang="es-ES_tradnl" dirty="0" smtClean="0"/>
              <a:t>], [</a:t>
            </a:r>
            <a:r>
              <a:rPr lang="es-ES_tradnl" dirty="0" err="1" smtClean="0"/>
              <a:t>Y|Zs</a:t>
            </a:r>
            <a:r>
              <a:rPr lang="es-ES_tradnl" dirty="0" smtClean="0"/>
              <a:t>]):</a:t>
            </a:r>
            <a:r>
              <a:rPr lang="es-ES_tradnl" dirty="0" smtClean="0"/>
              <a:t>- 				</a:t>
            </a:r>
            <a:r>
              <a:rPr lang="es-ES_tradnl" dirty="0" err="1" smtClean="0"/>
              <a:t>anadir_a_cola(</a:t>
            </a:r>
            <a:r>
              <a:rPr lang="es-ES_tradnl" dirty="0" err="1" smtClean="0"/>
              <a:t>X,Ys,Zs</a:t>
            </a:r>
            <a:r>
              <a:rPr lang="es-ES_tradnl" dirty="0" smtClean="0"/>
              <a:t>)</a:t>
            </a:r>
            <a:r>
              <a:rPr lang="es-ES_tradnl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s-ES_tradnl" sz="1900" dirty="0" smtClean="0"/>
              <a:t>No es muy difícil, pero...</a:t>
            </a:r>
            <a:r>
              <a:rPr lang="es-ES_tradnl" sz="1900" dirty="0" smtClean="0"/>
              <a:t>:</a:t>
            </a:r>
          </a:p>
          <a:p>
            <a:pPr>
              <a:lnSpc>
                <a:spcPct val="80000"/>
              </a:lnSpc>
            </a:pPr>
            <a:endParaRPr lang="es-ES_tradnl" sz="1900" dirty="0" smtClean="0"/>
          </a:p>
          <a:p>
            <a:pPr lvl="1">
              <a:lnSpc>
                <a:spcPct val="80000"/>
              </a:lnSpc>
            </a:pPr>
            <a:r>
              <a:rPr lang="es-ES_tradnl" dirty="0" smtClean="0"/>
              <a:t>¿Es eficiente computacionalmente?</a:t>
            </a:r>
          </a:p>
          <a:p>
            <a:pPr lvl="1">
              <a:lnSpc>
                <a:spcPct val="80000"/>
              </a:lnSpc>
            </a:pPr>
            <a:endParaRPr lang="es-ES_tradnl" dirty="0" smtClean="0"/>
          </a:p>
          <a:p>
            <a:pPr lvl="1">
              <a:lnSpc>
                <a:spcPct val="80000"/>
              </a:lnSpc>
            </a:pPr>
            <a:r>
              <a:rPr lang="es-ES_tradnl" dirty="0" smtClean="0"/>
              <a:t>¿Cuantas llamadas recursivas a </a:t>
            </a:r>
            <a:r>
              <a:rPr lang="es-ES_tradnl" dirty="0" err="1" smtClean="0"/>
              <a:t>anadir_a_cola</a:t>
            </a:r>
            <a:r>
              <a:rPr lang="es-ES_tradnl" dirty="0" smtClean="0"/>
              <a:t> se hacen?</a:t>
            </a:r>
          </a:p>
          <a:p>
            <a:pPr lvl="1">
              <a:lnSpc>
                <a:spcPct val="80000"/>
              </a:lnSpc>
            </a:pPr>
            <a:endParaRPr lang="es-ES_tradnl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</a:t>
            </a:r>
            <a:r>
              <a:rPr lang="es-ES_tradnl" dirty="0" smtClean="0"/>
              <a:t>diferencia (3/7)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accent1"/>
                </a:solidFill>
              </a:rPr>
              <a:t>Ejemplo: </a:t>
            </a:r>
            <a:r>
              <a:rPr lang="es-ES_tradnl" dirty="0" smtClean="0"/>
              <a:t>Algo similar ocurre con la definición estándar de</a:t>
            </a:r>
            <a:r>
              <a:rPr lang="es-ES_tradnl" dirty="0" smtClean="0"/>
              <a:t> concatenar/</a:t>
            </a:r>
            <a:r>
              <a:rPr lang="es-ES_tradnl" dirty="0" smtClean="0"/>
              <a:t>3</a:t>
            </a:r>
            <a:r>
              <a:rPr lang="es-ES_tradnl" dirty="0" smtClean="0"/>
              <a:t>:</a:t>
            </a:r>
          </a:p>
          <a:p>
            <a:pPr>
              <a:buNone/>
            </a:pPr>
            <a:endParaRPr lang="es-ES_tradnl" dirty="0" smtClean="0"/>
          </a:p>
          <a:p>
            <a:pPr lvl="1">
              <a:buNone/>
            </a:pPr>
            <a:r>
              <a:rPr lang="es-ES_tradnl" dirty="0" smtClean="0"/>
              <a:t>concatenar(</a:t>
            </a:r>
            <a:r>
              <a:rPr lang="es-ES_tradnl" dirty="0" smtClean="0"/>
              <a:t>[ ], </a:t>
            </a:r>
            <a:r>
              <a:rPr lang="es-ES_tradnl" dirty="0" err="1" smtClean="0"/>
              <a:t>Ys</a:t>
            </a:r>
            <a:r>
              <a:rPr lang="es-ES_tradnl" dirty="0" smtClean="0"/>
              <a:t>, </a:t>
            </a:r>
            <a:r>
              <a:rPr lang="es-ES_tradnl" dirty="0" err="1" smtClean="0"/>
              <a:t>Ys</a:t>
            </a:r>
            <a:r>
              <a:rPr lang="es-ES_tradnl" dirty="0" smtClean="0"/>
              <a:t>)</a:t>
            </a:r>
            <a:r>
              <a:rPr lang="es-ES_tradnl" dirty="0" smtClean="0"/>
              <a:t>.</a:t>
            </a:r>
          </a:p>
          <a:p>
            <a:pPr lvl="1">
              <a:buNone/>
            </a:pPr>
            <a:r>
              <a:rPr lang="es-ES_tradnl" dirty="0" smtClean="0"/>
              <a:t>c</a:t>
            </a:r>
            <a:r>
              <a:rPr lang="es-ES_tradnl" dirty="0" smtClean="0"/>
              <a:t>oncatenar(</a:t>
            </a:r>
            <a:r>
              <a:rPr lang="es-ES_tradnl" dirty="0" smtClean="0"/>
              <a:t>[</a:t>
            </a:r>
            <a:r>
              <a:rPr lang="es-ES_tradnl" dirty="0" err="1" smtClean="0"/>
              <a:t>X|Xs</a:t>
            </a:r>
            <a:r>
              <a:rPr lang="es-ES_tradnl" dirty="0" smtClean="0"/>
              <a:t>], </a:t>
            </a:r>
            <a:r>
              <a:rPr lang="es-ES_tradnl" dirty="0" err="1" smtClean="0"/>
              <a:t>Ys</a:t>
            </a:r>
            <a:r>
              <a:rPr lang="es-ES_tradnl" dirty="0" smtClean="0"/>
              <a:t>, [</a:t>
            </a:r>
            <a:r>
              <a:rPr lang="es-ES_tradnl" dirty="0" err="1" smtClean="0"/>
              <a:t>X|Zs</a:t>
            </a:r>
            <a:r>
              <a:rPr lang="es-ES_tradnl" dirty="0" smtClean="0"/>
              <a:t>]):</a:t>
            </a:r>
            <a:r>
              <a:rPr lang="es-ES_tradnl" dirty="0" smtClean="0"/>
              <a:t>-		</a:t>
            </a:r>
            <a:r>
              <a:rPr lang="es-ES_tradnl" dirty="0" err="1" smtClean="0"/>
              <a:t>concatenar(</a:t>
            </a:r>
            <a:r>
              <a:rPr lang="es-ES_tradnl" dirty="0" err="1" smtClean="0"/>
              <a:t>Xs,Ys,Zs</a:t>
            </a:r>
            <a:r>
              <a:rPr lang="es-ES_tradnl" dirty="0" smtClean="0"/>
              <a:t>). </a:t>
            </a:r>
            <a:endParaRPr lang="es-ES_trad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</a:t>
            </a:r>
            <a:r>
              <a:rPr lang="es-ES_tradnl" dirty="0" smtClean="0"/>
              <a:t>diferencia (4/7)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En </a:t>
            </a:r>
            <a:r>
              <a:rPr lang="es-ES_tradnl" b="1" dirty="0" smtClean="0"/>
              <a:t>programaci</a:t>
            </a:r>
            <a:r>
              <a:rPr lang="es-ES_tradnl" b="1" dirty="0" smtClean="0"/>
              <a:t>ó</a:t>
            </a:r>
            <a:r>
              <a:rPr lang="es-ES_tradnl" b="1" dirty="0" smtClean="0"/>
              <a:t>n </a:t>
            </a:r>
            <a:r>
              <a:rPr lang="es-ES_tradnl" b="1" dirty="0" smtClean="0"/>
              <a:t>imperativa </a:t>
            </a:r>
            <a:r>
              <a:rPr lang="es-ES_tradnl" dirty="0" smtClean="0"/>
              <a:t>utilizando listas enlazadas (</a:t>
            </a:r>
            <a:r>
              <a:rPr lang="es-ES_tradnl" dirty="0" smtClean="0"/>
              <a:t>mediante </a:t>
            </a:r>
            <a:r>
              <a:rPr lang="es-ES_tradnl" dirty="0" smtClean="0"/>
              <a:t>punteros al “siguiente”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L</a:t>
            </a:r>
            <a:r>
              <a:rPr lang="es-ES_tradnl" dirty="0" smtClean="0"/>
              <a:t>a </a:t>
            </a:r>
            <a:r>
              <a:rPr lang="es-ES_tradnl" dirty="0" smtClean="0"/>
              <a:t>correspondiente </a:t>
            </a:r>
            <a:r>
              <a:rPr lang="es-ES_tradnl" dirty="0" smtClean="0"/>
              <a:t>operaci</a:t>
            </a:r>
            <a:r>
              <a:rPr lang="es-ES_tradnl" dirty="0" smtClean="0"/>
              <a:t>ó</a:t>
            </a:r>
            <a:r>
              <a:rPr lang="es-ES_tradnl" dirty="0" smtClean="0"/>
              <a:t>n concatenar</a:t>
            </a:r>
            <a:r>
              <a:rPr lang="es-ES_tradnl" dirty="0" smtClean="0"/>
              <a:t> </a:t>
            </a:r>
            <a:r>
              <a:rPr lang="es-ES_tradnl" dirty="0" smtClean="0"/>
              <a:t>puede </a:t>
            </a:r>
            <a:r>
              <a:rPr lang="es-ES_tradnl" dirty="0" smtClean="0"/>
              <a:t>hacerse en tiempo constante: apuntando el</a:t>
            </a:r>
            <a:r>
              <a:rPr lang="es-ES_tradnl" dirty="0" smtClean="0"/>
              <a:t> </a:t>
            </a:r>
            <a:r>
              <a:rPr lang="es-ES_tradnl" dirty="0" smtClean="0"/>
              <a:t>ú</a:t>
            </a:r>
            <a:r>
              <a:rPr lang="es-ES_tradnl" dirty="0" smtClean="0"/>
              <a:t>ltimo </a:t>
            </a:r>
            <a:r>
              <a:rPr lang="es-ES_tradnl" dirty="0" smtClean="0"/>
              <a:t>enlace de la primera lista al principio de la segunda lista. </a:t>
            </a:r>
            <a:endParaRPr lang="es-ES_tradnl" dirty="0" smtClean="0"/>
          </a:p>
          <a:p>
            <a:pPr lvl="1"/>
            <a:r>
              <a:rPr lang="es-ES_tradnl" dirty="0" smtClean="0"/>
              <a:t>Pero </a:t>
            </a:r>
            <a:r>
              <a:rPr lang="es-ES_tradnl" dirty="0" smtClean="0"/>
              <a:t>para ello se necesita guardar la referencia al</a:t>
            </a:r>
            <a:r>
              <a:rPr lang="es-ES_tradnl" dirty="0" smtClean="0"/>
              <a:t> </a:t>
            </a:r>
            <a:r>
              <a:rPr lang="es-ES_tradnl" dirty="0" smtClean="0"/>
              <a:t>úl</a:t>
            </a:r>
            <a:r>
              <a:rPr lang="es-ES_tradnl" dirty="0" smtClean="0"/>
              <a:t>timo </a:t>
            </a:r>
            <a:r>
              <a:rPr lang="es-ES_tradnl" dirty="0" smtClean="0"/>
              <a:t>(o bien, puntero al</a:t>
            </a:r>
            <a:r>
              <a:rPr lang="es-ES_tradnl" dirty="0" smtClean="0"/>
              <a:t> </a:t>
            </a:r>
            <a:r>
              <a:rPr lang="es-ES_tradnl" dirty="0" smtClean="0"/>
              <a:t>ú</a:t>
            </a:r>
            <a:r>
              <a:rPr lang="es-ES_tradnl" dirty="0" smtClean="0"/>
              <a:t>ltimo </a:t>
            </a:r>
            <a:r>
              <a:rPr lang="es-ES_tradnl" dirty="0" smtClean="0"/>
              <a:t>nodo, que a su vez nos da acceso al</a:t>
            </a:r>
            <a:r>
              <a:rPr lang="es-ES_tradnl" dirty="0" smtClean="0"/>
              <a:t> </a:t>
            </a:r>
            <a:r>
              <a:rPr lang="es-ES_tradnl" dirty="0" smtClean="0"/>
              <a:t>ú</a:t>
            </a:r>
            <a:r>
              <a:rPr lang="es-ES_tradnl" dirty="0" smtClean="0"/>
              <a:t>ltimo </a:t>
            </a:r>
            <a:r>
              <a:rPr lang="es-ES_tradnl" dirty="0" smtClean="0"/>
              <a:t>puntero). </a:t>
            </a:r>
          </a:p>
          <a:p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</a:t>
            </a:r>
            <a:r>
              <a:rPr lang="es-ES_tradnl" dirty="0" smtClean="0"/>
              <a:t>diferencia (5/</a:t>
            </a:r>
            <a:r>
              <a:rPr lang="es-ES_tradnl" dirty="0" smtClean="0"/>
              <a:t>7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286000"/>
            <a:ext cx="6415144" cy="4253120"/>
          </a:xfrm>
        </p:spPr>
        <p:txBody>
          <a:bodyPr>
            <a:normAutofit fontScale="70000" lnSpcReduction="20000"/>
          </a:bodyPr>
          <a:lstStyle/>
          <a:p>
            <a:r>
              <a:rPr lang="es-ES_tradnl" b="1" dirty="0" smtClean="0"/>
              <a:t>En </a:t>
            </a:r>
            <a:r>
              <a:rPr lang="es-ES_tradnl" b="1" dirty="0" err="1" smtClean="0"/>
              <a:t>Prolog</a:t>
            </a:r>
            <a:r>
              <a:rPr lang="es-ES_tradnl" b="1" dirty="0" smtClean="0"/>
              <a:t> </a:t>
            </a:r>
            <a:r>
              <a:rPr lang="es-ES_tradnl" dirty="0" smtClean="0"/>
              <a:t>la </a:t>
            </a:r>
            <a:r>
              <a:rPr lang="es-ES_tradnl" dirty="0" smtClean="0"/>
              <a:t>situaci</a:t>
            </a:r>
            <a:r>
              <a:rPr lang="es-ES_tradnl" dirty="0" smtClean="0"/>
              <a:t>ó</a:t>
            </a:r>
            <a:r>
              <a:rPr lang="es-ES_tradnl" dirty="0" smtClean="0"/>
              <a:t>n </a:t>
            </a:r>
            <a:r>
              <a:rPr lang="es-ES_tradnl" dirty="0" smtClean="0"/>
              <a:t>es </a:t>
            </a:r>
            <a:r>
              <a:rPr lang="es-ES_tradnl" dirty="0" smtClean="0"/>
              <a:t>similar. Para </a:t>
            </a:r>
            <a:r>
              <a:rPr lang="es-ES_tradnl" dirty="0" smtClean="0"/>
              <a:t>concatenar dos listas directamente (en tiempo constante) se necesita una: </a:t>
            </a:r>
          </a:p>
          <a:p>
            <a:pPr lvl="1"/>
            <a:r>
              <a:rPr lang="es-ES_tradnl" dirty="0" smtClean="0"/>
              <a:t>lista abierta, </a:t>
            </a:r>
            <a:r>
              <a:rPr lang="es-ES_tradnl" dirty="0" err="1" smtClean="0"/>
              <a:t>i.e</a:t>
            </a:r>
            <a:r>
              <a:rPr lang="es-ES_tradnl" dirty="0" smtClean="0"/>
              <a:t>., una lista con una referencia al final, que pueda apuntarse a otra lista para hacer la </a:t>
            </a:r>
            <a:r>
              <a:rPr lang="es-ES_tradnl" dirty="0" smtClean="0"/>
              <a:t>concatenaci</a:t>
            </a:r>
            <a:r>
              <a:rPr lang="es-ES_tradnl" dirty="0" smtClean="0"/>
              <a:t>ó</a:t>
            </a:r>
            <a:r>
              <a:rPr lang="es-ES_tradnl" dirty="0" smtClean="0"/>
              <a:t>n </a:t>
            </a:r>
            <a:endParaRPr lang="es-ES_tradnl" dirty="0" smtClean="0"/>
          </a:p>
          <a:p>
            <a:r>
              <a:rPr lang="es-ES_tradnl" dirty="0" smtClean="0"/>
              <a:t>En </a:t>
            </a:r>
            <a:r>
              <a:rPr lang="es-ES_tradnl" dirty="0" err="1" smtClean="0"/>
              <a:t>Prolog</a:t>
            </a:r>
            <a:r>
              <a:rPr lang="es-ES_tradnl" dirty="0" smtClean="0"/>
              <a:t> no hay punteros... pero hay variables </a:t>
            </a:r>
            <a:r>
              <a:rPr lang="es-ES_tradnl" dirty="0" smtClean="0"/>
              <a:t>l</a:t>
            </a:r>
            <a:r>
              <a:rPr lang="es-ES_tradnl" dirty="0" smtClean="0"/>
              <a:t>ó</a:t>
            </a:r>
            <a:r>
              <a:rPr lang="es-ES_tradnl" dirty="0" smtClean="0"/>
              <a:t>gicas</a:t>
            </a:r>
            <a:r>
              <a:rPr lang="es-ES_tradnl" dirty="0" smtClean="0"/>
              <a:t>, que pueden actuar como referencias. Podemos representar la lista [a, </a:t>
            </a:r>
            <a:r>
              <a:rPr lang="es-ES_tradnl" dirty="0" err="1" smtClean="0"/>
              <a:t>b</a:t>
            </a:r>
            <a:r>
              <a:rPr lang="es-ES_tradnl" dirty="0" smtClean="0"/>
              <a:t>, </a:t>
            </a:r>
            <a:r>
              <a:rPr lang="es-ES_tradnl" dirty="0" err="1" smtClean="0"/>
              <a:t>c</a:t>
            </a:r>
            <a:r>
              <a:rPr lang="es-ES_tradnl" dirty="0" smtClean="0"/>
              <a:t>] como un par (lista abierta</a:t>
            </a:r>
            <a:r>
              <a:rPr lang="es-ES_tradnl" dirty="0" smtClean="0"/>
              <a:t>, referencia </a:t>
            </a:r>
            <a:r>
              <a:rPr lang="es-ES_tradnl" dirty="0" smtClean="0"/>
              <a:t>al resto de la lista): </a:t>
            </a:r>
            <a:endParaRPr lang="es-ES_tradnl" dirty="0" smtClean="0"/>
          </a:p>
          <a:p>
            <a:pPr>
              <a:buNone/>
            </a:pPr>
            <a:r>
              <a:rPr lang="es-ES_tradnl" dirty="0" smtClean="0"/>
              <a:t>			(</a:t>
            </a:r>
            <a:r>
              <a:rPr lang="es-ES_tradnl" dirty="0" smtClean="0"/>
              <a:t>[a, </a:t>
            </a:r>
            <a:r>
              <a:rPr lang="es-ES_tradnl" dirty="0" err="1" smtClean="0"/>
              <a:t>b</a:t>
            </a:r>
            <a:r>
              <a:rPr lang="es-ES_tradnl" dirty="0" smtClean="0"/>
              <a:t>, </a:t>
            </a:r>
            <a:r>
              <a:rPr lang="es-ES_tradnl" dirty="0" err="1" smtClean="0"/>
              <a:t>c|R</a:t>
            </a:r>
            <a:r>
              <a:rPr lang="es-ES_tradnl" dirty="0" smtClean="0"/>
              <a:t>], R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En </a:t>
            </a:r>
            <a:r>
              <a:rPr lang="es-ES_tradnl" dirty="0" err="1" smtClean="0"/>
              <a:t>Prolog</a:t>
            </a:r>
            <a:r>
              <a:rPr lang="es-ES_tradnl" dirty="0" smtClean="0"/>
              <a:t> :</a:t>
            </a:r>
          </a:p>
          <a:p>
            <a:pPr lvl="1"/>
            <a:r>
              <a:rPr lang="es-ES_tradnl" dirty="0" smtClean="0"/>
              <a:t>Siempre llevar</a:t>
            </a:r>
            <a:r>
              <a:rPr lang="es-ES_tradnl" dirty="0" smtClean="0"/>
              <a:t>á</a:t>
            </a:r>
            <a:r>
              <a:rPr lang="es-ES_tradnl" dirty="0" smtClean="0"/>
              <a:t>n </a:t>
            </a:r>
            <a:r>
              <a:rPr lang="es-ES_tradnl" dirty="0" smtClean="0"/>
              <a:t>una variable como resto de lista.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smtClean="0"/>
              <a:t>Dicha </a:t>
            </a:r>
            <a:r>
              <a:rPr lang="es-ES_tradnl" dirty="0" smtClean="0"/>
              <a:t>variable debe guardarse como segundo elemento del par.</a:t>
            </a:r>
            <a:r>
              <a:rPr lang="es-ES_tradnl" dirty="0" smtClean="0"/>
              <a:t> </a:t>
            </a:r>
          </a:p>
          <a:p>
            <a:pPr marL="282575" lvl="1" indent="-282575">
              <a:spcBef>
                <a:spcPts val="1800"/>
              </a:spcBef>
              <a:buNone/>
            </a:pPr>
            <a:r>
              <a:rPr lang="es-ES_tradnl" sz="2065" b="1" dirty="0" smtClean="0"/>
              <a:t>Nota</a:t>
            </a:r>
            <a:r>
              <a:rPr lang="es-ES_tradnl" sz="2065" b="1" dirty="0" smtClean="0"/>
              <a:t>:</a:t>
            </a:r>
          </a:p>
          <a:p>
            <a:pPr marL="282575" lvl="1" indent="-282575">
              <a:spcBef>
                <a:spcPts val="1800"/>
              </a:spcBef>
              <a:buNone/>
            </a:pPr>
            <a:r>
              <a:rPr lang="es-ES_tradnl" sz="2065" dirty="0" smtClean="0"/>
              <a:t>      Habitualmente </a:t>
            </a:r>
            <a:r>
              <a:rPr lang="es-ES_tradnl" sz="2065" dirty="0" smtClean="0"/>
              <a:t>el par ([a, </a:t>
            </a:r>
            <a:r>
              <a:rPr lang="es-ES_tradnl" sz="2065" dirty="0" err="1" smtClean="0"/>
              <a:t>b</a:t>
            </a:r>
            <a:r>
              <a:rPr lang="es-ES_tradnl" sz="2065" dirty="0" smtClean="0"/>
              <a:t>, </a:t>
            </a:r>
            <a:r>
              <a:rPr lang="es-ES_tradnl" sz="2065" dirty="0" err="1" smtClean="0"/>
              <a:t>c|R</a:t>
            </a:r>
            <a:r>
              <a:rPr lang="es-ES_tradnl" sz="2065" dirty="0" smtClean="0"/>
              <a:t>], R) se representa como [a, </a:t>
            </a:r>
            <a:r>
              <a:rPr lang="es-ES_tradnl" sz="2065" dirty="0" err="1" smtClean="0"/>
              <a:t>b</a:t>
            </a:r>
            <a:r>
              <a:rPr lang="es-ES_tradnl" sz="2065" dirty="0" smtClean="0"/>
              <a:t>, </a:t>
            </a:r>
            <a:r>
              <a:rPr lang="es-ES_tradnl" sz="2065" dirty="0" err="1" smtClean="0"/>
              <a:t>c|R</a:t>
            </a:r>
            <a:r>
              <a:rPr lang="es-ES_tradnl" sz="2065" dirty="0" smtClean="0"/>
              <a:t>] </a:t>
            </a:r>
            <a:r>
              <a:rPr lang="es-ES_tradnl" sz="2065" dirty="0" err="1" smtClean="0"/>
              <a:t>−</a:t>
            </a:r>
            <a:r>
              <a:rPr lang="es-ES_tradnl" sz="2065" dirty="0" smtClean="0"/>
              <a:t> R o [a, </a:t>
            </a:r>
            <a:r>
              <a:rPr lang="es-ES_tradnl" sz="2065" dirty="0" err="1" smtClean="0"/>
              <a:t>b</a:t>
            </a:r>
            <a:r>
              <a:rPr lang="es-ES_tradnl" sz="2065" dirty="0" smtClean="0"/>
              <a:t>, </a:t>
            </a:r>
            <a:r>
              <a:rPr lang="es-ES_tradnl" sz="2065" dirty="0" err="1" smtClean="0"/>
              <a:t>c</a:t>
            </a:r>
            <a:r>
              <a:rPr lang="es-ES_tradnl" sz="2065" dirty="0" err="1" smtClean="0"/>
              <a:t>|R</a:t>
            </a:r>
            <a:r>
              <a:rPr lang="es-ES_tradnl" sz="2065" dirty="0" smtClean="0"/>
              <a:t>]</a:t>
            </a:r>
            <a:r>
              <a:rPr lang="es-ES_tradnl" sz="2065" dirty="0" err="1" smtClean="0"/>
              <a:t>\R</a:t>
            </a:r>
            <a:r>
              <a:rPr lang="es-ES_tradnl" sz="2065" dirty="0" smtClean="0"/>
              <a:t> (esto no es </a:t>
            </a:r>
            <a:r>
              <a:rPr lang="es-ES_tradnl" sz="2065" dirty="0" smtClean="0"/>
              <a:t>cr</a:t>
            </a:r>
            <a:r>
              <a:rPr lang="es-ES_tradnl" sz="2065" dirty="0" smtClean="0"/>
              <a:t>í</a:t>
            </a:r>
            <a:r>
              <a:rPr lang="es-ES_tradnl" sz="2065" dirty="0" smtClean="0"/>
              <a:t>tico</a:t>
            </a:r>
            <a:r>
              <a:rPr lang="es-ES_tradnl" sz="2065" dirty="0" smtClean="0"/>
              <a:t>, podemos elegir la que </a:t>
            </a:r>
            <a:r>
              <a:rPr lang="es-ES_tradnl" sz="2065" dirty="0" smtClean="0"/>
              <a:t>m</a:t>
            </a:r>
            <a:r>
              <a:rPr lang="es-ES_tradnl" sz="2065" dirty="0" smtClean="0"/>
              <a:t>á</a:t>
            </a:r>
            <a:r>
              <a:rPr lang="es-ES_tradnl" sz="2065" dirty="0" smtClean="0"/>
              <a:t>s </a:t>
            </a:r>
            <a:r>
              <a:rPr lang="es-ES_tradnl" sz="2065" dirty="0" smtClean="0"/>
              <a:t>nos guste). </a:t>
            </a:r>
          </a:p>
          <a:p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</a:t>
            </a:r>
            <a:r>
              <a:rPr lang="es-ES_tradnl" dirty="0" smtClean="0"/>
              <a:t>diferencia (6/</a:t>
            </a:r>
            <a:r>
              <a:rPr lang="es-ES_tradnl" dirty="0" smtClean="0"/>
              <a:t>7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286000"/>
            <a:ext cx="6415144" cy="4253120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La </a:t>
            </a:r>
            <a:r>
              <a:rPr lang="es-ES_tradnl" dirty="0" err="1" smtClean="0"/>
              <a:t>concatenacion</a:t>
            </a:r>
            <a:r>
              <a:rPr lang="es-ES_tradnl" dirty="0" smtClean="0"/>
              <a:t> de [a, </a:t>
            </a:r>
            <a:r>
              <a:rPr lang="es-ES_tradnl" dirty="0" err="1" smtClean="0"/>
              <a:t>b</a:t>
            </a:r>
            <a:r>
              <a:rPr lang="es-ES_tradnl" dirty="0" smtClean="0"/>
              <a:t>, </a:t>
            </a:r>
            <a:r>
              <a:rPr lang="es-ES_tradnl" dirty="0" err="1" smtClean="0"/>
              <a:t>c</a:t>
            </a:r>
            <a:r>
              <a:rPr lang="es-ES_tradnl" dirty="0" smtClean="0"/>
              <a:t>] y [</a:t>
            </a:r>
            <a:r>
              <a:rPr lang="es-ES_tradnl" dirty="0" err="1" smtClean="0"/>
              <a:t>d</a:t>
            </a:r>
            <a:r>
              <a:rPr lang="es-ES_tradnl" dirty="0" smtClean="0"/>
              <a:t>, e], con la nueva </a:t>
            </a:r>
            <a:r>
              <a:rPr lang="es-ES_tradnl" dirty="0" smtClean="0"/>
              <a:t>representaci</a:t>
            </a:r>
            <a:r>
              <a:rPr lang="es-ES_tradnl" dirty="0" smtClean="0"/>
              <a:t>ó</a:t>
            </a:r>
            <a:r>
              <a:rPr lang="es-ES_tradnl" dirty="0" smtClean="0"/>
              <a:t>n ser</a:t>
            </a:r>
            <a:r>
              <a:rPr lang="es-ES_tradnl" dirty="0" smtClean="0"/>
              <a:t>í</a:t>
            </a:r>
            <a:r>
              <a:rPr lang="es-ES_tradnl" dirty="0" smtClean="0"/>
              <a:t>a </a:t>
            </a:r>
            <a:r>
              <a:rPr lang="es-ES_tradnl" dirty="0" smtClean="0"/>
              <a:t>la </a:t>
            </a:r>
            <a:r>
              <a:rPr lang="es-ES_tradnl" dirty="0" err="1" smtClean="0"/>
              <a:t>concatenci</a:t>
            </a:r>
            <a:r>
              <a:rPr lang="es-ES_tradnl" dirty="0" err="1" smtClean="0"/>
              <a:t>ó</a:t>
            </a:r>
            <a:r>
              <a:rPr lang="es-ES_tradnl" dirty="0" err="1" smtClean="0"/>
              <a:t>n</a:t>
            </a:r>
            <a:r>
              <a:rPr lang="es-ES_tradnl" dirty="0" smtClean="0"/>
              <a:t> </a:t>
            </a:r>
            <a:r>
              <a:rPr lang="es-ES_tradnl" dirty="0" smtClean="0"/>
              <a:t>de [a, </a:t>
            </a:r>
            <a:r>
              <a:rPr lang="es-ES_tradnl" dirty="0" err="1" smtClean="0"/>
              <a:t>b</a:t>
            </a:r>
            <a:r>
              <a:rPr lang="es-ES_tradnl" dirty="0" smtClean="0"/>
              <a:t>, </a:t>
            </a:r>
            <a:r>
              <a:rPr lang="es-ES_tradnl" dirty="0" err="1" smtClean="0"/>
              <a:t>c|R1</a:t>
            </a:r>
            <a:r>
              <a:rPr lang="es-ES_tradnl" dirty="0" smtClean="0"/>
              <a:t>] </a:t>
            </a:r>
            <a:r>
              <a:rPr lang="es-ES_tradnl" dirty="0" err="1" smtClean="0"/>
              <a:t>−R1</a:t>
            </a:r>
            <a:r>
              <a:rPr lang="es-ES_tradnl" dirty="0" smtClean="0"/>
              <a:t> con [</a:t>
            </a:r>
            <a:r>
              <a:rPr lang="es-ES_tradnl" dirty="0" err="1" smtClean="0"/>
              <a:t>d</a:t>
            </a:r>
            <a:r>
              <a:rPr lang="es-ES_tradnl" dirty="0" smtClean="0"/>
              <a:t>, </a:t>
            </a:r>
            <a:r>
              <a:rPr lang="es-ES_tradnl" dirty="0" err="1" smtClean="0"/>
              <a:t>e|R2</a:t>
            </a:r>
            <a:r>
              <a:rPr lang="es-ES_tradnl" dirty="0" smtClean="0"/>
              <a:t>] </a:t>
            </a:r>
            <a:r>
              <a:rPr lang="es-ES_tradnl" dirty="0" err="1" smtClean="0"/>
              <a:t>−R2</a:t>
            </a:r>
            <a:r>
              <a:rPr lang="es-ES_tradnl" dirty="0" smtClean="0"/>
              <a:t>.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smtClean="0"/>
              <a:t>Se </a:t>
            </a:r>
            <a:r>
              <a:rPr lang="es-ES_tradnl" dirty="0" smtClean="0"/>
              <a:t>unifica R1 = L2 </a:t>
            </a:r>
          </a:p>
          <a:p>
            <a:pPr lvl="1"/>
            <a:r>
              <a:rPr lang="es-ES_tradnl" dirty="0" smtClean="0"/>
              <a:t>El nuevo resto </a:t>
            </a:r>
            <a:r>
              <a:rPr lang="es-ES_tradnl" dirty="0" smtClean="0"/>
              <a:t>ser</a:t>
            </a:r>
            <a:r>
              <a:rPr lang="es-ES_tradnl" dirty="0" smtClean="0"/>
              <a:t>á</a:t>
            </a:r>
            <a:r>
              <a:rPr lang="es-ES_tradnl" dirty="0" smtClean="0"/>
              <a:t> </a:t>
            </a:r>
            <a:r>
              <a:rPr lang="es-ES_tradnl" dirty="0" smtClean="0"/>
              <a:t>R2. </a:t>
            </a:r>
          </a:p>
          <a:p>
            <a:pPr lvl="1"/>
            <a:r>
              <a:rPr lang="es-ES_tradnl" dirty="0" smtClean="0"/>
              <a:t>La lista resultante es [a, </a:t>
            </a:r>
            <a:r>
              <a:rPr lang="es-ES_tradnl" dirty="0" err="1" smtClean="0"/>
              <a:t>b</a:t>
            </a:r>
            <a:r>
              <a:rPr lang="es-ES_tradnl" dirty="0" smtClean="0"/>
              <a:t>, </a:t>
            </a:r>
            <a:r>
              <a:rPr lang="es-ES_tradnl" dirty="0" err="1" smtClean="0"/>
              <a:t>c</a:t>
            </a:r>
            <a:r>
              <a:rPr lang="es-ES_tradnl" dirty="0" smtClean="0"/>
              <a:t>, </a:t>
            </a:r>
            <a:r>
              <a:rPr lang="es-ES_tradnl" dirty="0" err="1" smtClean="0"/>
              <a:t>d</a:t>
            </a:r>
            <a:r>
              <a:rPr lang="es-ES_tradnl" dirty="0" smtClean="0"/>
              <a:t>, </a:t>
            </a:r>
            <a:r>
              <a:rPr lang="es-ES_tradnl" dirty="0" err="1" smtClean="0"/>
              <a:t>e|R2</a:t>
            </a:r>
            <a:r>
              <a:rPr lang="es-ES_tradnl" dirty="0" smtClean="0"/>
              <a:t>] </a:t>
            </a:r>
            <a:r>
              <a:rPr lang="es-ES_tradnl" dirty="0" err="1" smtClean="0"/>
              <a:t>−R2</a:t>
            </a:r>
            <a:r>
              <a:rPr lang="es-ES_tradnl" dirty="0" smtClean="0"/>
              <a:t>. </a:t>
            </a:r>
          </a:p>
          <a:p>
            <a:r>
              <a:rPr lang="es-ES_tradnl" dirty="0" err="1" smtClean="0"/>
              <a:t>Concaternar</a:t>
            </a:r>
            <a:r>
              <a:rPr lang="es-ES_tradnl" dirty="0" smtClean="0"/>
              <a:t> con </a:t>
            </a:r>
            <a:r>
              <a:rPr lang="es-ES_tradnl" dirty="0" smtClean="0"/>
              <a:t>listas diferencia:</a:t>
            </a:r>
            <a:r>
              <a:rPr lang="es-ES_tradnl" dirty="0" smtClean="0"/>
              <a:t>  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concatenarDif</a:t>
            </a:r>
            <a:r>
              <a:rPr lang="es-ES_tradnl" dirty="0" err="1" smtClean="0"/>
              <a:t>(L1</a:t>
            </a:r>
            <a:r>
              <a:rPr lang="es-ES_tradnl" dirty="0" smtClean="0"/>
              <a:t>-R1,L2-R2,L3-R3):-</a:t>
            </a:r>
            <a:r>
              <a:rPr lang="es-ES_tradnl" dirty="0" smtClean="0"/>
              <a:t> </a:t>
            </a:r>
          </a:p>
          <a:p>
            <a:pPr>
              <a:buNone/>
            </a:pPr>
            <a:r>
              <a:rPr lang="es-ES_tradnl" dirty="0" smtClean="0"/>
              <a:t>		 	R1</a:t>
            </a:r>
            <a:r>
              <a:rPr lang="es-ES_tradnl" dirty="0" smtClean="0"/>
              <a:t>=L2, L3=L1, R3=R2. </a:t>
            </a:r>
          </a:p>
          <a:p>
            <a:r>
              <a:rPr lang="es-ES_tradnl" dirty="0" smtClean="0"/>
              <a:t>O </a:t>
            </a:r>
            <a:r>
              <a:rPr lang="es-ES_tradnl" dirty="0" smtClean="0"/>
              <a:t>m</a:t>
            </a:r>
            <a:r>
              <a:rPr lang="es-ES_tradnl" dirty="0" smtClean="0"/>
              <a:t>á</a:t>
            </a:r>
            <a:r>
              <a:rPr lang="es-ES_tradnl" dirty="0" smtClean="0"/>
              <a:t>s sint</a:t>
            </a:r>
            <a:r>
              <a:rPr lang="es-ES_tradnl" dirty="0" smtClean="0"/>
              <a:t>é</a:t>
            </a:r>
            <a:r>
              <a:rPr lang="es-ES_tradnl" dirty="0" smtClean="0"/>
              <a:t>tico</a:t>
            </a:r>
            <a:r>
              <a:rPr lang="es-ES_tradnl" dirty="0" smtClean="0"/>
              <a:t>: </a:t>
            </a:r>
            <a:endParaRPr lang="es-ES_tradnl" dirty="0" smtClean="0"/>
          </a:p>
          <a:p>
            <a:pPr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concatenarDif</a:t>
            </a:r>
            <a:r>
              <a:rPr lang="es-ES_tradnl" dirty="0" err="1" smtClean="0"/>
              <a:t>(A</a:t>
            </a:r>
            <a:r>
              <a:rPr lang="es-ES_tradnl" dirty="0" smtClean="0"/>
              <a:t>-</a:t>
            </a:r>
            <a:r>
              <a:rPr lang="es-ES_tradnl" dirty="0" err="1" smtClean="0"/>
              <a:t>B,B</a:t>
            </a:r>
            <a:r>
              <a:rPr lang="es-ES_tradnl" dirty="0" smtClean="0"/>
              <a:t>-</a:t>
            </a:r>
            <a:r>
              <a:rPr lang="es-ES_tradnl" dirty="0" err="1" smtClean="0"/>
              <a:t>C,A</a:t>
            </a:r>
            <a:r>
              <a:rPr lang="es-ES_tradnl" dirty="0" smtClean="0"/>
              <a:t>-C). </a:t>
            </a:r>
          </a:p>
          <a:p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</a:t>
            </a:r>
            <a:r>
              <a:rPr lang="es-ES_tradnl" dirty="0" smtClean="0"/>
              <a:t>diferencia (7/</a:t>
            </a:r>
            <a:r>
              <a:rPr lang="es-ES_tradnl" dirty="0" smtClean="0"/>
              <a:t>7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286000"/>
            <a:ext cx="6415144" cy="4253120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Importante: cuando trabajamos con listas diferencia tenemos que manipular siempre la </a:t>
            </a:r>
            <a:r>
              <a:rPr lang="es-ES_tradnl" dirty="0" smtClean="0"/>
              <a:t>representaci</a:t>
            </a:r>
            <a:r>
              <a:rPr lang="es-ES_tradnl" dirty="0" smtClean="0"/>
              <a:t>ó</a:t>
            </a:r>
            <a:r>
              <a:rPr lang="es-ES_tradnl" dirty="0" smtClean="0"/>
              <a:t>n </a:t>
            </a:r>
            <a:r>
              <a:rPr lang="es-ES_tradnl" dirty="0" smtClean="0"/>
              <a:t>adecuada L-R en todas los predicados/objetivos implicados. </a:t>
            </a:r>
          </a:p>
          <a:p>
            <a:r>
              <a:rPr lang="es-ES_tradnl" dirty="0" smtClean="0"/>
              <a:t>El objetivo</a:t>
            </a:r>
            <a:r>
              <a:rPr lang="es-ES_tradnl" dirty="0" smtClean="0"/>
              <a:t> </a:t>
            </a:r>
            <a:r>
              <a:rPr lang="es-ES_tradnl" dirty="0" err="1" smtClean="0"/>
              <a:t>concatenarDif</a:t>
            </a:r>
            <a:r>
              <a:rPr lang="es-ES_tradnl" dirty="0" smtClean="0"/>
              <a:t>([1,2,3],[4,5],L) no tiene sentido porque</a:t>
            </a:r>
            <a:r>
              <a:rPr lang="es-ES_tradnl" dirty="0" smtClean="0"/>
              <a:t> </a:t>
            </a:r>
            <a:r>
              <a:rPr lang="es-ES_tradnl" dirty="0" err="1" smtClean="0"/>
              <a:t>concatenarDif</a:t>
            </a:r>
            <a:r>
              <a:rPr lang="es-ES_tradnl" dirty="0" smtClean="0"/>
              <a:t> </a:t>
            </a:r>
            <a:r>
              <a:rPr lang="es-ES_tradnl" dirty="0" smtClean="0"/>
              <a:t>espera listas diferencia (de la forma L-R como argumentos. </a:t>
            </a:r>
          </a:p>
          <a:p>
            <a:r>
              <a:rPr lang="es-ES_tradnl" dirty="0" smtClean="0"/>
              <a:t>¿</a:t>
            </a:r>
            <a:r>
              <a:rPr lang="es-ES_tradnl" dirty="0" smtClean="0"/>
              <a:t>C</a:t>
            </a:r>
            <a:r>
              <a:rPr lang="es-ES_tradnl" dirty="0" smtClean="0"/>
              <a:t>ó</a:t>
            </a:r>
            <a:r>
              <a:rPr lang="es-ES_tradnl" dirty="0" smtClean="0"/>
              <a:t>mo </a:t>
            </a:r>
            <a:r>
              <a:rPr lang="es-ES_tradnl" dirty="0" smtClean="0"/>
              <a:t>se representa la lista </a:t>
            </a:r>
            <a:r>
              <a:rPr lang="es-ES_tradnl" dirty="0" smtClean="0"/>
              <a:t>vac</a:t>
            </a:r>
            <a:r>
              <a:rPr lang="es-ES_tradnl" dirty="0" smtClean="0"/>
              <a:t>í</a:t>
            </a:r>
            <a:r>
              <a:rPr lang="es-ES_tradnl" dirty="0" smtClean="0"/>
              <a:t>a </a:t>
            </a:r>
            <a:r>
              <a:rPr lang="es-ES_tradnl" dirty="0" smtClean="0"/>
              <a:t>como lista diferencia? L-L </a:t>
            </a:r>
          </a:p>
          <a:p>
            <a:r>
              <a:rPr lang="es-ES_tradnl" dirty="0" smtClean="0"/>
              <a:t>Una lista diferencia puede transformarse </a:t>
            </a:r>
            <a:r>
              <a:rPr lang="es-ES_tradnl" dirty="0" smtClean="0"/>
              <a:t>autom</a:t>
            </a:r>
            <a:r>
              <a:rPr lang="es-ES_tradnl" dirty="0" smtClean="0"/>
              <a:t>á</a:t>
            </a:r>
            <a:r>
              <a:rPr lang="es-ES_tradnl" dirty="0" smtClean="0"/>
              <a:t>ticamente </a:t>
            </a:r>
            <a:r>
              <a:rPr lang="es-ES_tradnl" dirty="0" smtClean="0"/>
              <a:t>en una lista </a:t>
            </a:r>
            <a:r>
              <a:rPr lang="es-ES_tradnl" dirty="0" err="1" smtClean="0"/>
              <a:t>est</a:t>
            </a:r>
            <a:r>
              <a:rPr lang="es-ES_tradnl" dirty="0" err="1" smtClean="0"/>
              <a:t>á</a:t>
            </a:r>
            <a:r>
              <a:rPr lang="es-ES_tradnl" dirty="0" err="1" smtClean="0"/>
              <a:t>ndard</a:t>
            </a:r>
            <a:r>
              <a:rPr lang="es-ES_tradnl" dirty="0" smtClean="0"/>
              <a:t>. Por ejemplo, dada la lista [1,2,3,4</a:t>
            </a:r>
            <a:r>
              <a:rPr lang="es-ES_tradnl" dirty="0" err="1" smtClean="0"/>
              <a:t>|R</a:t>
            </a:r>
            <a:r>
              <a:rPr lang="es-ES_tradnl" dirty="0" smtClean="0"/>
              <a:t>]-R, si la unificamos con L-[] (es decir, unificamos R=[]) obtendremos la lista </a:t>
            </a:r>
            <a:r>
              <a:rPr lang="es-ES_tradnl" dirty="0" err="1" smtClean="0"/>
              <a:t>est</a:t>
            </a:r>
            <a:r>
              <a:rPr lang="es-ES_tradnl" dirty="0" err="1" smtClean="0"/>
              <a:t>á</a:t>
            </a:r>
            <a:r>
              <a:rPr lang="es-ES_tradnl" dirty="0" err="1" smtClean="0"/>
              <a:t>ndard</a:t>
            </a:r>
            <a:r>
              <a:rPr lang="es-ES_tradnl" dirty="0" smtClean="0"/>
              <a:t> </a:t>
            </a:r>
            <a:r>
              <a:rPr lang="es-ES_tradnl" dirty="0" smtClean="0"/>
              <a:t>L=[1,2,3,4]. </a:t>
            </a:r>
            <a:endParaRPr lang="es-ES_tradnl" dirty="0" smtClean="0"/>
          </a:p>
          <a:p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ódice">
  <a:themeElements>
    <a:clrScheme name="Códice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ódic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ódic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Códice.thmx</Template>
  <TotalTime>15410</TotalTime>
  <Words>921</Words>
  <Application>Microsoft Macintosh PowerPoint</Application>
  <PresentationFormat>Presentación en pantalla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Códice</vt:lpstr>
      <vt:lpstr>Programación lógica </vt:lpstr>
      <vt:lpstr>Estructuras de datos incompletas</vt:lpstr>
      <vt:lpstr>Listas diferencia (1/7)</vt:lpstr>
      <vt:lpstr>Listas diferencia (2/7)</vt:lpstr>
      <vt:lpstr>Listas diferencia (3/7)</vt:lpstr>
      <vt:lpstr>Listas diferencia (4/7)</vt:lpstr>
      <vt:lpstr>Listas diferencia (5/7)</vt:lpstr>
      <vt:lpstr>Listas diferencia (6/7)</vt:lpstr>
      <vt:lpstr>Listas diferencia (7/7)</vt:lpstr>
      <vt:lpstr>Ejercicios rápidos 1</vt:lpstr>
    </vt:vector>
  </TitlesOfParts>
  <Company>lisy.beato@gmail.com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Lisibonny Beato Castro</dc:creator>
  <cp:lastModifiedBy>Lisibonny Beato Castro</cp:lastModifiedBy>
  <cp:revision>242</cp:revision>
  <dcterms:created xsi:type="dcterms:W3CDTF">2012-06-18T14:01:52Z</dcterms:created>
  <dcterms:modified xsi:type="dcterms:W3CDTF">2012-06-18T18:11:51Z</dcterms:modified>
</cp:coreProperties>
</file>