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69" r:id="rId1"/>
  </p:sldMasterIdLst>
  <p:notesMasterIdLst>
    <p:notesMasterId r:id="rId13"/>
  </p:notesMasterIdLst>
  <p:sldIdLst>
    <p:sldId id="256" r:id="rId2"/>
    <p:sldId id="257" r:id="rId3"/>
    <p:sldId id="258" r:id="rId4"/>
    <p:sldId id="259" r:id="rId5"/>
    <p:sldId id="264" r:id="rId6"/>
    <p:sldId id="260" r:id="rId7"/>
    <p:sldId id="261" r:id="rId8"/>
    <p:sldId id="262" r:id="rId9"/>
    <p:sldId id="263" r:id="rId10"/>
    <p:sldId id="265" r:id="rId11"/>
    <p:sldId id="266" r:id="rId12"/>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9" autoAdjust="0"/>
    <p:restoredTop sz="94599" autoAdjust="0"/>
  </p:normalViewPr>
  <p:slideViewPr>
    <p:cSldViewPr snapToGrid="0" snapToObjects="1">
      <p:cViewPr varScale="1">
        <p:scale>
          <a:sx n="64" d="100"/>
          <a:sy n="64" d="100"/>
        </p:scale>
        <p:origin x="-7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91DC4-F5FF-4A48-91B8-4947CAECF302}" type="datetimeFigureOut">
              <a:rPr lang="es-ES_tradnl" smtClean="0"/>
              <a:pPr/>
              <a:t>21/6/12</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2E3265-1949-1F46-ABF6-5B95DB932F41}" type="slidenum">
              <a:rPr lang="es-ES_tradnl" smtClean="0"/>
              <a:pPr/>
              <a:t>‹Nr.›</a:t>
            </a:fld>
            <a:endParaRPr lang="es-ES_tradnl"/>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s-ES_tradnl" smtClean="0"/>
              <a:t>Clic para editar título</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En blanco">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ido con título">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Imagen con título">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Título vertical y texto">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s-ES_tradnl" smtClean="0"/>
              <a:t>Clic para editar título</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Encabezado de sección">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s-ES_tradnl" smtClean="0"/>
              <a:t>Clic para editar título</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A9E7B99-7C3F-4BC3-B7B8-7E1F8C620B24}" type="datetime1">
              <a:rPr lang="es-ES_tradnl" smtClean="0"/>
              <a:pPr/>
              <a:t>21/6/12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s-ES_tradnl" smtClean="0"/>
              <a:pPr/>
              <a:t>‹Nr.›</a:t>
            </a:fld>
            <a:endParaRPr lang="es-ES_tradnl"/>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7" name="Date Placeholder 6"/>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4B337335-08A4-8542-910E-D0EEB3083FC6}" type="slidenum">
              <a:rPr lang="es-ES_tradnl" smtClean="0"/>
              <a:pPr/>
              <a:t>‹Nr.›</a:t>
            </a:fld>
            <a:endParaRPr lang="es-ES_tradnl"/>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objetos, superior e inferi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54E9EBF4-4055-B942-9277-2B2D353EE553}" type="datetimeFigureOut">
              <a:rPr lang="es-ES_tradnl" smtClean="0"/>
              <a:pPr/>
              <a:t>21/6/12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6"/>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fld id="{54E9EBF4-4055-B942-9277-2B2D353EE553}" type="datetimeFigureOut">
              <a:rPr lang="es-ES_tradnl" smtClean="0"/>
              <a:pPr/>
              <a:t>21/6/12</a:t>
            </a:fld>
            <a:endParaRPr lang="es-ES_tradnl"/>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Programación lógica	</a:t>
            </a:r>
            <a:endParaRPr lang="es-ES_tradnl" dirty="0"/>
          </a:p>
        </p:txBody>
      </p:sp>
      <p:sp>
        <p:nvSpPr>
          <p:cNvPr id="3" name="Subtítulo 2"/>
          <p:cNvSpPr>
            <a:spLocks noGrp="1"/>
          </p:cNvSpPr>
          <p:nvPr>
            <p:ph type="subTitle" idx="1"/>
          </p:nvPr>
        </p:nvSpPr>
        <p:spPr/>
        <p:txBody>
          <a:bodyPr>
            <a:normAutofit/>
          </a:bodyPr>
          <a:lstStyle/>
          <a:p>
            <a:r>
              <a:rPr lang="es-ES_tradnl" dirty="0" smtClean="0"/>
              <a:t>T</a:t>
            </a:r>
            <a:r>
              <a:rPr lang="es-ES_tradnl" dirty="0" smtClean="0"/>
              <a:t>écnicas para programación eficiente en </a:t>
            </a:r>
            <a:r>
              <a:rPr lang="es-ES_tradnl" dirty="0" err="1" smtClean="0"/>
              <a:t>Prolog</a:t>
            </a:r>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Recursi</a:t>
            </a:r>
            <a:r>
              <a:rPr lang="es-ES_tradnl" dirty="0" smtClean="0"/>
              <a:t>ón de cola (</a:t>
            </a:r>
            <a:r>
              <a:rPr lang="es-ES_tradnl" dirty="0" err="1" smtClean="0"/>
              <a:t>tail</a:t>
            </a:r>
            <a:r>
              <a:rPr lang="es-ES_tradnl" dirty="0" smtClean="0"/>
              <a:t> </a:t>
            </a:r>
            <a:r>
              <a:rPr lang="es-ES_tradnl" dirty="0" err="1" smtClean="0"/>
              <a:t>recursion</a:t>
            </a:r>
            <a:r>
              <a:rPr lang="es-ES_tradnl" dirty="0" smtClean="0"/>
              <a:t> o TR) (2/3)</a:t>
            </a:r>
            <a:endParaRPr lang="es-ES_tradnl" dirty="0"/>
          </a:p>
        </p:txBody>
      </p:sp>
      <p:sp>
        <p:nvSpPr>
          <p:cNvPr id="3" name="Marcador de contenido 2"/>
          <p:cNvSpPr>
            <a:spLocks noGrp="1"/>
          </p:cNvSpPr>
          <p:nvPr>
            <p:ph idx="1"/>
          </p:nvPr>
        </p:nvSpPr>
        <p:spPr/>
        <p:txBody>
          <a:bodyPr>
            <a:normAutofit/>
          </a:bodyPr>
          <a:lstStyle/>
          <a:p>
            <a:r>
              <a:rPr lang="es-ES_tradnl" dirty="0" smtClean="0"/>
              <a:t>Ejemplos: </a:t>
            </a:r>
          </a:p>
          <a:p>
            <a:pPr lvl="1"/>
            <a:r>
              <a:rPr lang="es-ES_tradnl" sz="1760" dirty="0" smtClean="0"/>
              <a:t>      TR: test1 :- </a:t>
            </a:r>
            <a:r>
              <a:rPr lang="es-ES_tradnl" sz="1760" dirty="0" err="1" smtClean="0"/>
              <a:t>write(hola</a:t>
            </a:r>
            <a:r>
              <a:rPr lang="es-ES_tradnl" sz="1760" dirty="0" smtClean="0"/>
              <a:t>), </a:t>
            </a:r>
            <a:r>
              <a:rPr lang="es-ES_tradnl" sz="1760" dirty="0" err="1" smtClean="0"/>
              <a:t>nl</a:t>
            </a:r>
            <a:r>
              <a:rPr lang="es-ES_tradnl" sz="1760" dirty="0" smtClean="0"/>
              <a:t>, test1.</a:t>
            </a:r>
          </a:p>
          <a:p>
            <a:pPr lvl="1"/>
            <a:r>
              <a:rPr lang="es-ES_tradnl" sz="1760" dirty="0" smtClean="0"/>
              <a:t>      no TR por </a:t>
            </a:r>
            <a:r>
              <a:rPr lang="es-ES_tradnl" sz="1760" dirty="0" err="1" smtClean="0"/>
              <a:t>condición</a:t>
            </a:r>
            <a:r>
              <a:rPr lang="es-ES_tradnl" sz="1760" dirty="0" smtClean="0"/>
              <a:t> (1): test1 :- test1, </a:t>
            </a:r>
            <a:r>
              <a:rPr lang="es-ES_tradnl" sz="1760" dirty="0" err="1" smtClean="0"/>
              <a:t>write(hola</a:t>
            </a:r>
            <a:r>
              <a:rPr lang="es-ES_tradnl" sz="1760" dirty="0" smtClean="0"/>
              <a:t>), </a:t>
            </a:r>
            <a:r>
              <a:rPr lang="es-ES_tradnl" sz="1760" dirty="0" err="1" smtClean="0"/>
              <a:t>nl</a:t>
            </a:r>
            <a:r>
              <a:rPr lang="es-ES_tradnl" sz="1760" dirty="0" smtClean="0"/>
              <a:t>. </a:t>
            </a:r>
          </a:p>
          <a:p>
            <a:pPr lvl="1"/>
            <a:r>
              <a:rPr lang="es-ES_tradnl" sz="1760" dirty="0" smtClean="0"/>
              <a:t>      no TR por </a:t>
            </a:r>
            <a:r>
              <a:rPr lang="es-ES_tradnl" sz="1760" dirty="0" err="1" smtClean="0"/>
              <a:t>condición</a:t>
            </a:r>
            <a:r>
              <a:rPr lang="es-ES_tradnl" sz="1760" dirty="0" smtClean="0"/>
              <a:t> (2):</a:t>
            </a:r>
            <a:r>
              <a:rPr lang="es-ES_tradnl" sz="1760" dirty="0" smtClean="0"/>
              <a:t> </a:t>
            </a:r>
            <a:endParaRPr lang="es-ES_tradnl" dirty="0" smtClean="0"/>
          </a:p>
          <a:p>
            <a:pPr lvl="2"/>
            <a:r>
              <a:rPr lang="es-ES_tradnl" dirty="0" smtClean="0"/>
              <a:t>test1</a:t>
            </a:r>
            <a:r>
              <a:rPr lang="es-ES_tradnl" dirty="0" smtClean="0"/>
              <a:t>:-</a:t>
            </a:r>
            <a:r>
              <a:rPr lang="es-ES_tradnl" dirty="0" err="1" smtClean="0"/>
              <a:t>write(hola</a:t>
            </a:r>
            <a:r>
              <a:rPr lang="es-ES_tradnl" dirty="0" smtClean="0"/>
              <a:t>),</a:t>
            </a:r>
            <a:r>
              <a:rPr lang="es-ES_tradnl" dirty="0" err="1" smtClean="0"/>
              <a:t>nl,test1</a:t>
            </a:r>
            <a:r>
              <a:rPr lang="es-ES_tradnl" dirty="0" smtClean="0"/>
              <a:t>.</a:t>
            </a:r>
            <a:r>
              <a:rPr lang="es-ES_tradnl" dirty="0" smtClean="0"/>
              <a:t> </a:t>
            </a:r>
          </a:p>
          <a:p>
            <a:pPr lvl="2"/>
            <a:r>
              <a:rPr lang="es-ES_tradnl" dirty="0" smtClean="0"/>
              <a:t>test1</a:t>
            </a:r>
            <a:r>
              <a:rPr lang="es-ES_tradnl" dirty="0" smtClean="0"/>
              <a:t>:-</a:t>
            </a:r>
            <a:r>
              <a:rPr lang="es-ES_tradnl" dirty="0" err="1" smtClean="0"/>
              <a:t>write(adios</a:t>
            </a:r>
            <a:r>
              <a:rPr lang="es-ES_tradnl" dirty="0" smtClean="0"/>
              <a:t>).</a:t>
            </a:r>
            <a:r>
              <a:rPr lang="es-ES_tradnl" dirty="0" smtClean="0"/>
              <a:t> </a:t>
            </a:r>
          </a:p>
          <a:p>
            <a:pPr lvl="1"/>
            <a:r>
              <a:rPr lang="es-ES_tradnl" sz="1818" dirty="0" smtClean="0"/>
              <a:t>no TR por </a:t>
            </a:r>
            <a:r>
              <a:rPr lang="es-ES_tradnl" sz="1818" dirty="0" err="1" smtClean="0"/>
              <a:t>condición</a:t>
            </a:r>
            <a:r>
              <a:rPr lang="es-ES_tradnl" sz="1818" dirty="0" smtClean="0"/>
              <a:t> (3): </a:t>
            </a:r>
            <a:endParaRPr lang="es-ES_tradnl" sz="1818" dirty="0" smtClean="0"/>
          </a:p>
          <a:p>
            <a:pPr lvl="2"/>
            <a:r>
              <a:rPr lang="es-ES_tradnl" dirty="0" smtClean="0"/>
              <a:t>test1</a:t>
            </a:r>
            <a:r>
              <a:rPr lang="es-ES_tradnl" dirty="0" smtClean="0"/>
              <a:t>:-</a:t>
            </a:r>
            <a:r>
              <a:rPr lang="es-ES_tradnl" dirty="0" err="1" smtClean="0"/>
              <a:t>predicado,write(hola</a:t>
            </a:r>
            <a:r>
              <a:rPr lang="es-ES_tradnl" dirty="0" smtClean="0"/>
              <a:t>),</a:t>
            </a:r>
            <a:r>
              <a:rPr lang="es-ES_tradnl" dirty="0" err="1" smtClean="0"/>
              <a:t>nl,test1</a:t>
            </a:r>
            <a:r>
              <a:rPr lang="es-ES_tradnl" dirty="0" smtClean="0"/>
              <a:t>.</a:t>
            </a:r>
            <a:r>
              <a:rPr lang="es-ES_tradnl" dirty="0" smtClean="0"/>
              <a:t> </a:t>
            </a:r>
            <a:endParaRPr lang="es-ES_tradnl" dirty="0" smtClean="0"/>
          </a:p>
          <a:p>
            <a:pPr lvl="2"/>
            <a:r>
              <a:rPr lang="es-ES_tradnl" dirty="0" smtClean="0"/>
              <a:t>predicado</a:t>
            </a:r>
            <a:r>
              <a:rPr lang="es-ES_tradnl" dirty="0" smtClean="0"/>
              <a:t>:-</a:t>
            </a:r>
            <a:r>
              <a:rPr lang="es-ES_tradnl" dirty="0" err="1" smtClean="0"/>
              <a:t>write(adios1</a:t>
            </a:r>
            <a:r>
              <a:rPr lang="es-ES_tradnl" dirty="0" smtClean="0"/>
              <a:t>)</a:t>
            </a:r>
            <a:r>
              <a:rPr lang="es-ES_tradnl" dirty="0" smtClean="0"/>
              <a:t>.</a:t>
            </a:r>
          </a:p>
          <a:p>
            <a:pPr lvl="2"/>
            <a:r>
              <a:rPr lang="es-ES_tradnl" dirty="0" smtClean="0"/>
              <a:t>predicado</a:t>
            </a:r>
            <a:r>
              <a:rPr lang="es-ES_tradnl" dirty="0" smtClean="0"/>
              <a:t>:-</a:t>
            </a:r>
            <a:r>
              <a:rPr lang="es-ES_tradnl" dirty="0" err="1" smtClean="0"/>
              <a:t>write(adios2</a:t>
            </a:r>
            <a:r>
              <a:rPr lang="es-ES_tradnl" dirty="0" smtClean="0"/>
              <a:t>). </a:t>
            </a:r>
            <a:endParaRPr lang="es-ES_tradnl" dirty="0" smtClean="0"/>
          </a:p>
          <a:p>
            <a:endParaRPr lang="es-ES_trad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Recursi</a:t>
            </a:r>
            <a:r>
              <a:rPr lang="es-ES_tradnl" dirty="0" smtClean="0"/>
              <a:t>ón de cola (</a:t>
            </a:r>
            <a:r>
              <a:rPr lang="es-ES_tradnl" dirty="0" err="1" smtClean="0"/>
              <a:t>tail</a:t>
            </a:r>
            <a:r>
              <a:rPr lang="es-ES_tradnl" dirty="0" smtClean="0"/>
              <a:t> </a:t>
            </a:r>
            <a:r>
              <a:rPr lang="es-ES_tradnl" dirty="0" err="1" smtClean="0"/>
              <a:t>recursion</a:t>
            </a:r>
            <a:r>
              <a:rPr lang="es-ES_tradnl" dirty="0" smtClean="0"/>
              <a:t> o TR) (</a:t>
            </a:r>
            <a:r>
              <a:rPr lang="es-ES_tradnl" dirty="0" smtClean="0"/>
              <a:t>3</a:t>
            </a:r>
            <a:r>
              <a:rPr lang="es-ES_tradnl" dirty="0" smtClean="0"/>
              <a:t>/3)</a:t>
            </a:r>
            <a:endParaRPr lang="es-ES_tradnl" dirty="0"/>
          </a:p>
        </p:txBody>
      </p:sp>
      <p:sp>
        <p:nvSpPr>
          <p:cNvPr id="3" name="Marcador de contenido 2"/>
          <p:cNvSpPr>
            <a:spLocks noGrp="1"/>
          </p:cNvSpPr>
          <p:nvPr>
            <p:ph idx="1"/>
          </p:nvPr>
        </p:nvSpPr>
        <p:spPr/>
        <p:txBody>
          <a:bodyPr>
            <a:normAutofit lnSpcReduction="10000"/>
          </a:bodyPr>
          <a:lstStyle/>
          <a:p>
            <a:r>
              <a:rPr lang="es-ES_tradnl" dirty="0" smtClean="0"/>
              <a:t>TR </a:t>
            </a:r>
            <a:r>
              <a:rPr lang="es-ES_tradnl" dirty="0" smtClean="0"/>
              <a:t>gracias a la </a:t>
            </a:r>
            <a:r>
              <a:rPr lang="es-ES_tradnl" dirty="0" err="1" smtClean="0"/>
              <a:t>indexación</a:t>
            </a:r>
            <a:r>
              <a:rPr lang="es-ES_tradnl" dirty="0" smtClean="0"/>
              <a:t> de los primeros </a:t>
            </a:r>
            <a:r>
              <a:rPr lang="es-ES_tradnl" dirty="0" smtClean="0"/>
              <a:t>argumentos.</a:t>
            </a:r>
          </a:p>
          <a:p>
            <a:r>
              <a:rPr lang="es-ES_tradnl" dirty="0" smtClean="0"/>
              <a:t> El </a:t>
            </a:r>
            <a:r>
              <a:rPr lang="es-ES_tradnl" dirty="0" smtClean="0"/>
              <a:t>siguiente ejemplo es TR ya que aunque no cumple la </a:t>
            </a:r>
            <a:r>
              <a:rPr lang="es-ES_tradnl" dirty="0" err="1" smtClean="0"/>
              <a:t>condición</a:t>
            </a:r>
            <a:r>
              <a:rPr lang="es-ES_tradnl" dirty="0" smtClean="0"/>
              <a:t> (2), la </a:t>
            </a:r>
            <a:r>
              <a:rPr lang="es-ES_tradnl" dirty="0" err="1" smtClean="0"/>
              <a:t>indexación</a:t>
            </a:r>
            <a:r>
              <a:rPr lang="es-ES_tradnl" dirty="0" smtClean="0"/>
              <a:t> </a:t>
            </a:r>
            <a:r>
              <a:rPr lang="es-ES_tradnl" dirty="0" err="1" smtClean="0"/>
              <a:t>eliminará</a:t>
            </a:r>
            <a:r>
              <a:rPr lang="es-ES_tradnl" dirty="0" smtClean="0"/>
              <a:t> la </a:t>
            </a:r>
            <a:r>
              <a:rPr lang="es-ES_tradnl" dirty="0" err="1" smtClean="0"/>
              <a:t>consideración</a:t>
            </a:r>
            <a:r>
              <a:rPr lang="es-ES_tradnl" dirty="0" smtClean="0"/>
              <a:t> de la </a:t>
            </a:r>
            <a:r>
              <a:rPr lang="es-ES_tradnl" dirty="0" err="1" smtClean="0"/>
              <a:t>última</a:t>
            </a:r>
            <a:r>
              <a:rPr lang="es-ES_tradnl" dirty="0" smtClean="0"/>
              <a:t> </a:t>
            </a:r>
            <a:r>
              <a:rPr lang="es-ES_tradnl" dirty="0" err="1" smtClean="0"/>
              <a:t>cláusula</a:t>
            </a:r>
            <a:r>
              <a:rPr lang="es-ES_tradnl" dirty="0" smtClean="0"/>
              <a:t>, porque el argumento que se pueda unificar con </a:t>
            </a:r>
            <a:r>
              <a:rPr lang="es-ES_tradnl" dirty="0" err="1" smtClean="0"/>
              <a:t>x(A</a:t>
            </a:r>
            <a:r>
              <a:rPr lang="es-ES_tradnl" dirty="0" smtClean="0"/>
              <a:t>, B) no lo </a:t>
            </a:r>
            <a:r>
              <a:rPr lang="es-ES_tradnl" dirty="0" err="1" smtClean="0"/>
              <a:t>podrá</a:t>
            </a:r>
            <a:r>
              <a:rPr lang="es-ES_tradnl" dirty="0" smtClean="0"/>
              <a:t> hacer con </a:t>
            </a:r>
            <a:r>
              <a:rPr lang="es-ES_tradnl" dirty="0" err="1" smtClean="0"/>
              <a:t>q</a:t>
            </a:r>
            <a:r>
              <a:rPr lang="es-ES_tradnl" dirty="0" smtClean="0"/>
              <a:t>.</a:t>
            </a:r>
            <a:r>
              <a:rPr lang="es-ES_tradnl" dirty="0" smtClean="0"/>
              <a:t> </a:t>
            </a:r>
          </a:p>
          <a:p>
            <a:endParaRPr lang="es-ES_tradnl" dirty="0" smtClean="0"/>
          </a:p>
          <a:p>
            <a:pPr lvl="1"/>
            <a:r>
              <a:rPr lang="es-ES_tradnl" dirty="0" err="1" smtClean="0"/>
              <a:t>f</a:t>
            </a:r>
            <a:r>
              <a:rPr lang="es-ES_tradnl" dirty="0" err="1" smtClean="0"/>
              <a:t>(x(A,B</a:t>
            </a:r>
            <a:r>
              <a:rPr lang="es-ES_tradnl" dirty="0" smtClean="0"/>
              <a:t>)):-</a:t>
            </a:r>
            <a:r>
              <a:rPr lang="es-ES_tradnl" dirty="0" err="1" smtClean="0"/>
              <a:t>f(A</a:t>
            </a:r>
            <a:r>
              <a:rPr lang="es-ES_tradnl" dirty="0" smtClean="0"/>
              <a:t>). </a:t>
            </a:r>
            <a:endParaRPr lang="es-ES_tradnl" dirty="0" smtClean="0"/>
          </a:p>
          <a:p>
            <a:pPr lvl="1"/>
            <a:r>
              <a:rPr lang="es-ES_tradnl" dirty="0" err="1" smtClean="0"/>
              <a:t>f</a:t>
            </a:r>
            <a:r>
              <a:rPr lang="es-ES_tradnl" dirty="0" err="1" smtClean="0"/>
              <a:t>(q</a:t>
            </a:r>
            <a:r>
              <a:rPr lang="es-ES_tradnl" dirty="0" smtClean="0"/>
              <a:t>).</a:t>
            </a:r>
            <a:br>
              <a:rPr lang="es-ES_tradnl" dirty="0" smtClean="0"/>
            </a:br>
            <a:endParaRPr lang="es-ES_tradnl" dirty="0" smtClean="0"/>
          </a:p>
          <a:p>
            <a:endParaRPr lang="es-ES_trad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B</a:t>
            </a:r>
            <a:r>
              <a:rPr lang="es-ES_tradnl" dirty="0" smtClean="0"/>
              <a:t>úsqueda eficiente de las soluciones posibles</a:t>
            </a:r>
            <a:endParaRPr lang="es-ES_tradnl" dirty="0"/>
          </a:p>
        </p:txBody>
      </p:sp>
      <p:sp>
        <p:nvSpPr>
          <p:cNvPr id="3" name="Marcador de contenido 2"/>
          <p:cNvSpPr>
            <a:spLocks noGrp="1"/>
          </p:cNvSpPr>
          <p:nvPr>
            <p:ph idx="1"/>
          </p:nvPr>
        </p:nvSpPr>
        <p:spPr/>
        <p:txBody>
          <a:bodyPr>
            <a:normAutofit/>
          </a:bodyPr>
          <a:lstStyle/>
          <a:p>
            <a:r>
              <a:rPr lang="es-ES_tradnl" dirty="0" smtClean="0"/>
              <a:t>Realizar una </a:t>
            </a:r>
            <a:r>
              <a:rPr lang="es-ES_tradnl" dirty="0" err="1" smtClean="0"/>
              <a:t>búsqueda</a:t>
            </a:r>
            <a:r>
              <a:rPr lang="es-ES_tradnl" dirty="0" smtClean="0"/>
              <a:t> eficiente en el campo de las soluciones posibles.</a:t>
            </a:r>
            <a:r>
              <a:rPr lang="es-ES_tradnl" dirty="0" smtClean="0"/>
              <a:t> </a:t>
            </a:r>
          </a:p>
          <a:p>
            <a:r>
              <a:rPr lang="es-ES_tradnl" dirty="0" smtClean="0"/>
              <a:t>Por </a:t>
            </a:r>
            <a:r>
              <a:rPr lang="es-ES_tradnl" dirty="0" smtClean="0"/>
              <a:t>ejemplo, si </a:t>
            </a:r>
            <a:r>
              <a:rPr lang="es-ES_tradnl" dirty="0" smtClean="0"/>
              <a:t>tenemos:</a:t>
            </a:r>
          </a:p>
          <a:p>
            <a:pPr lvl="1"/>
            <a:r>
              <a:rPr lang="es-ES_tradnl" dirty="0" smtClean="0"/>
              <a:t>10 </a:t>
            </a:r>
            <a:r>
              <a:rPr lang="es-ES_tradnl" dirty="0" smtClean="0"/>
              <a:t>reglas caballo(_),</a:t>
            </a:r>
            <a:r>
              <a:rPr lang="es-ES_tradnl" dirty="0" smtClean="0"/>
              <a:t> </a:t>
            </a:r>
            <a:endParaRPr lang="es-ES_tradnl" dirty="0" smtClean="0"/>
          </a:p>
          <a:p>
            <a:pPr lvl="1"/>
            <a:r>
              <a:rPr lang="es-ES_tradnl" dirty="0" smtClean="0"/>
              <a:t>1000 </a:t>
            </a:r>
            <a:r>
              <a:rPr lang="es-ES_tradnl" dirty="0" smtClean="0"/>
              <a:t>reglas gris(_</a:t>
            </a:r>
            <a:r>
              <a:rPr lang="es-ES_tradnl" dirty="0" smtClean="0"/>
              <a:t>) </a:t>
            </a:r>
          </a:p>
          <a:p>
            <a:r>
              <a:rPr lang="es-ES_tradnl" dirty="0" smtClean="0"/>
              <a:t>Ser</a:t>
            </a:r>
            <a:r>
              <a:rPr lang="es-ES_tradnl" dirty="0" smtClean="0"/>
              <a:t>ía más e</a:t>
            </a:r>
            <a:r>
              <a:rPr lang="es-ES_tradnl" dirty="0" smtClean="0"/>
              <a:t>ficiente </a:t>
            </a:r>
            <a:r>
              <a:rPr lang="es-ES_tradnl" dirty="0" smtClean="0"/>
              <a:t>ejecutar:</a:t>
            </a:r>
            <a:r>
              <a:rPr lang="es-ES_tradnl" dirty="0" smtClean="0"/>
              <a:t> </a:t>
            </a:r>
          </a:p>
          <a:p>
            <a:pPr lvl="1"/>
            <a:r>
              <a:rPr lang="es-ES_tradnl" dirty="0" err="1" smtClean="0"/>
              <a:t>caballo</a:t>
            </a:r>
            <a:r>
              <a:rPr lang="es-ES_tradnl" dirty="0" err="1" smtClean="0"/>
              <a:t>(X</a:t>
            </a:r>
            <a:r>
              <a:rPr lang="es-ES_tradnl" dirty="0" smtClean="0"/>
              <a:t>), </a:t>
            </a:r>
            <a:r>
              <a:rPr lang="es-ES_tradnl" dirty="0" err="1" smtClean="0"/>
              <a:t>gris(X</a:t>
            </a:r>
            <a:r>
              <a:rPr lang="es-ES_tradnl" dirty="0" smtClean="0"/>
              <a:t>), que </a:t>
            </a:r>
            <a:r>
              <a:rPr lang="es-ES_tradnl" dirty="0" smtClean="0"/>
              <a:t>ejecutar</a:t>
            </a:r>
          </a:p>
          <a:p>
            <a:pPr lvl="1"/>
            <a:r>
              <a:rPr lang="es-ES_tradnl" dirty="0" err="1" smtClean="0"/>
              <a:t>gris</a:t>
            </a:r>
            <a:r>
              <a:rPr lang="es-ES_tradnl" dirty="0" err="1" smtClean="0"/>
              <a:t>(X</a:t>
            </a:r>
            <a:r>
              <a:rPr lang="es-ES_tradnl" dirty="0" smtClean="0"/>
              <a:t>), </a:t>
            </a:r>
            <a:r>
              <a:rPr lang="es-ES_tradnl" dirty="0" err="1" smtClean="0"/>
              <a:t>caballo(X</a:t>
            </a:r>
            <a:r>
              <a:rPr lang="es-ES_tradnl" dirty="0" smtClean="0"/>
              <a:t>).</a:t>
            </a:r>
            <a:r>
              <a:rPr lang="es-ES_tradnl"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600" dirty="0" smtClean="0"/>
              <a:t>Unificaci</a:t>
            </a:r>
            <a:r>
              <a:rPr lang="es-ES_tradnl" sz="4600" dirty="0" smtClean="0"/>
              <a:t>ón de los argumentos en las rutinas recursivas</a:t>
            </a:r>
            <a:endParaRPr lang="es-ES_tradnl" sz="4600" dirty="0"/>
          </a:p>
        </p:txBody>
      </p:sp>
      <p:sp>
        <p:nvSpPr>
          <p:cNvPr id="3" name="Marcador de contenido 2"/>
          <p:cNvSpPr>
            <a:spLocks noGrp="1"/>
          </p:cNvSpPr>
          <p:nvPr>
            <p:ph idx="1"/>
          </p:nvPr>
        </p:nvSpPr>
        <p:spPr/>
        <p:txBody>
          <a:bodyPr>
            <a:normAutofit/>
          </a:bodyPr>
          <a:lstStyle/>
          <a:p>
            <a:r>
              <a:rPr lang="es-ES_tradnl" dirty="0" err="1" smtClean="0"/>
              <a:t>Versión</a:t>
            </a:r>
            <a:r>
              <a:rPr lang="es-ES_tradnl" dirty="0" smtClean="0"/>
              <a:t> </a:t>
            </a:r>
            <a:r>
              <a:rPr lang="es-ES_tradnl" dirty="0" err="1" smtClean="0"/>
              <a:t>más</a:t>
            </a:r>
            <a:r>
              <a:rPr lang="es-ES_tradnl" dirty="0" smtClean="0"/>
              <a:t> eficiente:</a:t>
            </a:r>
            <a:r>
              <a:rPr lang="es-ES_tradnl" dirty="0" smtClean="0"/>
              <a:t> </a:t>
            </a:r>
          </a:p>
          <a:p>
            <a:pPr>
              <a:buNone/>
            </a:pPr>
            <a:r>
              <a:rPr lang="es-ES_tradnl" dirty="0" smtClean="0"/>
              <a:t>    </a:t>
            </a:r>
            <a:r>
              <a:rPr lang="es-ES_tradnl" dirty="0" err="1" smtClean="0"/>
              <a:t>tresElementos</a:t>
            </a:r>
            <a:r>
              <a:rPr lang="es-ES_tradnl" dirty="0" smtClean="0"/>
              <a:t>([_, _, _])</a:t>
            </a:r>
            <a:r>
              <a:rPr lang="es-ES_tradnl" dirty="0" smtClean="0"/>
              <a:t>.</a:t>
            </a:r>
            <a:endParaRPr lang="es-ES_tradnl" dirty="0" smtClean="0"/>
          </a:p>
          <a:p>
            <a:r>
              <a:rPr lang="es-ES_tradnl" dirty="0" smtClean="0"/>
              <a:t>Otra </a:t>
            </a:r>
            <a:r>
              <a:rPr lang="es-ES_tradnl" dirty="0" smtClean="0"/>
              <a:t>alternativa </a:t>
            </a:r>
            <a:r>
              <a:rPr lang="es-ES_tradnl" dirty="0" err="1" smtClean="0"/>
              <a:t>más</a:t>
            </a:r>
            <a:r>
              <a:rPr lang="es-ES_tradnl" dirty="0" smtClean="0"/>
              <a:t> ineficiente</a:t>
            </a:r>
            <a:r>
              <a:rPr lang="es-ES_tradnl" dirty="0" smtClean="0"/>
              <a:t>:</a:t>
            </a:r>
          </a:p>
          <a:p>
            <a:pPr>
              <a:buNone/>
            </a:pPr>
            <a:r>
              <a:rPr lang="es-ES_tradnl" dirty="0" smtClean="0"/>
              <a:t>    </a:t>
            </a:r>
            <a:r>
              <a:rPr lang="es-ES_tradnl" dirty="0" err="1" smtClean="0"/>
              <a:t>tresElementos(X</a:t>
            </a:r>
            <a:r>
              <a:rPr lang="es-ES_tradnl" dirty="0" smtClean="0"/>
              <a:t>) :- </a:t>
            </a:r>
            <a:r>
              <a:rPr lang="es-ES_tradnl" dirty="0" err="1" smtClean="0"/>
              <a:t>length(X</a:t>
            </a:r>
            <a:r>
              <a:rPr lang="es-ES_tradnl" dirty="0" smtClean="0"/>
              <a:t>, N), N = 3.</a:t>
            </a:r>
            <a:r>
              <a:rPr lang="es-ES_tradnl" dirty="0" smtClean="0"/>
              <a:t>  </a:t>
            </a:r>
          </a:p>
          <a:p>
            <a:r>
              <a:rPr lang="es-ES_tradnl" dirty="0" smtClean="0"/>
              <a:t>Otra </a:t>
            </a:r>
            <a:r>
              <a:rPr lang="es-ES_tradnl" dirty="0" smtClean="0"/>
              <a:t>alternativa </a:t>
            </a:r>
            <a:r>
              <a:rPr lang="es-ES_tradnl" dirty="0" err="1" smtClean="0"/>
              <a:t>más</a:t>
            </a:r>
            <a:r>
              <a:rPr lang="es-ES_tradnl" dirty="0" smtClean="0"/>
              <a:t> ineficiente:</a:t>
            </a:r>
            <a:r>
              <a:rPr lang="es-ES_tradnl" dirty="0" smtClean="0"/>
              <a:t> </a:t>
            </a:r>
          </a:p>
          <a:p>
            <a:pPr>
              <a:buNone/>
            </a:pPr>
            <a:r>
              <a:rPr lang="es-ES_tradnl" dirty="0" smtClean="0"/>
              <a:t>    </a:t>
            </a:r>
            <a:r>
              <a:rPr lang="es-ES_tradnl" dirty="0" err="1" smtClean="0"/>
              <a:t>tresElementos</a:t>
            </a:r>
            <a:r>
              <a:rPr lang="es-ES_tradnl" dirty="0" err="1" smtClean="0"/>
              <a:t>(X</a:t>
            </a:r>
            <a:r>
              <a:rPr lang="es-ES_tradnl" dirty="0" smtClean="0"/>
              <a:t>) :- </a:t>
            </a:r>
            <a:r>
              <a:rPr lang="es-ES_tradnl" dirty="0" err="1" smtClean="0"/>
              <a:t>length(X</a:t>
            </a:r>
            <a:r>
              <a:rPr lang="es-ES_tradnl" dirty="0" smtClean="0"/>
              <a:t>, 3)</a:t>
            </a:r>
            <a:r>
              <a:rPr lang="es-ES_tradnl"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smtClean="0"/>
              <a:t>Utilizar indexaci</a:t>
            </a:r>
            <a:r>
              <a:rPr lang="es-ES_tradnl" sz="4000" dirty="0" smtClean="0"/>
              <a:t>ón en los primeros argumentos de una función (1/2)</a:t>
            </a:r>
            <a:endParaRPr lang="es-ES_tradnl" sz="4000" dirty="0"/>
          </a:p>
        </p:txBody>
      </p:sp>
      <p:sp>
        <p:nvSpPr>
          <p:cNvPr id="3" name="Marcador de contenido 2"/>
          <p:cNvSpPr>
            <a:spLocks noGrp="1"/>
          </p:cNvSpPr>
          <p:nvPr>
            <p:ph idx="1"/>
          </p:nvPr>
        </p:nvSpPr>
        <p:spPr/>
        <p:txBody>
          <a:bodyPr>
            <a:normAutofit fontScale="85000" lnSpcReduction="20000"/>
          </a:bodyPr>
          <a:lstStyle/>
          <a:p>
            <a:r>
              <a:rPr lang="es-ES_tradnl" dirty="0" smtClean="0"/>
              <a:t>Con ello se consigue un acceso mucho </a:t>
            </a:r>
            <a:r>
              <a:rPr lang="es-ES_tradnl" dirty="0" err="1" smtClean="0"/>
              <a:t>más</a:t>
            </a:r>
            <a:r>
              <a:rPr lang="es-ES_tradnl" dirty="0" smtClean="0"/>
              <a:t> </a:t>
            </a:r>
            <a:r>
              <a:rPr lang="es-ES_tradnl" dirty="0" err="1" smtClean="0"/>
              <a:t>rápido</a:t>
            </a:r>
            <a:r>
              <a:rPr lang="es-ES_tradnl" dirty="0" smtClean="0"/>
              <a:t> sin tener que evaluar predicados que se sabe por anticipado que no van a tener </a:t>
            </a:r>
            <a:r>
              <a:rPr lang="es-ES_tradnl" dirty="0" err="1" smtClean="0"/>
              <a:t>éxito</a:t>
            </a:r>
            <a:r>
              <a:rPr lang="es-ES_tradnl" dirty="0" smtClean="0"/>
              <a:t>. </a:t>
            </a:r>
            <a:endParaRPr lang="es-ES_tradnl" dirty="0" smtClean="0"/>
          </a:p>
          <a:p>
            <a:r>
              <a:rPr lang="es-ES_tradnl" dirty="0" smtClean="0"/>
              <a:t>Ejemplo con el que </a:t>
            </a:r>
            <a:r>
              <a:rPr lang="es-ES_tradnl" dirty="0" err="1" smtClean="0"/>
              <a:t>sería</a:t>
            </a:r>
            <a:r>
              <a:rPr lang="es-ES_tradnl" dirty="0" smtClean="0"/>
              <a:t> necesario </a:t>
            </a:r>
            <a:r>
              <a:rPr lang="es-ES_tradnl" dirty="0" err="1" smtClean="0"/>
              <a:t>sólo</a:t>
            </a:r>
            <a:r>
              <a:rPr lang="es-ES_tradnl" dirty="0" smtClean="0"/>
              <a:t> una </a:t>
            </a:r>
            <a:r>
              <a:rPr lang="es-ES_tradnl" dirty="0" err="1" smtClean="0"/>
              <a:t>comprobación</a:t>
            </a:r>
            <a:r>
              <a:rPr lang="es-ES_tradnl" dirty="0" smtClean="0"/>
              <a:t> para obtener X en </a:t>
            </a:r>
            <a:r>
              <a:rPr lang="es-ES_tradnl" dirty="0" err="1" smtClean="0"/>
              <a:t>f(c</a:t>
            </a:r>
            <a:r>
              <a:rPr lang="es-ES_tradnl" dirty="0" smtClean="0"/>
              <a:t>, X): </a:t>
            </a:r>
            <a:endParaRPr lang="es-ES_tradnl" dirty="0" smtClean="0"/>
          </a:p>
          <a:p>
            <a:pPr lvl="1">
              <a:buNone/>
            </a:pPr>
            <a:r>
              <a:rPr lang="es-ES_tradnl" dirty="0" smtClean="0"/>
              <a:t>	</a:t>
            </a:r>
            <a:r>
              <a:rPr lang="es-ES_tradnl" sz="1857" dirty="0" err="1" smtClean="0"/>
              <a:t>f(a</a:t>
            </a:r>
            <a:r>
              <a:rPr lang="es-ES_tradnl" sz="1857" dirty="0" smtClean="0"/>
              <a:t>, 1).</a:t>
            </a:r>
          </a:p>
          <a:p>
            <a:pPr lvl="1">
              <a:buNone/>
            </a:pPr>
            <a:r>
              <a:rPr lang="es-ES_tradnl" sz="1857" dirty="0" smtClean="0"/>
              <a:t> 	</a:t>
            </a:r>
            <a:r>
              <a:rPr lang="es-ES_tradnl" sz="1857" dirty="0" err="1" smtClean="0"/>
              <a:t>f(b</a:t>
            </a:r>
            <a:r>
              <a:rPr lang="es-ES_tradnl" sz="1857" dirty="0" smtClean="0"/>
              <a:t>, 2). </a:t>
            </a:r>
          </a:p>
          <a:p>
            <a:pPr lvl="1">
              <a:buNone/>
            </a:pPr>
            <a:r>
              <a:rPr lang="es-ES_tradnl" sz="1857" dirty="0" smtClean="0"/>
              <a:t>	</a:t>
            </a:r>
            <a:r>
              <a:rPr lang="es-ES_tradnl" sz="1857" dirty="0" err="1" smtClean="0"/>
              <a:t>f(c</a:t>
            </a:r>
            <a:r>
              <a:rPr lang="es-ES_tradnl" sz="1857" dirty="0" smtClean="0"/>
              <a:t>, 3). </a:t>
            </a:r>
          </a:p>
          <a:p>
            <a:r>
              <a:rPr lang="es-ES_tradnl" dirty="0" smtClean="0"/>
              <a:t>Ejemplo </a:t>
            </a:r>
            <a:r>
              <a:rPr lang="es-ES_tradnl" dirty="0" smtClean="0"/>
              <a:t>con el que </a:t>
            </a:r>
            <a:r>
              <a:rPr lang="es-ES_tradnl" dirty="0" err="1" smtClean="0"/>
              <a:t>sería</a:t>
            </a:r>
            <a:r>
              <a:rPr lang="es-ES_tradnl" dirty="0" smtClean="0"/>
              <a:t> necesario tres comprobaciones para obtener X en </a:t>
            </a:r>
            <a:r>
              <a:rPr lang="es-ES_tradnl" dirty="0" err="1" smtClean="0"/>
              <a:t>f(X</a:t>
            </a:r>
            <a:r>
              <a:rPr lang="es-ES_tradnl" dirty="0" smtClean="0"/>
              <a:t>, </a:t>
            </a:r>
            <a:r>
              <a:rPr lang="es-ES_tradnl" dirty="0" err="1" smtClean="0"/>
              <a:t>c</a:t>
            </a:r>
            <a:r>
              <a:rPr lang="es-ES_tradnl" dirty="0" smtClean="0"/>
              <a:t>): </a:t>
            </a:r>
            <a:endParaRPr lang="es-ES_tradnl" dirty="0" smtClean="0"/>
          </a:p>
          <a:p>
            <a:pPr lvl="1">
              <a:buNone/>
            </a:pPr>
            <a:r>
              <a:rPr lang="es-ES_tradnl" dirty="0" smtClean="0"/>
              <a:t>     </a:t>
            </a:r>
            <a:r>
              <a:rPr lang="es-ES_tradnl" dirty="0" err="1" smtClean="0"/>
              <a:t>f</a:t>
            </a:r>
            <a:r>
              <a:rPr lang="es-ES_tradnl" dirty="0" smtClean="0"/>
              <a:t>(1, a). </a:t>
            </a:r>
            <a:endParaRPr lang="es-ES_tradnl" dirty="0" smtClean="0"/>
          </a:p>
          <a:p>
            <a:pPr lvl="1">
              <a:buNone/>
            </a:pPr>
            <a:r>
              <a:rPr lang="es-ES_tradnl" dirty="0" smtClean="0"/>
              <a:t>     </a:t>
            </a:r>
            <a:r>
              <a:rPr lang="es-ES_tradnl" dirty="0" err="1" smtClean="0"/>
              <a:t>f</a:t>
            </a:r>
            <a:r>
              <a:rPr lang="es-ES_tradnl" dirty="0" smtClean="0"/>
              <a:t>(2, </a:t>
            </a:r>
            <a:r>
              <a:rPr lang="es-ES_tradnl" dirty="0" err="1" smtClean="0"/>
              <a:t>b</a:t>
            </a:r>
            <a:r>
              <a:rPr lang="es-ES_tradnl" dirty="0" smtClean="0"/>
              <a:t>). </a:t>
            </a:r>
            <a:endParaRPr lang="es-ES_tradnl" dirty="0" smtClean="0"/>
          </a:p>
          <a:p>
            <a:pPr lvl="1">
              <a:buNone/>
            </a:pPr>
            <a:r>
              <a:rPr lang="es-ES_tradnl" dirty="0" smtClean="0"/>
              <a:t>     </a:t>
            </a:r>
            <a:r>
              <a:rPr lang="es-ES_tradnl" dirty="0" err="1" smtClean="0"/>
              <a:t>f</a:t>
            </a:r>
            <a:r>
              <a:rPr lang="es-ES_tradnl" dirty="0" smtClean="0"/>
              <a:t>(3, </a:t>
            </a:r>
            <a:r>
              <a:rPr lang="es-ES_tradnl" dirty="0" err="1" smtClean="0"/>
              <a:t>c</a:t>
            </a:r>
            <a:r>
              <a:rPr lang="es-ES_tradnl" dirty="0" smtClean="0"/>
              <a:t>). </a:t>
            </a:r>
          </a:p>
          <a:p>
            <a:endParaRPr lang="es-ES_trad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smtClean="0"/>
              <a:t>Utilizar indexaci</a:t>
            </a:r>
            <a:r>
              <a:rPr lang="es-ES_tradnl" sz="4000" dirty="0" smtClean="0"/>
              <a:t>ón en los primeros argumentos de una función (2/2)</a:t>
            </a:r>
            <a:endParaRPr lang="es-ES_tradnl" sz="4000" dirty="0"/>
          </a:p>
        </p:txBody>
      </p:sp>
      <p:sp>
        <p:nvSpPr>
          <p:cNvPr id="3" name="Marcador de contenido 2"/>
          <p:cNvSpPr>
            <a:spLocks noGrp="1"/>
          </p:cNvSpPr>
          <p:nvPr>
            <p:ph idx="1"/>
          </p:nvPr>
        </p:nvSpPr>
        <p:spPr/>
        <p:txBody>
          <a:bodyPr>
            <a:normAutofit/>
          </a:bodyPr>
          <a:lstStyle/>
          <a:p>
            <a:r>
              <a:rPr lang="es-ES_tradnl" dirty="0" smtClean="0"/>
              <a:t>En contraste con el </a:t>
            </a:r>
            <a:r>
              <a:rPr lang="es-ES_tradnl" dirty="0" smtClean="0"/>
              <a:t>int</a:t>
            </a:r>
            <a:r>
              <a:rPr lang="es-ES_tradnl" dirty="0" smtClean="0"/>
              <a:t>é</a:t>
            </a:r>
            <a:r>
              <a:rPr lang="es-ES_tradnl" dirty="0" smtClean="0"/>
              <a:t>rprete</a:t>
            </a:r>
            <a:r>
              <a:rPr lang="es-ES_tradnl" dirty="0" smtClean="0"/>
              <a:t>, las cláusulas de un procedimiento compilado son indexadas de acuerdo al "</a:t>
            </a:r>
            <a:r>
              <a:rPr lang="es-ES_tradnl" dirty="0" err="1" smtClean="0"/>
              <a:t>functor</a:t>
            </a:r>
            <a:r>
              <a:rPr lang="es-ES_tradnl" dirty="0" smtClean="0"/>
              <a:t>" principal del primer argumento especificado en la cabecera de la cláusula. Esto significa que el subconjunto de cláusulas, son emparejadas con un determinado objetivo, hasta que el primer paso de la unificación interesada, sea hallada muy rápidamente, prácticamente en un tiempo constante ( un tiempo independiente del número de cláusulas ). Esto puede ser muy importante donde hay un gran número de cláusulas en un procedimiento.</a:t>
            </a:r>
            <a:endParaRPr lang="es-ES_trad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Evitar el uso de </a:t>
            </a:r>
            <a:r>
              <a:rPr lang="es-ES_tradnl" dirty="0" err="1" smtClean="0"/>
              <a:t>asserta</a:t>
            </a:r>
            <a:r>
              <a:rPr lang="es-ES_tradnl" dirty="0" smtClean="0"/>
              <a:t> o </a:t>
            </a:r>
            <a:r>
              <a:rPr lang="es-ES_tradnl" dirty="0" err="1" smtClean="0"/>
              <a:t>assertz</a:t>
            </a:r>
            <a:endParaRPr lang="es-ES_tradnl" dirty="0"/>
          </a:p>
        </p:txBody>
      </p:sp>
      <p:sp>
        <p:nvSpPr>
          <p:cNvPr id="3" name="Marcador de contenido 2"/>
          <p:cNvSpPr>
            <a:spLocks noGrp="1"/>
          </p:cNvSpPr>
          <p:nvPr>
            <p:ph idx="1"/>
          </p:nvPr>
        </p:nvSpPr>
        <p:spPr/>
        <p:txBody>
          <a:bodyPr/>
          <a:lstStyle/>
          <a:p>
            <a:r>
              <a:rPr lang="es-ES_tradnl" dirty="0" smtClean="0"/>
              <a:t>Evitar el uso de </a:t>
            </a:r>
            <a:r>
              <a:rPr lang="es-ES_tradnl" dirty="0" err="1" smtClean="0"/>
              <a:t>asserta</a:t>
            </a:r>
            <a:r>
              <a:rPr lang="es-ES_tradnl" dirty="0" smtClean="0"/>
              <a:t> o </a:t>
            </a:r>
            <a:r>
              <a:rPr lang="es-ES_tradnl" dirty="0" err="1" smtClean="0"/>
              <a:t>assertz</a:t>
            </a:r>
            <a:r>
              <a:rPr lang="es-ES_tradnl" dirty="0" smtClean="0"/>
              <a:t> ya que manejan memoria </a:t>
            </a:r>
            <a:r>
              <a:rPr lang="es-ES_tradnl" dirty="0" err="1" smtClean="0"/>
              <a:t>dinámica</a:t>
            </a:r>
            <a:r>
              <a:rPr lang="es-ES_tradnl" dirty="0" smtClean="0"/>
              <a:t>. Es preferible pasar la </a:t>
            </a:r>
            <a:r>
              <a:rPr lang="es-ES_tradnl" dirty="0" err="1" smtClean="0"/>
              <a:t>información</a:t>
            </a:r>
            <a:r>
              <a:rPr lang="es-ES_tradnl" dirty="0" smtClean="0"/>
              <a:t> como argumentos de una rutina.</a:t>
            </a:r>
            <a:br>
              <a:rPr lang="es-ES_tradnl" dirty="0" smtClean="0"/>
            </a:br>
            <a:endParaRPr lang="es-ES_tradnl" dirty="0" smtClean="0"/>
          </a:p>
          <a:p>
            <a:endParaRPr lang="es-ES_trad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Utilizar listas abiertas</a:t>
            </a:r>
            <a:endParaRPr lang="es-ES_tradnl" dirty="0"/>
          </a:p>
        </p:txBody>
      </p:sp>
      <p:sp>
        <p:nvSpPr>
          <p:cNvPr id="3" name="Marcador de contenido 2"/>
          <p:cNvSpPr>
            <a:spLocks noGrp="1"/>
          </p:cNvSpPr>
          <p:nvPr>
            <p:ph idx="1"/>
          </p:nvPr>
        </p:nvSpPr>
        <p:spPr/>
        <p:txBody>
          <a:bodyPr/>
          <a:lstStyle/>
          <a:p>
            <a:r>
              <a:rPr lang="es-ES_tradnl" dirty="0" smtClean="0"/>
              <a:t>Son listas que tienen un acceso directo a su </a:t>
            </a:r>
            <a:r>
              <a:rPr lang="es-ES_tradnl" dirty="0" err="1" smtClean="0"/>
              <a:t>último</a:t>
            </a:r>
            <a:r>
              <a:rPr lang="es-ES_tradnl" dirty="0" smtClean="0"/>
              <a:t> elemento: </a:t>
            </a:r>
            <a:endParaRPr lang="es-ES_tradnl" dirty="0" smtClean="0"/>
          </a:p>
          <a:p>
            <a:pPr lvl="1"/>
            <a:r>
              <a:rPr lang="es-ES_tradnl" dirty="0" smtClean="0"/>
              <a:t>[</a:t>
            </a:r>
            <a:r>
              <a:rPr lang="es-ES_tradnl" dirty="0" smtClean="0"/>
              <a:t>a, </a:t>
            </a:r>
            <a:r>
              <a:rPr lang="es-ES_tradnl" dirty="0" err="1" smtClean="0"/>
              <a:t>b</a:t>
            </a:r>
            <a:r>
              <a:rPr lang="es-ES_tradnl" dirty="0" smtClean="0"/>
              <a:t>, </a:t>
            </a:r>
            <a:r>
              <a:rPr lang="es-ES_tradnl" dirty="0" err="1" smtClean="0"/>
              <a:t>c</a:t>
            </a:r>
            <a:r>
              <a:rPr lang="es-ES_tradnl" dirty="0" smtClean="0"/>
              <a:t> | X] se le puede insertar un nuevo elemento al final en un solo paso al </a:t>
            </a:r>
            <a:r>
              <a:rPr lang="es-ES_tradnl" dirty="0" err="1" smtClean="0"/>
              <a:t>instanciar</a:t>
            </a:r>
            <a:r>
              <a:rPr lang="es-ES_tradnl" dirty="0" smtClean="0"/>
              <a:t> X = [</a:t>
            </a:r>
            <a:r>
              <a:rPr lang="es-ES_tradnl" dirty="0" err="1" smtClean="0"/>
              <a:t>d</a:t>
            </a:r>
            <a:r>
              <a:rPr lang="es-ES_tradnl" dirty="0" smtClean="0"/>
              <a:t> | Y]. </a:t>
            </a:r>
          </a:p>
          <a:p>
            <a:endParaRPr lang="es-ES_tradn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Utilizar listas diferencia</a:t>
            </a:r>
            <a:endParaRPr lang="es-ES_tradnl" dirty="0"/>
          </a:p>
        </p:txBody>
      </p:sp>
      <p:sp>
        <p:nvSpPr>
          <p:cNvPr id="3" name="Marcador de contenido 2"/>
          <p:cNvSpPr>
            <a:spLocks noGrp="1"/>
          </p:cNvSpPr>
          <p:nvPr>
            <p:ph idx="1"/>
          </p:nvPr>
        </p:nvSpPr>
        <p:spPr/>
        <p:txBody>
          <a:bodyPr>
            <a:normAutofit fontScale="85000" lnSpcReduction="10000"/>
          </a:bodyPr>
          <a:lstStyle/>
          <a:p>
            <a:r>
              <a:rPr lang="es-ES_tradnl" dirty="0" smtClean="0"/>
              <a:t>Son </a:t>
            </a:r>
            <a:r>
              <a:rPr lang="es-ES_tradnl" dirty="0" smtClean="0"/>
              <a:t>una </a:t>
            </a:r>
            <a:r>
              <a:rPr lang="es-ES_tradnl" dirty="0" err="1" smtClean="0"/>
              <a:t>generalización</a:t>
            </a:r>
            <a:r>
              <a:rPr lang="es-ES_tradnl" dirty="0" smtClean="0"/>
              <a:t> de las listas abiertas que tienen un acceso directo a su </a:t>
            </a:r>
            <a:r>
              <a:rPr lang="es-ES_tradnl" dirty="0" err="1" smtClean="0"/>
              <a:t>último</a:t>
            </a:r>
            <a:r>
              <a:rPr lang="es-ES_tradnl" dirty="0" smtClean="0"/>
              <a:t> elemento mediante la siguiente </a:t>
            </a:r>
            <a:r>
              <a:rPr lang="es-ES_tradnl" dirty="0" err="1" smtClean="0"/>
              <a:t>notación</a:t>
            </a:r>
            <a:r>
              <a:rPr lang="es-ES_tradnl" dirty="0" smtClean="0"/>
              <a:t>: Lista </a:t>
            </a:r>
            <a:r>
              <a:rPr lang="es-ES_tradnl" dirty="0" err="1" smtClean="0"/>
              <a:t>–</a:t>
            </a:r>
            <a:r>
              <a:rPr lang="es-ES_tradnl" dirty="0" smtClean="0"/>
              <a:t> </a:t>
            </a:r>
            <a:r>
              <a:rPr lang="es-ES_tradnl" dirty="0" err="1" smtClean="0"/>
              <a:t>UltimoElemento</a:t>
            </a:r>
            <a:r>
              <a:rPr lang="es-ES_tradnl" dirty="0" smtClean="0"/>
              <a:t>: </a:t>
            </a:r>
            <a:endParaRPr lang="es-ES_tradnl" dirty="0" smtClean="0"/>
          </a:p>
          <a:p>
            <a:r>
              <a:rPr lang="es-ES_tradnl" dirty="0" smtClean="0"/>
              <a:t>Para </a:t>
            </a:r>
            <a:r>
              <a:rPr lang="es-ES_tradnl" dirty="0" smtClean="0"/>
              <a:t>concatenar a una lista, otra por el final </a:t>
            </a:r>
            <a:r>
              <a:rPr lang="es-ES_tradnl" dirty="0" err="1" smtClean="0"/>
              <a:t>tendríamos</a:t>
            </a:r>
            <a:r>
              <a:rPr lang="es-ES_tradnl" dirty="0" smtClean="0"/>
              <a:t> coste lineal en </a:t>
            </a:r>
            <a:r>
              <a:rPr lang="es-ES_tradnl" dirty="0" err="1" smtClean="0"/>
              <a:t>función</a:t>
            </a:r>
            <a:r>
              <a:rPr lang="es-ES_tradnl" dirty="0" smtClean="0"/>
              <a:t> de la longitud de la primera lista: </a:t>
            </a:r>
            <a:endParaRPr lang="es-ES_tradnl" dirty="0" smtClean="0"/>
          </a:p>
          <a:p>
            <a:pPr lvl="1"/>
            <a:r>
              <a:rPr lang="es-ES_tradnl" dirty="0" err="1" smtClean="0"/>
              <a:t>append</a:t>
            </a:r>
            <a:r>
              <a:rPr lang="es-ES_tradnl" dirty="0" smtClean="0"/>
              <a:t>([], L, L). </a:t>
            </a:r>
            <a:endParaRPr lang="es-ES_tradnl" dirty="0" smtClean="0"/>
          </a:p>
          <a:p>
            <a:pPr lvl="1"/>
            <a:r>
              <a:rPr lang="es-ES_tradnl" dirty="0" err="1" smtClean="0"/>
              <a:t>append</a:t>
            </a:r>
            <a:r>
              <a:rPr lang="es-ES_tradnl" dirty="0" smtClean="0"/>
              <a:t>([</a:t>
            </a:r>
            <a:r>
              <a:rPr lang="es-ES_tradnl" dirty="0" err="1" smtClean="0"/>
              <a:t>H|T</a:t>
            </a:r>
            <a:r>
              <a:rPr lang="es-ES_tradnl" dirty="0" smtClean="0"/>
              <a:t>], L, [</a:t>
            </a:r>
            <a:r>
              <a:rPr lang="es-ES_tradnl" dirty="0" err="1" smtClean="0"/>
              <a:t>H|Z</a:t>
            </a:r>
            <a:r>
              <a:rPr lang="es-ES_tradnl" dirty="0" smtClean="0"/>
              <a:t>]) :- </a:t>
            </a:r>
            <a:r>
              <a:rPr lang="es-ES_tradnl" dirty="0" err="1" smtClean="0"/>
              <a:t>append(T</a:t>
            </a:r>
            <a:r>
              <a:rPr lang="es-ES_tradnl" dirty="0" smtClean="0"/>
              <a:t>, L, Z). </a:t>
            </a:r>
            <a:endParaRPr lang="es-ES_tradnl" dirty="0" smtClean="0"/>
          </a:p>
          <a:p>
            <a:r>
              <a:rPr lang="es-ES_tradnl" dirty="0" smtClean="0"/>
              <a:t>Con </a:t>
            </a:r>
            <a:r>
              <a:rPr lang="es-ES_tradnl" dirty="0" smtClean="0"/>
              <a:t>las listas diferencia se puede realizar con coste constante: </a:t>
            </a:r>
            <a:endParaRPr lang="es-ES_tradnl" dirty="0" smtClean="0"/>
          </a:p>
          <a:p>
            <a:pPr lvl="1"/>
            <a:r>
              <a:rPr lang="es-ES_tradnl" dirty="0" smtClean="0"/>
              <a:t> </a:t>
            </a:r>
            <a:r>
              <a:rPr lang="es-ES_tradnl" dirty="0" err="1" smtClean="0"/>
              <a:t>append</a:t>
            </a:r>
            <a:r>
              <a:rPr lang="es-ES_tradnl" dirty="0" smtClean="0"/>
              <a:t>*(X-Y, Y-Z, X-Z). </a:t>
            </a:r>
            <a:endParaRPr lang="es-ES_tradnl" dirty="0" smtClean="0"/>
          </a:p>
          <a:p>
            <a:r>
              <a:rPr lang="es-ES_tradnl" dirty="0" smtClean="0"/>
              <a:t>Con </a:t>
            </a:r>
            <a:r>
              <a:rPr lang="es-ES_tradnl" dirty="0" smtClean="0"/>
              <a:t>las listas diferencia </a:t>
            </a:r>
            <a:r>
              <a:rPr lang="es-ES_tradnl" dirty="0" err="1" smtClean="0"/>
              <a:t>también</a:t>
            </a:r>
            <a:r>
              <a:rPr lang="es-ES_tradnl" dirty="0" smtClean="0"/>
              <a:t> se puede realizar el </a:t>
            </a:r>
            <a:r>
              <a:rPr lang="es-ES_tradnl" dirty="0" err="1" smtClean="0"/>
              <a:t>añadir</a:t>
            </a:r>
            <a:r>
              <a:rPr lang="es-ES_tradnl" dirty="0" smtClean="0"/>
              <a:t> un nuevo elemento al final de una lista con coste </a:t>
            </a:r>
            <a:r>
              <a:rPr lang="es-ES_tradnl" dirty="0" smtClean="0"/>
              <a:t>constante:</a:t>
            </a:r>
            <a:endParaRPr lang="es-ES_tradnl" dirty="0" smtClean="0"/>
          </a:p>
          <a:p>
            <a:pPr lvl="1"/>
            <a:r>
              <a:rPr lang="es-ES_tradnl" dirty="0" err="1" smtClean="0"/>
              <a:t>añadir</a:t>
            </a:r>
            <a:r>
              <a:rPr lang="es-ES_tradnl" dirty="0" smtClean="0"/>
              <a:t>*(X-Y, Lista-[</a:t>
            </a:r>
            <a:r>
              <a:rPr lang="es-ES_tradnl" dirty="0" err="1" smtClean="0"/>
              <a:t>E|NuevoFin</a:t>
            </a:r>
            <a:r>
              <a:rPr lang="es-ES_tradnl" dirty="0" smtClean="0"/>
              <a:t>], Lista-</a:t>
            </a:r>
            <a:r>
              <a:rPr lang="es-ES_tradnl" dirty="0" err="1" smtClean="0"/>
              <a:t>NuevoFin</a:t>
            </a:r>
            <a:r>
              <a:rPr lang="es-ES_tradnl" dirty="0" smtClean="0"/>
              <a:t>). </a:t>
            </a:r>
          </a:p>
          <a:p>
            <a:endParaRPr lang="es-ES_tradn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Recursi</a:t>
            </a:r>
            <a:r>
              <a:rPr lang="es-ES_tradnl" dirty="0" smtClean="0"/>
              <a:t>ón de cola (</a:t>
            </a:r>
            <a:r>
              <a:rPr lang="es-ES_tradnl" dirty="0" err="1" smtClean="0"/>
              <a:t>tail</a:t>
            </a:r>
            <a:r>
              <a:rPr lang="es-ES_tradnl" dirty="0" smtClean="0"/>
              <a:t> </a:t>
            </a:r>
            <a:r>
              <a:rPr lang="es-ES_tradnl" dirty="0" err="1" smtClean="0"/>
              <a:t>recursion</a:t>
            </a:r>
            <a:r>
              <a:rPr lang="es-ES_tradnl" dirty="0" smtClean="0"/>
              <a:t> o TR) (1/3)</a:t>
            </a:r>
            <a:endParaRPr lang="es-ES_tradnl" dirty="0"/>
          </a:p>
        </p:txBody>
      </p:sp>
      <p:sp>
        <p:nvSpPr>
          <p:cNvPr id="3" name="Marcador de contenido 2"/>
          <p:cNvSpPr>
            <a:spLocks noGrp="1"/>
          </p:cNvSpPr>
          <p:nvPr>
            <p:ph idx="1"/>
          </p:nvPr>
        </p:nvSpPr>
        <p:spPr/>
        <p:txBody>
          <a:bodyPr>
            <a:normAutofit fontScale="85000" lnSpcReduction="10000"/>
          </a:bodyPr>
          <a:lstStyle/>
          <a:p>
            <a:r>
              <a:rPr lang="es-ES_tradnl" dirty="0" smtClean="0"/>
              <a:t>Es </a:t>
            </a:r>
            <a:r>
              <a:rPr lang="es-ES_tradnl" dirty="0" smtClean="0"/>
              <a:t>muy aconsejable el definir las rutinas recursivas, siempre que se pueda, con este tipo de </a:t>
            </a:r>
            <a:r>
              <a:rPr lang="es-ES_tradnl" dirty="0" err="1" smtClean="0"/>
              <a:t>recursión</a:t>
            </a:r>
            <a:r>
              <a:rPr lang="es-ES_tradnl" dirty="0" smtClean="0"/>
              <a:t>, ya que de este modo el compilador habitualmente lo </a:t>
            </a:r>
            <a:r>
              <a:rPr lang="es-ES_tradnl" dirty="0" err="1" smtClean="0"/>
              <a:t>convertirá</a:t>
            </a:r>
            <a:r>
              <a:rPr lang="es-ES_tradnl" dirty="0" smtClean="0"/>
              <a:t> en un bucle iterativo (de otro modo debe crear una entrada en la pila de </a:t>
            </a:r>
            <a:r>
              <a:rPr lang="es-ES_tradnl" dirty="0" err="1" smtClean="0"/>
              <a:t>recursión</a:t>
            </a:r>
            <a:r>
              <a:rPr lang="es-ES_tradnl" dirty="0" smtClean="0"/>
              <a:t> por cada llamada recursiva).</a:t>
            </a:r>
            <a:r>
              <a:rPr lang="es-ES_tradnl" dirty="0" smtClean="0"/>
              <a:t> </a:t>
            </a:r>
          </a:p>
          <a:p>
            <a:r>
              <a:rPr lang="es-ES_tradnl" dirty="0" smtClean="0"/>
              <a:t>Esta </a:t>
            </a:r>
            <a:r>
              <a:rPr lang="es-ES_tradnl" dirty="0" err="1" smtClean="0"/>
              <a:t>recursión</a:t>
            </a:r>
            <a:r>
              <a:rPr lang="es-ES_tradnl" dirty="0" smtClean="0"/>
              <a:t> ocurre cuando se cumplen las siguientes condiciones: </a:t>
            </a:r>
          </a:p>
          <a:p>
            <a:pPr marL="625475" lvl="1" indent="-342900">
              <a:buFont typeface="+mj-lt"/>
              <a:buAutoNum type="arabicPeriod"/>
            </a:pPr>
            <a:r>
              <a:rPr lang="es-ES_tradnl" dirty="0" smtClean="0"/>
              <a:t>Cuando la llamada recursiva es el </a:t>
            </a:r>
            <a:r>
              <a:rPr lang="es-ES_tradnl" dirty="0" err="1" smtClean="0"/>
              <a:t>último</a:t>
            </a:r>
            <a:r>
              <a:rPr lang="es-ES_tradnl" dirty="0" smtClean="0"/>
              <a:t> predicado de la </a:t>
            </a:r>
            <a:r>
              <a:rPr lang="es-ES_tradnl" dirty="0" err="1" smtClean="0"/>
              <a:t>cláusula</a:t>
            </a:r>
            <a:r>
              <a:rPr lang="es-ES_tradnl" dirty="0" smtClean="0"/>
              <a:t>. </a:t>
            </a:r>
          </a:p>
          <a:p>
            <a:pPr marL="625475" lvl="1" indent="-342900">
              <a:buFont typeface="+mj-lt"/>
              <a:buAutoNum type="arabicPeriod"/>
            </a:pPr>
            <a:r>
              <a:rPr lang="es-ES_tradnl" dirty="0" smtClean="0"/>
              <a:t>Cuando no hay </a:t>
            </a:r>
            <a:r>
              <a:rPr lang="es-ES_tradnl" dirty="0" err="1" smtClean="0"/>
              <a:t>más</a:t>
            </a:r>
            <a:r>
              <a:rPr lang="es-ES_tradnl" dirty="0" smtClean="0"/>
              <a:t> </a:t>
            </a:r>
            <a:r>
              <a:rPr lang="es-ES_tradnl" dirty="0" err="1" smtClean="0"/>
              <a:t>cláusulas</a:t>
            </a:r>
            <a:r>
              <a:rPr lang="es-ES_tradnl" dirty="0" smtClean="0"/>
              <a:t> por evaluar (</a:t>
            </a:r>
            <a:r>
              <a:rPr lang="es-ES_tradnl" dirty="0" err="1" smtClean="0"/>
              <a:t>después</a:t>
            </a:r>
            <a:r>
              <a:rPr lang="es-ES_tradnl" dirty="0" smtClean="0"/>
              <a:t> de la que contiene la</a:t>
            </a:r>
            <a:r>
              <a:rPr lang="es-ES_tradnl" dirty="0" smtClean="0"/>
              <a:t> llamada </a:t>
            </a:r>
            <a:r>
              <a:rPr lang="es-ES_tradnl" dirty="0" smtClean="0"/>
              <a:t>recursiva). </a:t>
            </a:r>
          </a:p>
          <a:p>
            <a:pPr marL="625475" lvl="1" indent="-342900">
              <a:buFont typeface="+mj-lt"/>
              <a:buAutoNum type="arabicPeriod"/>
            </a:pPr>
            <a:r>
              <a:rPr lang="es-ES_tradnl" dirty="0" smtClean="0"/>
              <a:t>Cuando no quedan puntos de vuelta </a:t>
            </a:r>
            <a:r>
              <a:rPr lang="es-ES_tradnl" dirty="0" err="1" smtClean="0"/>
              <a:t>atrás</a:t>
            </a:r>
            <a:r>
              <a:rPr lang="es-ES_tradnl" dirty="0" smtClean="0"/>
              <a:t> en los predicados que se </a:t>
            </a:r>
            <a:r>
              <a:rPr lang="es-ES_tradnl" dirty="0" smtClean="0"/>
              <a:t>han</a:t>
            </a:r>
            <a:r>
              <a:rPr lang="es-ES_tradnl" dirty="0" smtClean="0"/>
              <a:t> </a:t>
            </a:r>
            <a:r>
              <a:rPr lang="es-ES_tradnl" dirty="0" smtClean="0"/>
              <a:t>ejecutado </a:t>
            </a:r>
            <a:r>
              <a:rPr lang="es-ES_tradnl" dirty="0" smtClean="0"/>
              <a:t>dentro de la </a:t>
            </a:r>
            <a:r>
              <a:rPr lang="es-ES_tradnl" dirty="0" err="1" smtClean="0"/>
              <a:t>cláusula</a:t>
            </a:r>
            <a:r>
              <a:rPr lang="es-ES_tradnl" dirty="0" smtClean="0"/>
              <a:t> antes de la llamada recursiva. </a:t>
            </a:r>
            <a:endParaRPr lang="es-ES_tradnl" dirty="0" smtClean="0"/>
          </a:p>
          <a:p>
            <a:endParaRPr lang="es-ES_tradn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ódice">
  <a:themeElements>
    <a:clrScheme name="Códice">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ódice">
      <a:majorFont>
        <a:latin typeface="Calisto MT"/>
        <a:ea typeface=""/>
        <a:cs typeface=""/>
        <a:font script="Jpan" typeface="ＭＳ 明朝"/>
      </a:majorFont>
      <a:minorFont>
        <a:latin typeface="Calisto MT"/>
        <a:ea typeface=""/>
        <a:cs typeface=""/>
        <a:font script="Jpan" typeface="ＭＳ 明朝"/>
      </a:minorFont>
    </a:fontScheme>
    <a:fmtScheme name="Códice">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Códice.thmx</Template>
  <TotalTime>15760</TotalTime>
  <Words>956</Words>
  <Application>Microsoft Macintosh PowerPoint</Application>
  <PresentationFormat>Presentación en pantalla (4:3)</PresentationFormat>
  <Paragraphs>66</Paragraphs>
  <Slides>11</Slides>
  <Notes>0</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Códice</vt:lpstr>
      <vt:lpstr>Programación lógica </vt:lpstr>
      <vt:lpstr>Búsqueda eficiente de las soluciones posibles</vt:lpstr>
      <vt:lpstr>Unificación de los argumentos en las rutinas recursivas</vt:lpstr>
      <vt:lpstr>Utilizar indexación en los primeros argumentos de una función (1/2)</vt:lpstr>
      <vt:lpstr>Utilizar indexación en los primeros argumentos de una función (2/2)</vt:lpstr>
      <vt:lpstr>Evitar el uso de asserta o assertz</vt:lpstr>
      <vt:lpstr>Utilizar listas abiertas</vt:lpstr>
      <vt:lpstr>Utilizar listas diferencia</vt:lpstr>
      <vt:lpstr>Recursión de cola (tail recursion o TR) (1/3)</vt:lpstr>
      <vt:lpstr>Recursión de cola (tail recursion o TR) (2/3)</vt:lpstr>
      <vt:lpstr>Recursión de cola (tail recursion o TR) (3/3)</vt:lpstr>
    </vt:vector>
  </TitlesOfParts>
  <Company>lisy.beato@gmail.com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Lisibonny Beato Castro</dc:creator>
  <cp:lastModifiedBy>Lisibonny Beato Castro</cp:lastModifiedBy>
  <cp:revision>256</cp:revision>
  <dcterms:created xsi:type="dcterms:W3CDTF">2012-06-21T14:51:10Z</dcterms:created>
  <dcterms:modified xsi:type="dcterms:W3CDTF">2012-06-21T20:41:29Z</dcterms:modified>
</cp:coreProperties>
</file>