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6"/>
  </p:notesMasterIdLst>
  <p:sldIdLst>
    <p:sldId id="256" r:id="rId2"/>
    <p:sldId id="269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8"/>
    <p:restoredTop sz="94751"/>
  </p:normalViewPr>
  <p:slideViewPr>
    <p:cSldViewPr snapToGrid="0" snapToObjects="1">
      <p:cViewPr varScale="1">
        <p:scale>
          <a:sx n="119" d="100"/>
          <a:sy n="119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72054-A06C-8F44-B68E-217FD43D02BF}" type="datetimeFigureOut">
              <a:rPr lang="en-US" smtClean="0"/>
              <a:t>3/17/18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07E75-BA13-E042-9D18-AB317B6DF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</a:t>
            </a:r>
            <a:r>
              <a:rPr lang="en-US" baseline="0" dirty="0"/>
              <a:t>e of twitter as a sentiment analysis tool hit a spike in 2016, but it’s been of interest since ~2004 as part of behavioral finance studies.</a:t>
            </a:r>
          </a:p>
          <a:p>
            <a:r>
              <a:rPr lang="en-US" baseline="0" dirty="0"/>
              <a:t>Public opinion has had an influence on stocks (BP disaster, IBM security flaws, Wells Fargo troubles, </a:t>
            </a:r>
            <a:r>
              <a:rPr lang="en-US" baseline="0" dirty="0" err="1"/>
              <a:t>etc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07E75-BA13-E042-9D18-AB317B6DF7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 capitalizations: value of a company that is traded on the stock market, calculated by multiplying</a:t>
            </a:r>
            <a:r>
              <a:rPr lang="en-US" baseline="0" dirty="0"/>
              <a:t> the total number of shares by the present share price</a:t>
            </a:r>
          </a:p>
          <a:p>
            <a:r>
              <a:rPr lang="en-US" baseline="0" dirty="0"/>
              <a:t>Equity securities = stock shares(?). NASDAQ is a stock exchange</a:t>
            </a:r>
          </a:p>
          <a:p>
            <a:r>
              <a:rPr lang="en-US" baseline="0" dirty="0"/>
              <a:t>These stocks were chosen because</a:t>
            </a:r>
            <a:r>
              <a:rPr lang="mr-IN" baseline="0" dirty="0"/>
              <a:t>…</a:t>
            </a:r>
            <a:endParaRPr lang="en-US" baseline="0" dirty="0"/>
          </a:p>
          <a:p>
            <a:r>
              <a:rPr lang="en-US" baseline="0" dirty="0"/>
              <a:t>Price is the cost of a share and volume is the amount of shares traded in a given time</a:t>
            </a:r>
          </a:p>
          <a:p>
            <a:r>
              <a:rPr lang="en-US" baseline="0" dirty="0"/>
              <a:t>Volume gives the amount of buying and sellers where price can give you the direction of the stock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07E75-BA13-E042-9D18-AB317B6DF7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8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February</a:t>
            </a:r>
            <a:r>
              <a:rPr lang="en-US" baseline="0" dirty="0"/>
              <a:t> 26 </a:t>
            </a:r>
            <a:r>
              <a:rPr lang="mr-IN" baseline="0" dirty="0"/>
              <a:t>–</a:t>
            </a:r>
            <a:r>
              <a:rPr lang="en-US" baseline="0" dirty="0"/>
              <a:t> stock correction leading to fall</a:t>
            </a:r>
          </a:p>
          <a:p>
            <a:r>
              <a:rPr lang="en-US" baseline="0" dirty="0"/>
              <a:t>March 5 </a:t>
            </a:r>
            <a:r>
              <a:rPr lang="mr-IN" baseline="0" dirty="0"/>
              <a:t>–</a:t>
            </a:r>
            <a:r>
              <a:rPr lang="en-US" baseline="0" dirty="0"/>
              <a:t> negative sentiments begin, may be caused by tariff announcements. Significant drop on opening after weekend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07E75-BA13-E042-9D18-AB317B6DF7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7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News Sentiment Analysis For Stock Index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Contributors (TEAM SOAKK): </a:t>
            </a:r>
            <a:r>
              <a:rPr lang="en-US" dirty="0" err="1"/>
              <a:t>Anselmo</a:t>
            </a:r>
            <a:r>
              <a:rPr lang="en-US" dirty="0"/>
              <a:t> Garza, Solomon Miller, Kathleen </a:t>
            </a:r>
            <a:r>
              <a:rPr lang="en-US" dirty="0" err="1"/>
              <a:t>Loretto</a:t>
            </a:r>
            <a:r>
              <a:rPr lang="en-US" dirty="0"/>
              <a:t>, Kenneth Bledsoe, Oscar Vasquez</a:t>
            </a:r>
          </a:p>
        </p:txBody>
      </p:sp>
    </p:spTree>
    <p:extLst>
      <p:ext uri="{BB962C8B-B14F-4D97-AF65-F5344CB8AC3E}">
        <p14:creationId xmlns:p14="http://schemas.microsoft.com/office/powerpoint/2010/main" val="741484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</a:t>
            </a:r>
            <a:br>
              <a:rPr lang="en-US" dirty="0"/>
            </a:br>
            <a:r>
              <a:rPr lang="en-US" sz="2800" i="1" dirty="0"/>
              <a:t>Price and Volume with Sentiments (</a:t>
            </a:r>
            <a:r>
              <a:rPr lang="en-US" sz="2800" i="1" dirty="0" err="1"/>
              <a:t>TextBlob</a:t>
            </a:r>
            <a:r>
              <a:rPr lang="en-US" sz="2800" i="1" dirty="0"/>
              <a:t>)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414" y="1633731"/>
            <a:ext cx="2499360" cy="1666240"/>
          </a:xfrm>
          <a:prstGeom prst="rect">
            <a:avLst/>
          </a:prstGeom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798" y="5133343"/>
            <a:ext cx="2499360" cy="1666240"/>
          </a:xfrm>
          <a:prstGeom prst="rect">
            <a:avLst/>
          </a:prstGeom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414" y="3386329"/>
            <a:ext cx="2499360" cy="1666240"/>
          </a:xfrm>
          <a:prstGeom prst="rect">
            <a:avLst/>
          </a:prstGeom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04" y="1633731"/>
            <a:ext cx="2499360" cy="1666240"/>
          </a:xfrm>
          <a:prstGeom prst="rect">
            <a:avLst/>
          </a:prstGeom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860" y="3391919"/>
            <a:ext cx="2499360" cy="1666240"/>
          </a:xfrm>
          <a:prstGeom prst="rect">
            <a:avLst/>
          </a:prstGeom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04" y="5133343"/>
            <a:ext cx="2499360" cy="1666240"/>
          </a:xfrm>
          <a:prstGeom prst="rect">
            <a:avLst/>
          </a:prstGeom>
          <a:ln>
            <a:noFill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90" y="1633731"/>
            <a:ext cx="2499360" cy="1666240"/>
          </a:xfrm>
          <a:prstGeom prst="rect">
            <a:avLst/>
          </a:prstGeom>
          <a:ln>
            <a:noFill/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90" y="3387854"/>
            <a:ext cx="2499360" cy="1666240"/>
          </a:xfrm>
          <a:prstGeom prst="rect">
            <a:avLst/>
          </a:prstGeom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6" y="5133343"/>
            <a:ext cx="2499360" cy="1666240"/>
          </a:xfrm>
          <a:prstGeom prst="rect">
            <a:avLst/>
          </a:prstGeom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 rot="16200000">
            <a:off x="597408" y="2275815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3647922" y="2269720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6762958" y="2269719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6762958" y="3984732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6818310" y="5737329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3617442" y="3872968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3623538" y="5683480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618210" y="5738344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599922" y="4013176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35344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</a:t>
            </a:r>
            <a:br>
              <a:rPr lang="en-US" dirty="0"/>
            </a:br>
            <a:r>
              <a:rPr lang="en-US" sz="2800" i="1" dirty="0"/>
              <a:t>Price and Volume with Sentiments (Vader)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28" y="1746504"/>
            <a:ext cx="2637790" cy="1664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0" y="3373120"/>
            <a:ext cx="2637790" cy="1664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0" y="5126228"/>
            <a:ext cx="2637790" cy="1664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92" y="1746504"/>
            <a:ext cx="2637790" cy="1664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92" y="3373120"/>
            <a:ext cx="2637790" cy="16642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214" y="5146548"/>
            <a:ext cx="2637790" cy="16642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08912"/>
            <a:ext cx="2637790" cy="16642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373120"/>
            <a:ext cx="2637790" cy="1664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146548"/>
            <a:ext cx="2637790" cy="16642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6200000">
            <a:off x="471906" y="5738344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78002" y="3940024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71906" y="2263624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3355314" y="2318488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3349218" y="3933928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367506" y="5720056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6248887" y="5713960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6242791" y="3891256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6175735" y="2324584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33127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455"/>
            <a:ext cx="8596668" cy="4520907"/>
          </a:xfrm>
        </p:spPr>
        <p:txBody>
          <a:bodyPr/>
          <a:lstStyle/>
          <a:p>
            <a:r>
              <a:rPr lang="en-US" dirty="0"/>
              <a:t>Fox Business had opposite sentiments to market trends (Market Manipulation)</a:t>
            </a:r>
          </a:p>
          <a:p>
            <a:r>
              <a:rPr lang="en-US" dirty="0"/>
              <a:t>The Dow Jones (index most affected by price) had significant drops (and rises) with corresponding sentiments (except for Fox Business)</a:t>
            </a:r>
          </a:p>
          <a:p>
            <a:r>
              <a:rPr lang="en-US" dirty="0"/>
              <a:t>Sentiments observed over the weekend provide a good indicator on how the index will open</a:t>
            </a:r>
          </a:p>
          <a:p>
            <a:r>
              <a:rPr lang="en-US" dirty="0"/>
              <a:t>Financial focused sources provide biased insights than general news sources</a:t>
            </a:r>
          </a:p>
          <a:p>
            <a:r>
              <a:rPr lang="en-US" dirty="0"/>
              <a:t>Different algorithm/ weights make VADER and </a:t>
            </a:r>
            <a:r>
              <a:rPr lang="en-US" dirty="0" err="1"/>
              <a:t>TextBlob</a:t>
            </a:r>
            <a:r>
              <a:rPr lang="en-US" dirty="0"/>
              <a:t> difficult to compare, but </a:t>
            </a:r>
            <a:r>
              <a:rPr lang="en-US" dirty="0" err="1"/>
              <a:t>TextBlob</a:t>
            </a:r>
            <a:r>
              <a:rPr lang="en-US" dirty="0"/>
              <a:t> seems to give more accurate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5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D7D7-B4F6-194D-AD1D-0B776266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94F2-EDAC-064E-B0C3-BEC0B06F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testing with Premium Twitter API (Data Archived since beginning)</a:t>
            </a:r>
          </a:p>
          <a:p>
            <a:r>
              <a:rPr lang="en-US" dirty="0"/>
              <a:t>Extend analysis to other social media platforms such as Facebook</a:t>
            </a:r>
          </a:p>
          <a:p>
            <a:r>
              <a:rPr lang="en-US" dirty="0"/>
              <a:t>Add an “Influencer” score to each observation</a:t>
            </a:r>
          </a:p>
          <a:p>
            <a:r>
              <a:rPr lang="en-US" dirty="0"/>
              <a:t>Visualize over different markets, individual stocks, sectors</a:t>
            </a:r>
          </a:p>
          <a:p>
            <a:r>
              <a:rPr lang="en-US" dirty="0"/>
              <a:t>Analyze sentiments over hashtags and individual people (</a:t>
            </a:r>
            <a:r>
              <a:rPr lang="en-US" dirty="0" err="1"/>
              <a:t>ie</a:t>
            </a:r>
            <a:r>
              <a:rPr lang="en-US" dirty="0"/>
              <a:t>. Trump)</a:t>
            </a:r>
          </a:p>
          <a:p>
            <a:r>
              <a:rPr lang="en-US" dirty="0"/>
              <a:t>Add interactivity to each scatter point to display actual tweets for the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64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9617"/>
            <a:ext cx="8596668" cy="4541746"/>
          </a:xfrm>
        </p:spPr>
        <p:txBody>
          <a:bodyPr>
            <a:normAutofit/>
          </a:bodyPr>
          <a:lstStyle/>
          <a:p>
            <a:r>
              <a:rPr lang="en-US" dirty="0"/>
              <a:t>Bhandari, N. (2018). Stock Market Trend Prediction Using Sentiment Analysis. </a:t>
            </a:r>
            <a:r>
              <a:rPr lang="en-US" i="1" dirty="0"/>
              <a:t>Earlham College Senior Project, 1-7</a:t>
            </a:r>
          </a:p>
          <a:p>
            <a:r>
              <a:rPr lang="en-US" dirty="0" err="1"/>
              <a:t>Hutto</a:t>
            </a:r>
            <a:r>
              <a:rPr lang="en-US" dirty="0"/>
              <a:t>, C., &amp; Gilbert, E. (2014). VADER: A Parsimonious Rule-based Model for Sentiment Analysis of Social Media Text. </a:t>
            </a:r>
            <a:r>
              <a:rPr lang="en-US" i="1" dirty="0"/>
              <a:t>Association for the Advancement of Artificial Intelligence,</a:t>
            </a:r>
            <a:r>
              <a:rPr lang="en-US" dirty="0"/>
              <a:t> 1-10.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cjhutto</a:t>
            </a:r>
            <a:r>
              <a:rPr lang="en-US" dirty="0"/>
              <a:t>/</a:t>
            </a:r>
            <a:r>
              <a:rPr lang="en-US" dirty="0" err="1"/>
              <a:t>vaderSentiment</a:t>
            </a:r>
            <a:r>
              <a:rPr lang="en-US" dirty="0"/>
              <a:t>. </a:t>
            </a:r>
          </a:p>
          <a:p>
            <a:r>
              <a:rPr lang="en-US" dirty="0" err="1"/>
              <a:t>Loria</a:t>
            </a:r>
            <a:r>
              <a:rPr lang="en-US" dirty="0"/>
              <a:t>, S. </a:t>
            </a:r>
            <a:r>
              <a:rPr lang="en-US" i="1" dirty="0"/>
              <a:t>et al. </a:t>
            </a:r>
            <a:r>
              <a:rPr lang="en-US" dirty="0" err="1"/>
              <a:t>TextBlob</a:t>
            </a:r>
            <a:r>
              <a:rPr lang="en-US" dirty="0"/>
              <a:t> Documentation. Retrieved March 1, 2018, from http://</a:t>
            </a:r>
            <a:r>
              <a:rPr lang="en-US" dirty="0" err="1"/>
              <a:t>textblob.readthedocs.io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/dev/</a:t>
            </a:r>
            <a:r>
              <a:rPr lang="en-US" dirty="0" err="1"/>
              <a:t>index.html</a:t>
            </a:r>
            <a:r>
              <a:rPr lang="en-US" dirty="0"/>
              <a:t># Release 0.15.1</a:t>
            </a:r>
          </a:p>
          <a:p>
            <a:r>
              <a:rPr lang="en-US" dirty="0" err="1"/>
              <a:t>Mantyla</a:t>
            </a:r>
            <a:r>
              <a:rPr lang="en-US" dirty="0"/>
              <a:t>, M.V. </a:t>
            </a:r>
            <a:r>
              <a:rPr lang="en-US" i="1" dirty="0"/>
              <a:t>et al </a:t>
            </a:r>
            <a:r>
              <a:rPr lang="en-US" dirty="0"/>
              <a:t>(2018). The evolution of sentiment analysis-A review of research topics, venues, and top cited papers. </a:t>
            </a:r>
            <a:r>
              <a:rPr lang="en-US" i="1" dirty="0"/>
              <a:t>Computer Science Review, Volume 27,</a:t>
            </a:r>
            <a:r>
              <a:rPr lang="en-US" dirty="0"/>
              <a:t> 16-32. </a:t>
            </a:r>
          </a:p>
          <a:p>
            <a:r>
              <a:rPr lang="en-US" dirty="0" err="1"/>
              <a:t>Nofsinger</a:t>
            </a:r>
            <a:r>
              <a:rPr lang="en-US" dirty="0"/>
              <a:t>, J.R. (2003). Social Mood and Financial Economics. </a:t>
            </a:r>
            <a:r>
              <a:rPr lang="en-US" i="1" dirty="0"/>
              <a:t>Journal of Behavioral Finance, </a:t>
            </a:r>
            <a:r>
              <a:rPr lang="en-US" dirty="0"/>
              <a:t>1-46.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2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B87B-DCDA-A441-BAFD-683BBFAF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3D49-6A47-5A43-A9DE-47484D28A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Stock market plays a role in all our lives</a:t>
            </a:r>
          </a:p>
          <a:p>
            <a:pPr lvl="1"/>
            <a:r>
              <a:rPr lang="en-US" sz="2200" dirty="0"/>
              <a:t>Retirement accounts</a:t>
            </a:r>
          </a:p>
          <a:p>
            <a:pPr lvl="1"/>
            <a:r>
              <a:rPr lang="en-US" sz="2200" dirty="0"/>
              <a:t>Daily spending actions</a:t>
            </a:r>
          </a:p>
          <a:p>
            <a:r>
              <a:rPr lang="en-US" sz="2400" dirty="0"/>
              <a:t>We are constantly trying to understand price movements with different tools</a:t>
            </a:r>
          </a:p>
          <a:p>
            <a:pPr lvl="1"/>
            <a:r>
              <a:rPr lang="en-US" sz="2200" dirty="0"/>
              <a:t>Technical analysis</a:t>
            </a:r>
          </a:p>
          <a:p>
            <a:pPr lvl="1"/>
            <a:r>
              <a:rPr lang="en-US" sz="2200" dirty="0"/>
              <a:t>High frequency trading</a:t>
            </a:r>
          </a:p>
          <a:p>
            <a:r>
              <a:rPr lang="en-US" sz="2400" dirty="0"/>
              <a:t>News drives price movement more than ever</a:t>
            </a:r>
          </a:p>
        </p:txBody>
      </p:sp>
    </p:spTree>
    <p:extLst>
      <p:ext uri="{BB962C8B-B14F-4D97-AF65-F5344CB8AC3E}">
        <p14:creationId xmlns:p14="http://schemas.microsoft.com/office/powerpoint/2010/main" val="31318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7415"/>
            <a:ext cx="8596668" cy="4403948"/>
          </a:xfrm>
        </p:spPr>
        <p:txBody>
          <a:bodyPr/>
          <a:lstStyle/>
          <a:p>
            <a:r>
              <a:rPr lang="en-US" sz="2800" dirty="0"/>
              <a:t>Background</a:t>
            </a:r>
          </a:p>
          <a:p>
            <a:r>
              <a:rPr lang="en-US" sz="2800" dirty="0"/>
              <a:t>Objectives</a:t>
            </a:r>
          </a:p>
          <a:p>
            <a:r>
              <a:rPr lang="en-US" sz="2800" dirty="0"/>
              <a:t>Methods</a:t>
            </a:r>
          </a:p>
          <a:p>
            <a:r>
              <a:rPr lang="en-US" sz="2800" dirty="0"/>
              <a:t>Visualization</a:t>
            </a:r>
          </a:p>
          <a:p>
            <a:r>
              <a:rPr lang="en-US" sz="2800" dirty="0"/>
              <a:t>Conclusions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/>
              <a:t>Sentiment analysis is a growing science!</a:t>
            </a:r>
          </a:p>
          <a:p>
            <a:r>
              <a:rPr lang="en-US" dirty="0"/>
              <a:t>99% of research papers regarding sentiment analysis have been published after 2004</a:t>
            </a:r>
          </a:p>
          <a:p>
            <a:r>
              <a:rPr lang="en-US" dirty="0"/>
              <a:t>Recent research has focused on using sentiment analysis for stock market predictions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53A786-9B0D-C147-9AEA-B396131D5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493" y="2735635"/>
            <a:ext cx="7129850" cy="404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137"/>
            <a:ext cx="8596668" cy="5588000"/>
          </a:xfrm>
        </p:spPr>
        <p:txBody>
          <a:bodyPr>
            <a:normAutofit/>
          </a:bodyPr>
          <a:lstStyle/>
          <a:p>
            <a:r>
              <a:rPr lang="en-US" sz="2800" dirty="0"/>
              <a:t>Will analyzing 30 days of Twitter sentiments provide insight into stock market index performance?</a:t>
            </a:r>
          </a:p>
          <a:p>
            <a:pPr lvl="1"/>
            <a:r>
              <a:rPr lang="en-US" sz="2200" dirty="0"/>
              <a:t>Which stock index appears to be the most influenced by sentiments?</a:t>
            </a:r>
          </a:p>
          <a:p>
            <a:pPr lvl="1"/>
            <a:r>
              <a:rPr lang="en-US" sz="2200" dirty="0"/>
              <a:t>Which news source provides the most accurate sentiment per index?</a:t>
            </a:r>
          </a:p>
          <a:p>
            <a:r>
              <a:rPr lang="en-US" sz="2800" dirty="0"/>
              <a:t>Does Vader or </a:t>
            </a:r>
            <a:r>
              <a:rPr lang="en-US" sz="2800" dirty="0" err="1"/>
              <a:t>TextBlob</a:t>
            </a:r>
            <a:r>
              <a:rPr lang="en-US" sz="2800" dirty="0"/>
              <a:t> provide a better stock prediction when related to Twitter sentiment?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1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sz="2800" i="1" dirty="0"/>
              <a:t>STOCK MARKET DATA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85" y="1690408"/>
            <a:ext cx="8314936" cy="5135525"/>
          </a:xfrm>
        </p:spPr>
        <p:txBody>
          <a:bodyPr>
            <a:noAutofit/>
          </a:bodyPr>
          <a:lstStyle/>
          <a:p>
            <a:r>
              <a:rPr lang="en-US" sz="2000" dirty="0"/>
              <a:t>API </a:t>
            </a:r>
            <a:r>
              <a:rPr lang="mr-IN" sz="2000" dirty="0"/>
              <a:t>–</a:t>
            </a:r>
            <a:r>
              <a:rPr lang="en-US" sz="2000" dirty="0"/>
              <a:t> Alpha Vantage (</a:t>
            </a:r>
            <a:r>
              <a:rPr lang="en-US" sz="2000" dirty="0" err="1"/>
              <a:t>www.alphavantage.com</a:t>
            </a:r>
            <a:r>
              <a:rPr lang="en-US" sz="2000" dirty="0"/>
              <a:t>)</a:t>
            </a:r>
          </a:p>
          <a:p>
            <a:r>
              <a:rPr lang="en-US" sz="2000" dirty="0"/>
              <a:t>Indices</a:t>
            </a:r>
          </a:p>
          <a:p>
            <a:pPr lvl="1"/>
            <a:r>
              <a:rPr lang="en-US" sz="2000" dirty="0"/>
              <a:t> </a:t>
            </a:r>
            <a:r>
              <a:rPr lang="en-US" sz="1800" dirty="0"/>
              <a:t>S&amp;P 500 Index (SPX)</a:t>
            </a:r>
          </a:p>
          <a:p>
            <a:pPr lvl="2"/>
            <a:r>
              <a:rPr lang="en-US" sz="1600" dirty="0"/>
              <a:t>Based on market capitalizations of 500 large companies</a:t>
            </a:r>
          </a:p>
          <a:p>
            <a:pPr lvl="1"/>
            <a:r>
              <a:rPr lang="en-US" sz="1800" dirty="0"/>
              <a:t>Dow Jones Industrial Average (DJI)</a:t>
            </a:r>
          </a:p>
          <a:p>
            <a:pPr lvl="2"/>
            <a:r>
              <a:rPr lang="en-US" sz="1600" dirty="0"/>
              <a:t>Shows how 30 companies have traded during a standard stock market session</a:t>
            </a:r>
          </a:p>
          <a:p>
            <a:pPr lvl="1"/>
            <a:r>
              <a:rPr lang="en-US" sz="1800" dirty="0"/>
              <a:t>NASDAQ-100 (NDX)</a:t>
            </a:r>
          </a:p>
          <a:p>
            <a:pPr lvl="2"/>
            <a:r>
              <a:rPr lang="en-US" sz="1600" dirty="0"/>
              <a:t>Made of 104 equity securities issued by 100 of non-financial companies listed on the NASDAQ</a:t>
            </a:r>
          </a:p>
          <a:p>
            <a:r>
              <a:rPr lang="en-US" sz="2000" dirty="0"/>
              <a:t>Properties</a:t>
            </a:r>
          </a:p>
          <a:p>
            <a:pPr lvl="1"/>
            <a:r>
              <a:rPr lang="en-US" sz="2000" dirty="0"/>
              <a:t>Price</a:t>
            </a:r>
          </a:p>
          <a:p>
            <a:pPr lvl="1"/>
            <a:r>
              <a:rPr lang="en-US" sz="2000" dirty="0"/>
              <a:t>Volume</a:t>
            </a:r>
          </a:p>
        </p:txBody>
      </p:sp>
    </p:spTree>
    <p:extLst>
      <p:ext uri="{BB962C8B-B14F-4D97-AF65-F5344CB8AC3E}">
        <p14:creationId xmlns:p14="http://schemas.microsoft.com/office/powerpoint/2010/main" val="140144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40" y="1973359"/>
            <a:ext cx="6364561" cy="4860576"/>
          </a:xfrm>
        </p:spPr>
        <p:txBody>
          <a:bodyPr>
            <a:normAutofit/>
          </a:bodyPr>
          <a:lstStyle/>
          <a:p>
            <a:r>
              <a:rPr lang="en-US" sz="2400" dirty="0" err="1"/>
              <a:t>Tweepy</a:t>
            </a:r>
            <a:r>
              <a:rPr lang="en-US" sz="2400" dirty="0"/>
              <a:t> API</a:t>
            </a:r>
          </a:p>
          <a:p>
            <a:r>
              <a:rPr lang="en-US" sz="2400" dirty="0"/>
              <a:t>Sentiment Analysis: Vader &amp; </a:t>
            </a:r>
            <a:r>
              <a:rPr lang="en-US" sz="2400" dirty="0" err="1"/>
              <a:t>TextBlob</a:t>
            </a:r>
            <a:endParaRPr lang="en-US" sz="2400" dirty="0"/>
          </a:p>
          <a:p>
            <a:r>
              <a:rPr lang="en-US" sz="2400" dirty="0"/>
              <a:t>Twitter News Sources</a:t>
            </a:r>
          </a:p>
          <a:p>
            <a:pPr lvl="1"/>
            <a:r>
              <a:rPr lang="en-US" sz="2200" dirty="0"/>
              <a:t>Barron’s(@</a:t>
            </a:r>
            <a:r>
              <a:rPr lang="en-US" sz="2200" dirty="0" err="1"/>
              <a:t>barronsonline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New York Times (@</a:t>
            </a:r>
            <a:r>
              <a:rPr lang="en-US" sz="2200" dirty="0" err="1"/>
              <a:t>nyTimes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Financial Times (@FT)</a:t>
            </a:r>
          </a:p>
          <a:p>
            <a:pPr lvl="1"/>
            <a:r>
              <a:rPr lang="en-US" sz="2200" dirty="0"/>
              <a:t>Investor’s Business Daily(@</a:t>
            </a:r>
            <a:r>
              <a:rPr lang="en-US" sz="2200" dirty="0" err="1"/>
              <a:t>IBDinvestors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USA Today (@</a:t>
            </a:r>
            <a:r>
              <a:rPr lang="en-US" sz="2200" dirty="0" err="1"/>
              <a:t>USAToday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And more! (@More)</a:t>
            </a:r>
          </a:p>
        </p:txBody>
      </p:sp>
      <p:pic>
        <p:nvPicPr>
          <p:cNvPr id="1036" name="Picture 12" descr="mage result for twee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213" y="1754940"/>
            <a:ext cx="724192" cy="40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sz="2800" i="1" dirty="0"/>
              <a:t>TWITTER NEWS SENTIMENT</a:t>
            </a:r>
            <a:endParaRPr lang="en-US" i="1" dirty="0"/>
          </a:p>
        </p:txBody>
      </p:sp>
      <p:sp>
        <p:nvSpPr>
          <p:cNvPr id="4" name="AutoShape 8" descr="mage result for tweepy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mage result for darth vader white background"/>
          <p:cNvSpPr>
            <a:spLocks noChangeAspect="1" noChangeArrowheads="1"/>
          </p:cNvSpPr>
          <p:nvPr/>
        </p:nvSpPr>
        <p:spPr bwMode="auto">
          <a:xfrm>
            <a:off x="0" y="0"/>
            <a:ext cx="3810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8" descr="mage result for darth vader white background"/>
          <p:cNvSpPr>
            <a:spLocks noChangeAspect="1" noChangeArrowheads="1"/>
          </p:cNvSpPr>
          <p:nvPr/>
        </p:nvSpPr>
        <p:spPr bwMode="auto">
          <a:xfrm>
            <a:off x="152400" y="152400"/>
            <a:ext cx="3810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20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61" y="1730877"/>
            <a:ext cx="2514112" cy="278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3648575"/>
            <a:ext cx="2190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9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br>
              <a:rPr lang="en-US" dirty="0"/>
            </a:br>
            <a:r>
              <a:rPr lang="en-US" sz="2800" i="1" dirty="0"/>
              <a:t>Price and Volume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34" y="2298262"/>
            <a:ext cx="4267774" cy="30441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30" y="220856"/>
            <a:ext cx="4243743" cy="3034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30" y="3415160"/>
            <a:ext cx="4243743" cy="30340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90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br>
              <a:rPr lang="en-US" dirty="0"/>
            </a:br>
            <a:r>
              <a:rPr lang="en-US" sz="2800" i="1" dirty="0"/>
              <a:t>Sentiment Analysis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0" y="4242101"/>
            <a:ext cx="3524577" cy="2514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274" y="4241914"/>
            <a:ext cx="3524577" cy="25149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063" y="4241914"/>
            <a:ext cx="3524577" cy="2514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0" y="1657397"/>
            <a:ext cx="3524577" cy="2514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116" y="1657210"/>
            <a:ext cx="3524577" cy="2514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062" y="1657210"/>
            <a:ext cx="3524578" cy="25147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10603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1375</TotalTime>
  <Words>777</Words>
  <Application>Microsoft Macintosh PowerPoint</Application>
  <PresentationFormat>Widescreen</PresentationFormat>
  <Paragraphs>101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Mangal</vt:lpstr>
      <vt:lpstr>Trebuchet MS</vt:lpstr>
      <vt:lpstr>Wingdings 3</vt:lpstr>
      <vt:lpstr>Facet</vt:lpstr>
      <vt:lpstr>Twitter News Sentiment Analysis For Stock Index Price Prediction</vt:lpstr>
      <vt:lpstr>Intro</vt:lpstr>
      <vt:lpstr>OVERVIEW</vt:lpstr>
      <vt:lpstr>BACKGROUND</vt:lpstr>
      <vt:lpstr>OBJECTIVES</vt:lpstr>
      <vt:lpstr>METHODS STOCK MARKET DATA</vt:lpstr>
      <vt:lpstr>METHODS TWITTER NEWS SENTIMENT</vt:lpstr>
      <vt:lpstr>VISUALIZATION Price and Volume</vt:lpstr>
      <vt:lpstr>VISUALIZATION Sentiment Analysis</vt:lpstr>
      <vt:lpstr>VISUALIZATION Price and Volume with Sentiments (TextBlob)</vt:lpstr>
      <vt:lpstr>VISUALIZATION Price and Volume with Sentiments (Vader)</vt:lpstr>
      <vt:lpstr>CONCLUSIONS/ OBSERVATIONS</vt:lpstr>
      <vt:lpstr>Further Work</vt:lpstr>
      <vt:lpstr>REFERENCES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News Sentiment Analysis For Stock Index Prediction</dc:title>
  <dc:creator>Eli Vasquez</dc:creator>
  <cp:lastModifiedBy>Anselmo Jr Garza</cp:lastModifiedBy>
  <cp:revision>62</cp:revision>
  <dcterms:created xsi:type="dcterms:W3CDTF">2018-03-15T15:08:29Z</dcterms:created>
  <dcterms:modified xsi:type="dcterms:W3CDTF">2018-03-17T16:20:20Z</dcterms:modified>
</cp:coreProperties>
</file>