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Lst>
  <p:sldSz cy="5143500" cx="9144000"/>
  <p:notesSz cx="6858000" cy="9144000"/>
  <p:embeddedFontLst>
    <p:embeddedFont>
      <p:font typeface="Montserrat"/>
      <p:regular r:id="rId68"/>
      <p:bold r:id="rId69"/>
      <p:italic r:id="rId70"/>
      <p:boldItalic r:id="rId71"/>
    </p:embeddedFont>
    <p:embeddedFont>
      <p:font typeface="Lato"/>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941E1F7-619E-4804-9B1C-1A5C272C3C53}">
  <a:tblStyle styleId="{C941E1F7-619E-4804-9B1C-1A5C272C3C5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Lato-bold.fntdata"/><Relationship Id="rId72" Type="http://schemas.openxmlformats.org/officeDocument/2006/relationships/font" Target="fonts/Lato-regular.fntdata"/><Relationship Id="rId31" Type="http://schemas.openxmlformats.org/officeDocument/2006/relationships/slide" Target="slides/slide25.xml"/><Relationship Id="rId75" Type="http://schemas.openxmlformats.org/officeDocument/2006/relationships/font" Target="fonts/Lato-boldItalic.fntdata"/><Relationship Id="rId30" Type="http://schemas.openxmlformats.org/officeDocument/2006/relationships/slide" Target="slides/slide24.xml"/><Relationship Id="rId74" Type="http://schemas.openxmlformats.org/officeDocument/2006/relationships/font" Target="fonts/Lato-italic.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Montserrat-boldItalic.fntdata"/><Relationship Id="rId70" Type="http://schemas.openxmlformats.org/officeDocument/2006/relationships/font" Target="fonts/Montserrat-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Montserrat-regular.fntdata"/><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ontserrat-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7f6aef6c0_1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7f6aef6c0_1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7f6aef6c0_1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7f6aef6c0_1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7f6aef6c0_1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7f6aef6c0_1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7f6aef6c0_1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7f6aef6c0_1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7f6aef6c0_1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7f6aef6c0_1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7f6aef6c0_13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7f6aef6c0_1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7f6aef6c0_1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7f6aef6c0_1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7f6aef6c0_1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7f6aef6c0_1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7f6aef6c0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7f6aef6c0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7f6aef6c0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7f6aef6c0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7ebc9cea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7ebc9cea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7f6aef6c0_9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7f6aef6c0_9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7f6aef6c0_9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7f6aef6c0_9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7f6aef6c0_9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7f6aef6c0_9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7f6aef6c0_9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7f6aef6c0_9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47f6aef6c0_9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7f6aef6c0_9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47f6aef6c0_9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47f6aef6c0_9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47f6aef6c0_9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7f6aef6c0_9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47f6aef6c0_9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47f6aef6c0_9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47f6aef6c0_9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47f6aef6c0_9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47f6aef6c0_9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47f6aef6c0_9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7f6aef6c0_1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7f6aef6c0_1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47f6aef6c0_9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47f6aef6c0_9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47f6aef6c0_9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47f6aef6c0_9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47f6aef6c0_9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47f6aef6c0_9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47f6aef6c0_9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47f6aef6c0_9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47f6aef6c0_9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47f6aef6c0_9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47f31c3e9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47f31c3e9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47f31c3e9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47f31c3e9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47f31c3e9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47f31c3e9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47f31c3e9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47f31c3e9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47f31c3e94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47f31c3e94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7ebc9cea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7ebc9cea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47f31c3e94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47f31c3e94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47f31c3e94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47f31c3e94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47f31c3e94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47f31c3e94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47f31c3e94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47f31c3e94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48003101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48003101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48003101e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48003101e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48003101e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48003101e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48003101e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48003101e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48003101e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48003101e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48003101e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48003101e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6f4efc3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6f4efc3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47f31c3e9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47f31c3e9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47f31c3e9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47f31c3e9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47f31c3e9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47f31c3e9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47f31c3e9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47f31c3e9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47f31c3e9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47f31c3e9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47f31c3e9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47f31c3e9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47f31c3e9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47f31c3e9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47f31c3e94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47f31c3e94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47f31c3e9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47f31c3e9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g47f31c3e9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47f31c3e9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7f6aef6c0_1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7f6aef6c0_1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g47f31c3e94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47f31c3e94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g48003101e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48003101e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7f6aef6c0_1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7f6aef6c0_1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7f6aef6c0_1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7f6aef6c0_1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7f6aef6c0_1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7f6aef6c0_1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idx="1" type="subTitle"/>
          </p:nvPr>
        </p:nvSpPr>
        <p:spPr>
          <a:xfrm>
            <a:off x="311700" y="3108725"/>
            <a:ext cx="8520600" cy="17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800"/>
              <a:t>Nathan Gonzales			RA 14200201</a:t>
            </a:r>
            <a:endParaRPr sz="1800"/>
          </a:p>
          <a:p>
            <a:pPr indent="0" lvl="0" marL="0" rtl="0" algn="l">
              <a:spcBef>
                <a:spcPts val="0"/>
              </a:spcBef>
              <a:spcAft>
                <a:spcPts val="0"/>
              </a:spcAft>
              <a:buNone/>
            </a:pPr>
            <a:r>
              <a:rPr lang="pt-BR" sz="1800"/>
              <a:t>Victor Augusto N Luz		RA 15200331</a:t>
            </a:r>
            <a:endParaRPr sz="1800"/>
          </a:p>
          <a:p>
            <a:pPr indent="0" lvl="0" marL="0" rtl="0" algn="l">
              <a:spcBef>
                <a:spcPts val="0"/>
              </a:spcBef>
              <a:spcAft>
                <a:spcPts val="0"/>
              </a:spcAft>
              <a:buNone/>
            </a:pPr>
            <a:r>
              <a:rPr lang="pt-BR" sz="1800"/>
              <a:t>Tiago Monteiro Teixeira        RA 15200269</a:t>
            </a:r>
            <a:endParaRPr sz="1800"/>
          </a:p>
          <a:p>
            <a:pPr indent="0" lvl="0" marL="0" rtl="0" algn="l">
              <a:spcBef>
                <a:spcPts val="0"/>
              </a:spcBef>
              <a:spcAft>
                <a:spcPts val="0"/>
              </a:spcAft>
              <a:buNone/>
            </a:pPr>
            <a:r>
              <a:rPr lang="pt-BR" sz="1800"/>
              <a:t>Arthur Larrubia Alvares        RA 14200961</a:t>
            </a:r>
            <a:endParaRPr sz="1800"/>
          </a:p>
        </p:txBody>
      </p:sp>
      <p:pic>
        <p:nvPicPr>
          <p:cNvPr id="135" name="Google Shape;135;p13"/>
          <p:cNvPicPr preferRelativeResize="0"/>
          <p:nvPr/>
        </p:nvPicPr>
        <p:blipFill>
          <a:blip r:embed="rId3">
            <a:alphaModFix/>
          </a:blip>
          <a:stretch>
            <a:fillRect/>
          </a:stretch>
        </p:blipFill>
        <p:spPr>
          <a:xfrm>
            <a:off x="4623775" y="164525"/>
            <a:ext cx="4208518" cy="2803925"/>
          </a:xfrm>
          <a:prstGeom prst="rect">
            <a:avLst/>
          </a:prstGeom>
          <a:noFill/>
          <a:ln>
            <a:noFill/>
          </a:ln>
        </p:spPr>
      </p:pic>
      <p:sp>
        <p:nvSpPr>
          <p:cNvPr id="136" name="Google Shape;13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Internet</a:t>
            </a:r>
            <a:endParaRPr/>
          </a:p>
        </p:txBody>
      </p:sp>
      <p:sp>
        <p:nvSpPr>
          <p:cNvPr id="204" name="Google Shape;204;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Suporte para certificados SSL baseados em SNI e IP, e datacenters globais com SLA garantido e suporte disponível 24 horas por dia, 7 dias por semana;</a:t>
            </a:r>
            <a:endParaRPr/>
          </a:p>
          <a:p>
            <a:pPr indent="0" lvl="0" marL="0" rtl="0" algn="l">
              <a:spcBef>
                <a:spcPts val="1600"/>
              </a:spcBef>
              <a:spcAft>
                <a:spcPts val="0"/>
              </a:spcAft>
              <a:buNone/>
            </a:pPr>
            <a:r>
              <a:rPr lang="pt-BR"/>
              <a:t>Windows Active Directory do Azure para autenticação e controle de acesso;</a:t>
            </a:r>
            <a:endParaRPr/>
          </a:p>
          <a:p>
            <a:pPr indent="0" lvl="0" marL="0" rtl="0" algn="l">
              <a:spcBef>
                <a:spcPts val="1600"/>
              </a:spcBef>
              <a:spcAft>
                <a:spcPts val="0"/>
              </a:spcAft>
              <a:buNone/>
            </a:pPr>
            <a:r>
              <a:rPr lang="pt-BR"/>
              <a:t>Armazenar com segurança em  Banco de Dados SQL do Windows Azure, Tabelas NoSQL, armazenamento BLOB;</a:t>
            </a:r>
            <a:endParaRPr/>
          </a:p>
          <a:p>
            <a:pPr indent="0" lvl="0" marL="0" rtl="0" algn="l">
              <a:spcBef>
                <a:spcPts val="1600"/>
              </a:spcBef>
              <a:spcAft>
                <a:spcPts val="0"/>
              </a:spcAft>
              <a:buNone/>
            </a:pPr>
            <a:r>
              <a:rPr lang="pt-BR"/>
              <a:t>Suporta as principais linguagens voltadas para WEB: ASP.NET, PHP, Node.js, Python, ou até mesmo ASP clássico;</a:t>
            </a:r>
            <a:endParaRPr/>
          </a:p>
          <a:p>
            <a:pPr indent="0" lvl="0" marL="0" rtl="0" algn="l">
              <a:spcBef>
                <a:spcPts val="1600"/>
              </a:spcBef>
              <a:spcAft>
                <a:spcPts val="1600"/>
              </a:spcAft>
              <a:buNone/>
            </a:pPr>
            <a:r>
              <a:rPr lang="pt-BR"/>
              <a:t>Galeria de Aplicativos do Windows Azure, que trabalha com os principais frameworks WEB: WordPress, Umbraco, DotNetNuke, Drupal, Django, CakePHP, Express;</a:t>
            </a:r>
            <a:endParaRPr/>
          </a:p>
        </p:txBody>
      </p:sp>
      <p:sp>
        <p:nvSpPr>
          <p:cNvPr id="205" name="Google Shape;20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Conteúdo</a:t>
            </a:r>
            <a:endParaRPr/>
          </a:p>
        </p:txBody>
      </p:sp>
      <p:sp>
        <p:nvSpPr>
          <p:cNvPr id="211" name="Google Shape;211;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Windows Azure Media Services facilita o fornecimento de uma presença global de conteúdo para sua empresa;</a:t>
            </a:r>
            <a:endParaRPr/>
          </a:p>
          <a:p>
            <a:pPr indent="0" lvl="0" marL="0" rtl="0" algn="l">
              <a:spcBef>
                <a:spcPts val="1600"/>
              </a:spcBef>
              <a:spcAft>
                <a:spcPts val="0"/>
              </a:spcAft>
              <a:buNone/>
            </a:pPr>
            <a:r>
              <a:rPr lang="pt-BR"/>
              <a:t>Criar fluxos de trabalho de conteúdo de ponta a ponta usando serviços da Microsoft e seus parceiros;</a:t>
            </a:r>
            <a:endParaRPr/>
          </a:p>
          <a:p>
            <a:pPr indent="0" lvl="0" marL="0" rtl="0" algn="l">
              <a:spcBef>
                <a:spcPts val="1600"/>
              </a:spcBef>
              <a:spcAft>
                <a:spcPts val="1600"/>
              </a:spcAft>
              <a:buNone/>
            </a:pPr>
            <a:r>
              <a:rPr lang="pt-BR"/>
              <a:t>Conteúdo pode ser protegido usando Gerenciamento de Direitos Digitais (DRM), Advanced Encryption Standard (AES) ou o Playready podem ser usados ​​para protegê-lo durante a reprodução;</a:t>
            </a:r>
            <a:endParaRPr/>
          </a:p>
        </p:txBody>
      </p:sp>
      <p:sp>
        <p:nvSpPr>
          <p:cNvPr id="212" name="Google Shape;21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Integração</a:t>
            </a:r>
            <a:endParaRPr/>
          </a:p>
        </p:txBody>
      </p:sp>
      <p:sp>
        <p:nvSpPr>
          <p:cNvPr id="218" name="Google Shape;218;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Windows Azure oferece várias opções diferentes para integrar sua infraestrutura física existente aos seus aplicativos em execução na nuvem do Windows Azure;</a:t>
            </a:r>
            <a:endParaRPr/>
          </a:p>
          <a:p>
            <a:pPr indent="0" lvl="0" marL="0" rtl="0" algn="l">
              <a:spcBef>
                <a:spcPts val="1600"/>
              </a:spcBef>
              <a:spcAft>
                <a:spcPts val="0"/>
              </a:spcAft>
              <a:buNone/>
            </a:pPr>
            <a:r>
              <a:rPr lang="pt-BR"/>
              <a:t>O barramento de Serviço do Windows Azure pode ser usado para comunicação entre seus aplicativos e serviços locais e baseados na nuvem.</a:t>
            </a:r>
            <a:endParaRPr/>
          </a:p>
          <a:p>
            <a:pPr indent="0" lvl="0" marL="0" rtl="0" algn="l">
              <a:spcBef>
                <a:spcPts val="1600"/>
              </a:spcBef>
              <a:spcAft>
                <a:spcPts val="0"/>
              </a:spcAft>
              <a:buNone/>
            </a:pPr>
            <a:r>
              <a:rPr lang="pt-BR"/>
              <a:t>O Windows Azure BizTalk Services fornece uma PaaS (Plataform as a Service) robusta entre empresas (Business-2-Business);</a:t>
            </a:r>
            <a:endParaRPr/>
          </a:p>
          <a:p>
            <a:pPr indent="0" lvl="0" marL="0" rtl="0" algn="l">
              <a:spcBef>
                <a:spcPts val="1600"/>
              </a:spcBef>
              <a:spcAft>
                <a:spcPts val="1600"/>
              </a:spcAft>
              <a:buNone/>
            </a:pPr>
            <a:r>
              <a:rPr lang="pt-BR"/>
              <a:t>Integração de aplicativos na nuvem, usando as ferramentas familiares do .NET e do Visual Studio.</a:t>
            </a:r>
            <a:endParaRPr/>
          </a:p>
        </p:txBody>
      </p:sp>
      <p:sp>
        <p:nvSpPr>
          <p:cNvPr id="219" name="Google Shape;21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Gerenciamento de autenticação e acesso</a:t>
            </a:r>
            <a:endParaRPr/>
          </a:p>
        </p:txBody>
      </p:sp>
      <p:sp>
        <p:nvSpPr>
          <p:cNvPr id="225" name="Google Shape;225;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Windows Azure Active Directory (Windows Azure AD) pode fornecer serviços de controle de acesso na nuvem, que pode ser usado para gerenciar o acesso de funcionários, parceiros e clientes a seus ativos corporativos, incluindo ativos locais e na nuvem.</a:t>
            </a:r>
            <a:endParaRPr/>
          </a:p>
          <a:p>
            <a:pPr indent="0" lvl="0" marL="0" rtl="0" algn="l">
              <a:spcBef>
                <a:spcPts val="1600"/>
              </a:spcBef>
              <a:spcAft>
                <a:spcPts val="0"/>
              </a:spcAft>
              <a:buNone/>
            </a:pPr>
            <a:r>
              <a:rPr lang="pt-BR"/>
              <a:t>Possibilidade de sincronizar a infra-estrutura local do Active Directory com o Windows Azure AD para fornecer logon único (SSO) para os usuários acessarem seus aplicativos na nuvem;</a:t>
            </a:r>
            <a:endParaRPr/>
          </a:p>
          <a:p>
            <a:pPr indent="0" lvl="0" marL="0" rtl="0" algn="l">
              <a:spcBef>
                <a:spcPts val="1600"/>
              </a:spcBef>
              <a:spcAft>
                <a:spcPts val="1600"/>
              </a:spcAft>
              <a:buNone/>
            </a:pPr>
            <a:r>
              <a:rPr lang="pt-BR"/>
              <a:t>Autenticação Multif-actor do Windows Azure pode ser usada para fornecer uma camada adicional de autenticação para ajudar a proteger seus dados e aplicativos comerciais confidenciais.</a:t>
            </a:r>
            <a:endParaRPr/>
          </a:p>
        </p:txBody>
      </p:sp>
      <p:sp>
        <p:nvSpPr>
          <p:cNvPr id="226" name="Google Shape;226;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Big Data</a:t>
            </a:r>
            <a:endParaRPr/>
          </a:p>
        </p:txBody>
      </p:sp>
      <p:sp>
        <p:nvSpPr>
          <p:cNvPr id="232" name="Google Shape;232;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Windows Azure permite que você crie rapidamente um cluster do Hadoop com base em 100 por cento do Apache Hadoop;</a:t>
            </a:r>
            <a:endParaRPr/>
          </a:p>
          <a:p>
            <a:pPr indent="0" lvl="0" marL="0" rtl="0" algn="l">
              <a:spcBef>
                <a:spcPts val="1600"/>
              </a:spcBef>
              <a:spcAft>
                <a:spcPts val="0"/>
              </a:spcAft>
              <a:buNone/>
            </a:pPr>
            <a:r>
              <a:rPr lang="pt-BR"/>
              <a:t>Windows Azure PowerShell e a Interface de linha de comando do Windows Azure para integrar o HDInsight aos fluxos de trabalho de análise existentes e obter insights acionáveis do HDInsight ao extrair dados com o Microsoft Excel;</a:t>
            </a:r>
            <a:endParaRPr/>
          </a:p>
          <a:p>
            <a:pPr indent="0" lvl="0" marL="0" rtl="0" algn="l">
              <a:spcBef>
                <a:spcPts val="1600"/>
              </a:spcBef>
              <a:spcAft>
                <a:spcPts val="1600"/>
              </a:spcAft>
              <a:buNone/>
            </a:pPr>
            <a:r>
              <a:rPr lang="pt-BR"/>
              <a:t>O HDInsight suporta uma ampla gama de linguagens, incluindo .NET e Java, e os desenvolvedores .NET também podem usar o LINQ e o Hive para consultas integradas à linguagem;</a:t>
            </a:r>
            <a:endParaRPr/>
          </a:p>
        </p:txBody>
      </p:sp>
      <p:sp>
        <p:nvSpPr>
          <p:cNvPr id="233" name="Google Shape;233;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Dev &amp; test</a:t>
            </a:r>
            <a:endParaRPr/>
          </a:p>
        </p:txBody>
      </p:sp>
      <p:sp>
        <p:nvSpPr>
          <p:cNvPr id="239" name="Google Shape;239;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Windows Azure facilita o desenvolvimento e o teste de aplicativos.</a:t>
            </a:r>
            <a:endParaRPr/>
          </a:p>
          <a:p>
            <a:pPr indent="0" lvl="0" marL="0" rtl="0" algn="l">
              <a:spcBef>
                <a:spcPts val="1600"/>
              </a:spcBef>
              <a:spcAft>
                <a:spcPts val="0"/>
              </a:spcAft>
              <a:buNone/>
            </a:pPr>
            <a:r>
              <a:rPr lang="pt-BR"/>
              <a:t>Em vez de ter que passar por um processo de aquisição tradicional e aguardar o novo hardware que você encomendou, você pode simplesmente usar as Máquinas Virtuais do Windows Azure para criar quantas máquinas virtuais forem necessárias e realizar o desenvolvimento e o teste de aplicativos na nuvem.</a:t>
            </a:r>
            <a:endParaRPr/>
          </a:p>
          <a:p>
            <a:pPr indent="0" lvl="0" marL="0" rtl="0" algn="l">
              <a:spcBef>
                <a:spcPts val="1600"/>
              </a:spcBef>
              <a:spcAft>
                <a:spcPts val="1600"/>
              </a:spcAft>
              <a:buNone/>
            </a:pPr>
            <a:r>
              <a:rPr lang="pt-BR"/>
              <a:t>Depois que a aplicação for testada e homologada, podemos implantar a aplicação em um ambiente de produção idêntico ao ambiente de teste, mas também com desempenho aprimorado, escalabilidade infinita e alcance global.</a:t>
            </a:r>
            <a:endParaRPr/>
          </a:p>
        </p:txBody>
      </p:sp>
      <p:sp>
        <p:nvSpPr>
          <p:cNvPr id="240" name="Google Shape;240;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Armazenamento, backup e recuperação</a:t>
            </a:r>
            <a:endParaRPr/>
          </a:p>
        </p:txBody>
      </p:sp>
      <p:sp>
        <p:nvSpPr>
          <p:cNvPr id="246" name="Google Shape;246;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Windows Azure Storage pode fornecer armazenamento seguro e confiável para todas as necessidades de negócios.</a:t>
            </a:r>
            <a:endParaRPr/>
          </a:p>
          <a:p>
            <a:pPr indent="0" lvl="0" marL="0" rtl="0" algn="l">
              <a:spcBef>
                <a:spcPts val="1600"/>
              </a:spcBef>
              <a:spcAft>
                <a:spcPts val="0"/>
              </a:spcAft>
              <a:buNone/>
            </a:pPr>
            <a:r>
              <a:rPr lang="pt-BR"/>
              <a:t>A replicação geográfica em diferentes regiões geográficas garante redundância, para que você possa ter certeza de poder acessar seus dados no caso de ocorrer um desastre local.</a:t>
            </a:r>
            <a:endParaRPr/>
          </a:p>
          <a:p>
            <a:pPr indent="0" lvl="0" marL="0" rtl="0" algn="l">
              <a:spcBef>
                <a:spcPts val="1600"/>
              </a:spcBef>
              <a:spcAft>
                <a:spcPts val="1600"/>
              </a:spcAft>
              <a:buNone/>
            </a:pPr>
            <a:r>
              <a:rPr lang="pt-BR"/>
              <a:t>O Armazenamento do Windows Azure pode ser dimensionado para atender a qualquer necessidade que sua empresa possa ter, além de ser também muito econômico, pois você paga apenas pelo que usa.</a:t>
            </a:r>
            <a:endParaRPr/>
          </a:p>
        </p:txBody>
      </p:sp>
      <p:sp>
        <p:nvSpPr>
          <p:cNvPr id="247" name="Google Shape;247;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Gerenciamento de Dados</a:t>
            </a:r>
            <a:endParaRPr/>
          </a:p>
        </p:txBody>
      </p:sp>
      <p:sp>
        <p:nvSpPr>
          <p:cNvPr id="253" name="Google Shape;253;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Os serviços de dados do Windows Azure podem fornecer uma experiência consistente, independentemente de você estar trabalhando com dados relacionais ou não relacionais;</a:t>
            </a:r>
            <a:endParaRPr/>
          </a:p>
          <a:p>
            <a:pPr indent="0" lvl="0" marL="0" rtl="0" algn="l">
              <a:spcBef>
                <a:spcPts val="1600"/>
              </a:spcBef>
              <a:spcAft>
                <a:spcPts val="0"/>
              </a:spcAft>
              <a:buNone/>
            </a:pPr>
            <a:r>
              <a:rPr lang="pt-BR"/>
              <a:t>Atualmente, oferece suporte a bancos de dados SQL com até 150 GB.</a:t>
            </a:r>
            <a:endParaRPr/>
          </a:p>
          <a:p>
            <a:pPr indent="0" lvl="0" marL="0" rtl="0" algn="l">
              <a:spcBef>
                <a:spcPts val="1600"/>
              </a:spcBef>
              <a:spcAft>
                <a:spcPts val="1600"/>
              </a:spcAft>
              <a:buNone/>
            </a:pPr>
            <a:r>
              <a:rPr lang="pt-BR"/>
              <a:t>Possibilidade de utilizar técnicas de gerenciamento de dados existentes, como design de banco de dados relacional e Transact-SQL, e misturar e combinar dados em uma variedade de serviços de dados diferentes para criar apenas a solução que a empresa precisa.</a:t>
            </a:r>
            <a:endParaRPr/>
          </a:p>
        </p:txBody>
      </p:sp>
      <p:sp>
        <p:nvSpPr>
          <p:cNvPr id="254" name="Google Shape;254;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0"/>
          <p:cNvSpPr txBox="1"/>
          <p:nvPr>
            <p:ph type="title"/>
          </p:nvPr>
        </p:nvSpPr>
        <p:spPr>
          <a:xfrm>
            <a:off x="1248850" y="2046625"/>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3600"/>
              <a:t>Windows Azure compute services</a:t>
            </a:r>
            <a:endParaRPr sz="3600"/>
          </a:p>
        </p:txBody>
      </p:sp>
      <p:sp>
        <p:nvSpPr>
          <p:cNvPr id="260" name="Google Shape;260;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1"/>
          <p:cNvSpPr txBox="1"/>
          <p:nvPr>
            <p:ph idx="1" type="body"/>
          </p:nvPr>
        </p:nvSpPr>
        <p:spPr>
          <a:xfrm>
            <a:off x="1052550" y="1116150"/>
            <a:ext cx="7038900" cy="29112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pt-BR" sz="2400"/>
              <a:t>Web Sites;</a:t>
            </a:r>
            <a:endParaRPr sz="2400"/>
          </a:p>
          <a:p>
            <a:pPr indent="-381000" lvl="0" marL="457200" rtl="0" algn="l">
              <a:spcBef>
                <a:spcPts val="0"/>
              </a:spcBef>
              <a:spcAft>
                <a:spcPts val="0"/>
              </a:spcAft>
              <a:buSzPts val="2400"/>
              <a:buChar char="●"/>
            </a:pPr>
            <a:r>
              <a:rPr lang="pt-BR" sz="2400"/>
              <a:t>Virtual Machines;</a:t>
            </a:r>
            <a:endParaRPr sz="2400"/>
          </a:p>
          <a:p>
            <a:pPr indent="-381000" lvl="0" marL="457200" rtl="0" algn="l">
              <a:spcBef>
                <a:spcPts val="0"/>
              </a:spcBef>
              <a:spcAft>
                <a:spcPts val="0"/>
              </a:spcAft>
              <a:buSzPts val="2400"/>
              <a:buChar char="●"/>
            </a:pPr>
            <a:r>
              <a:rPr lang="pt-BR" sz="2400"/>
              <a:t>Cloud Services;</a:t>
            </a:r>
            <a:endParaRPr sz="2400"/>
          </a:p>
          <a:p>
            <a:pPr indent="-381000" lvl="0" marL="457200" rtl="0" algn="l">
              <a:spcBef>
                <a:spcPts val="0"/>
              </a:spcBef>
              <a:spcAft>
                <a:spcPts val="0"/>
              </a:spcAft>
              <a:buSzPts val="2400"/>
              <a:buChar char="●"/>
            </a:pPr>
            <a:r>
              <a:rPr lang="pt-BR" sz="2400"/>
              <a:t>Mobile Services</a:t>
            </a:r>
            <a:endParaRPr sz="2400"/>
          </a:p>
        </p:txBody>
      </p:sp>
      <p:sp>
        <p:nvSpPr>
          <p:cNvPr id="266" name="Google Shape;266;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que é Windows Azure?</a:t>
            </a:r>
            <a:endParaRPr/>
          </a:p>
        </p:txBody>
      </p:sp>
      <p:sp>
        <p:nvSpPr>
          <p:cNvPr id="142" name="Google Shape;142;p14"/>
          <p:cNvSpPr txBox="1"/>
          <p:nvPr>
            <p:ph idx="1" type="body"/>
          </p:nvPr>
        </p:nvSpPr>
        <p:spPr>
          <a:xfrm>
            <a:off x="1297500" y="1567550"/>
            <a:ext cx="7038900" cy="174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Plataforma de Nuvem da Microsoft;</a:t>
            </a:r>
            <a:endParaRPr/>
          </a:p>
          <a:p>
            <a:pPr indent="0" lvl="0" marL="0" rtl="0" algn="l">
              <a:spcBef>
                <a:spcPts val="1600"/>
              </a:spcBef>
              <a:spcAft>
                <a:spcPts val="0"/>
              </a:spcAft>
              <a:buNone/>
            </a:pPr>
            <a:r>
              <a:rPr lang="pt-BR"/>
              <a:t>O conceito de computação em nuvem refere-se à utilização da memória e da capacidade de armazenamento e cálculo de computadores e servidores compartilhados e interligados por meio da Internet, seguindo o princípio da computação em grade;</a:t>
            </a:r>
            <a:endParaRPr/>
          </a:p>
          <a:p>
            <a:pPr indent="0" lvl="0" marL="0" rtl="0" algn="l">
              <a:spcBef>
                <a:spcPts val="1600"/>
              </a:spcBef>
              <a:spcAft>
                <a:spcPts val="1600"/>
              </a:spcAft>
              <a:buNone/>
            </a:pPr>
            <a:r>
              <a:rPr lang="pt-BR"/>
              <a:t>Porque usar a nuvem? Velocidade, escalabilidade e economia:</a:t>
            </a:r>
            <a:endParaRPr/>
          </a:p>
        </p:txBody>
      </p:sp>
      <p:sp>
        <p:nvSpPr>
          <p:cNvPr id="143" name="Google Shape;143;p14"/>
          <p:cNvSpPr txBox="1"/>
          <p:nvPr/>
        </p:nvSpPr>
        <p:spPr>
          <a:xfrm>
            <a:off x="762650" y="3748650"/>
            <a:ext cx="2565600" cy="12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lt1"/>
                </a:solidFill>
                <a:latin typeface="Lato"/>
                <a:ea typeface="Lato"/>
                <a:cs typeface="Lato"/>
                <a:sym typeface="Lato"/>
              </a:rPr>
              <a:t>Velocidade:</a:t>
            </a:r>
            <a:endParaRPr sz="1300">
              <a:solidFill>
                <a:schemeClr val="lt1"/>
              </a:solidFill>
              <a:latin typeface="Lato"/>
              <a:ea typeface="Lato"/>
              <a:cs typeface="Lato"/>
              <a:sym typeface="Lato"/>
            </a:endParaRPr>
          </a:p>
          <a:p>
            <a:pPr indent="0" lvl="0" marL="0" rtl="0" algn="l">
              <a:spcBef>
                <a:spcPts val="0"/>
              </a:spcBef>
              <a:spcAft>
                <a:spcPts val="0"/>
              </a:spcAft>
              <a:buNone/>
            </a:pPr>
            <a:r>
              <a:rPr lang="pt-BR" sz="1300">
                <a:solidFill>
                  <a:schemeClr val="lt1"/>
                </a:solidFill>
                <a:latin typeface="Lato"/>
                <a:ea typeface="Lato"/>
                <a:cs typeface="Lato"/>
                <a:sym typeface="Lato"/>
              </a:rPr>
              <a:t>- Não depende de Infra;</a:t>
            </a:r>
            <a:endParaRPr sz="1300">
              <a:solidFill>
                <a:schemeClr val="lt1"/>
              </a:solidFill>
              <a:latin typeface="Lato"/>
              <a:ea typeface="Lato"/>
              <a:cs typeface="Lato"/>
              <a:sym typeface="Lato"/>
            </a:endParaRPr>
          </a:p>
          <a:p>
            <a:pPr indent="0" lvl="0" marL="0" rtl="0" algn="l">
              <a:spcBef>
                <a:spcPts val="0"/>
              </a:spcBef>
              <a:spcAft>
                <a:spcPts val="0"/>
              </a:spcAft>
              <a:buNone/>
            </a:pPr>
            <a:r>
              <a:rPr lang="pt-BR" sz="1300">
                <a:solidFill>
                  <a:schemeClr val="lt1"/>
                </a:solidFill>
                <a:latin typeface="Lato"/>
                <a:ea typeface="Lato"/>
                <a:cs typeface="Lato"/>
                <a:sym typeface="Lato"/>
              </a:rPr>
              <a:t>- Ambiente padronizado;</a:t>
            </a:r>
            <a:endParaRPr sz="1300">
              <a:solidFill>
                <a:schemeClr val="lt1"/>
              </a:solidFill>
              <a:latin typeface="Lato"/>
              <a:ea typeface="Lato"/>
              <a:cs typeface="Lato"/>
              <a:sym typeface="Lato"/>
            </a:endParaRPr>
          </a:p>
        </p:txBody>
      </p:sp>
      <p:sp>
        <p:nvSpPr>
          <p:cNvPr id="144" name="Google Shape;144;p14"/>
          <p:cNvSpPr txBox="1"/>
          <p:nvPr/>
        </p:nvSpPr>
        <p:spPr>
          <a:xfrm>
            <a:off x="3124850" y="3748650"/>
            <a:ext cx="2565600" cy="12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lt1"/>
                </a:solidFill>
                <a:latin typeface="Lato"/>
                <a:ea typeface="Lato"/>
                <a:cs typeface="Lato"/>
                <a:sym typeface="Lato"/>
              </a:rPr>
              <a:t>Escalabilidade:</a:t>
            </a:r>
            <a:endParaRPr sz="1300">
              <a:solidFill>
                <a:schemeClr val="lt1"/>
              </a:solidFill>
              <a:latin typeface="Lato"/>
              <a:ea typeface="Lato"/>
              <a:cs typeface="Lato"/>
              <a:sym typeface="Lato"/>
            </a:endParaRPr>
          </a:p>
          <a:p>
            <a:pPr indent="0" lvl="0" marL="0" rtl="0" algn="l">
              <a:spcBef>
                <a:spcPts val="0"/>
              </a:spcBef>
              <a:spcAft>
                <a:spcPts val="0"/>
              </a:spcAft>
              <a:buNone/>
            </a:pPr>
            <a:r>
              <a:rPr lang="pt-BR" sz="1300">
                <a:solidFill>
                  <a:schemeClr val="lt1"/>
                </a:solidFill>
                <a:latin typeface="Lato"/>
                <a:ea typeface="Lato"/>
                <a:cs typeface="Lato"/>
                <a:sym typeface="Lato"/>
              </a:rPr>
              <a:t>- Fácil </a:t>
            </a:r>
            <a:r>
              <a:rPr lang="pt-BR" sz="1300">
                <a:solidFill>
                  <a:schemeClr val="lt1"/>
                </a:solidFill>
                <a:latin typeface="Lato"/>
                <a:ea typeface="Lato"/>
                <a:cs typeface="Lato"/>
                <a:sym typeface="Lato"/>
              </a:rPr>
              <a:t>redimensionar</a:t>
            </a:r>
            <a:r>
              <a:rPr lang="pt-BR" sz="1300">
                <a:solidFill>
                  <a:schemeClr val="lt1"/>
                </a:solidFill>
                <a:latin typeface="Lato"/>
                <a:ea typeface="Lato"/>
                <a:cs typeface="Lato"/>
                <a:sym typeface="Lato"/>
              </a:rPr>
              <a:t> recursos;</a:t>
            </a:r>
            <a:endParaRPr sz="1300">
              <a:solidFill>
                <a:schemeClr val="lt1"/>
              </a:solidFill>
              <a:latin typeface="Lato"/>
              <a:ea typeface="Lato"/>
              <a:cs typeface="Lato"/>
              <a:sym typeface="Lato"/>
            </a:endParaRPr>
          </a:p>
          <a:p>
            <a:pPr indent="0" lvl="0" marL="0" rtl="0" algn="l">
              <a:spcBef>
                <a:spcPts val="0"/>
              </a:spcBef>
              <a:spcAft>
                <a:spcPts val="0"/>
              </a:spcAft>
              <a:buNone/>
            </a:pPr>
            <a:r>
              <a:rPr lang="pt-BR" sz="1300">
                <a:solidFill>
                  <a:schemeClr val="lt1"/>
                </a:solidFill>
                <a:latin typeface="Lato"/>
                <a:ea typeface="Lato"/>
                <a:cs typeface="Lato"/>
                <a:sym typeface="Lato"/>
              </a:rPr>
              <a:t>- Escala global;</a:t>
            </a:r>
            <a:endParaRPr sz="1300">
              <a:solidFill>
                <a:schemeClr val="lt1"/>
              </a:solidFill>
              <a:latin typeface="Lato"/>
              <a:ea typeface="Lato"/>
              <a:cs typeface="Lato"/>
              <a:sym typeface="Lato"/>
            </a:endParaRPr>
          </a:p>
        </p:txBody>
      </p:sp>
      <p:sp>
        <p:nvSpPr>
          <p:cNvPr id="145" name="Google Shape;145;p14"/>
          <p:cNvSpPr txBox="1"/>
          <p:nvPr/>
        </p:nvSpPr>
        <p:spPr>
          <a:xfrm>
            <a:off x="5944250" y="3748650"/>
            <a:ext cx="2565600" cy="12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lt1"/>
                </a:solidFill>
                <a:latin typeface="Lato"/>
                <a:ea typeface="Lato"/>
                <a:cs typeface="Lato"/>
                <a:sym typeface="Lato"/>
              </a:rPr>
              <a:t>Economia:</a:t>
            </a:r>
            <a:endParaRPr sz="1300">
              <a:solidFill>
                <a:schemeClr val="lt1"/>
              </a:solidFill>
              <a:latin typeface="Lato"/>
              <a:ea typeface="Lato"/>
              <a:cs typeface="Lato"/>
              <a:sym typeface="Lato"/>
            </a:endParaRPr>
          </a:p>
          <a:p>
            <a:pPr indent="0" lvl="0" marL="0" rtl="0" algn="l">
              <a:spcBef>
                <a:spcPts val="0"/>
              </a:spcBef>
              <a:spcAft>
                <a:spcPts val="0"/>
              </a:spcAft>
              <a:buNone/>
            </a:pPr>
            <a:r>
              <a:rPr lang="pt-BR" sz="1300">
                <a:solidFill>
                  <a:schemeClr val="lt1"/>
                </a:solidFill>
                <a:latin typeface="Lato"/>
                <a:ea typeface="Lato"/>
                <a:cs typeface="Lato"/>
                <a:sym typeface="Lato"/>
              </a:rPr>
              <a:t>- Paga apenas pelo que consome;</a:t>
            </a:r>
            <a:endParaRPr sz="1300">
              <a:solidFill>
                <a:schemeClr val="lt1"/>
              </a:solidFill>
              <a:latin typeface="Lato"/>
              <a:ea typeface="Lato"/>
              <a:cs typeface="Lato"/>
              <a:sym typeface="Lato"/>
            </a:endParaRPr>
          </a:p>
          <a:p>
            <a:pPr indent="0" lvl="0" marL="0" rtl="0" algn="l">
              <a:spcBef>
                <a:spcPts val="0"/>
              </a:spcBef>
              <a:spcAft>
                <a:spcPts val="0"/>
              </a:spcAft>
              <a:buNone/>
            </a:pPr>
            <a:r>
              <a:rPr lang="pt-BR" sz="1300">
                <a:solidFill>
                  <a:schemeClr val="lt1"/>
                </a:solidFill>
                <a:latin typeface="Lato"/>
                <a:ea typeface="Lato"/>
                <a:cs typeface="Lato"/>
                <a:sym typeface="Lato"/>
              </a:rPr>
              <a:t>- Menos hardware;</a:t>
            </a:r>
            <a:endParaRPr sz="1300">
              <a:solidFill>
                <a:schemeClr val="lt1"/>
              </a:solidFill>
              <a:latin typeface="Lato"/>
              <a:ea typeface="Lato"/>
              <a:cs typeface="Lato"/>
              <a:sym typeface="Lato"/>
            </a:endParaRPr>
          </a:p>
        </p:txBody>
      </p:sp>
      <p:sp>
        <p:nvSpPr>
          <p:cNvPr id="146" name="Google Shape;14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2"/>
          <p:cNvSpPr txBox="1"/>
          <p:nvPr>
            <p:ph type="title"/>
          </p:nvPr>
        </p:nvSpPr>
        <p:spPr>
          <a:xfrm>
            <a:off x="1052550" y="211470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3000"/>
              <a:t>Web Sites</a:t>
            </a:r>
            <a:endParaRPr sz="3000"/>
          </a:p>
        </p:txBody>
      </p:sp>
      <p:sp>
        <p:nvSpPr>
          <p:cNvPr id="272" name="Google Shape;272;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3"/>
          <p:cNvSpPr txBox="1"/>
          <p:nvPr>
            <p:ph idx="1" type="body"/>
          </p:nvPr>
        </p:nvSpPr>
        <p:spPr>
          <a:xfrm>
            <a:off x="1169225" y="1262000"/>
            <a:ext cx="7038900" cy="29112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pt-BR" sz="2400"/>
              <a:t>Escalável;</a:t>
            </a:r>
            <a:endParaRPr sz="2400"/>
          </a:p>
          <a:p>
            <a:pPr indent="-381000" lvl="0" marL="457200" rtl="0" algn="l">
              <a:spcBef>
                <a:spcPts val="0"/>
              </a:spcBef>
              <a:spcAft>
                <a:spcPts val="0"/>
              </a:spcAft>
              <a:buSzPts val="2400"/>
              <a:buChar char="●"/>
            </a:pPr>
            <a:r>
              <a:rPr lang="pt-BR" sz="2400"/>
              <a:t>Seguro;</a:t>
            </a:r>
            <a:endParaRPr sz="2400"/>
          </a:p>
          <a:p>
            <a:pPr indent="-381000" lvl="0" marL="457200" rtl="0" algn="l">
              <a:spcBef>
                <a:spcPts val="0"/>
              </a:spcBef>
              <a:spcAft>
                <a:spcPts val="0"/>
              </a:spcAft>
              <a:buSzPts val="2400"/>
              <a:buChar char="●"/>
            </a:pPr>
            <a:r>
              <a:rPr lang="pt-BR" sz="2400"/>
              <a:t>Flexível</a:t>
            </a:r>
            <a:endParaRPr sz="2400"/>
          </a:p>
          <a:p>
            <a:pPr indent="0" lvl="0" marL="0" rtl="0" algn="l">
              <a:spcBef>
                <a:spcPts val="1600"/>
              </a:spcBef>
              <a:spcAft>
                <a:spcPts val="1600"/>
              </a:spcAft>
              <a:buNone/>
            </a:pPr>
            <a:r>
              <a:t/>
            </a:r>
            <a:endParaRPr sz="2400"/>
          </a:p>
        </p:txBody>
      </p:sp>
      <p:sp>
        <p:nvSpPr>
          <p:cNvPr id="278" name="Google Shape;27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4"/>
          <p:cNvSpPr txBox="1"/>
          <p:nvPr>
            <p:ph type="title"/>
          </p:nvPr>
        </p:nvSpPr>
        <p:spPr>
          <a:xfrm>
            <a:off x="1052550" y="211470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Criando um um website</a:t>
            </a:r>
            <a:endParaRPr/>
          </a:p>
        </p:txBody>
      </p:sp>
      <p:sp>
        <p:nvSpPr>
          <p:cNvPr id="284" name="Google Shape;284;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pic>
        <p:nvPicPr>
          <p:cNvPr id="289" name="Google Shape;289;p35"/>
          <p:cNvPicPr preferRelativeResize="0"/>
          <p:nvPr/>
        </p:nvPicPr>
        <p:blipFill>
          <a:blip r:embed="rId3">
            <a:alphaModFix/>
          </a:blip>
          <a:stretch>
            <a:fillRect/>
          </a:stretch>
        </p:blipFill>
        <p:spPr>
          <a:xfrm>
            <a:off x="1338575" y="386375"/>
            <a:ext cx="6729350" cy="4370749"/>
          </a:xfrm>
          <a:prstGeom prst="rect">
            <a:avLst/>
          </a:prstGeom>
          <a:noFill/>
          <a:ln>
            <a:noFill/>
          </a:ln>
        </p:spPr>
      </p:pic>
      <p:sp>
        <p:nvSpPr>
          <p:cNvPr id="290" name="Google Shape;290;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pic>
        <p:nvPicPr>
          <p:cNvPr id="295" name="Google Shape;295;p36"/>
          <p:cNvPicPr preferRelativeResize="0"/>
          <p:nvPr/>
        </p:nvPicPr>
        <p:blipFill>
          <a:blip r:embed="rId3">
            <a:alphaModFix/>
          </a:blip>
          <a:stretch>
            <a:fillRect/>
          </a:stretch>
        </p:blipFill>
        <p:spPr>
          <a:xfrm>
            <a:off x="1244550" y="882301"/>
            <a:ext cx="7319224" cy="3889300"/>
          </a:xfrm>
          <a:prstGeom prst="rect">
            <a:avLst/>
          </a:prstGeom>
          <a:noFill/>
          <a:ln>
            <a:noFill/>
          </a:ln>
        </p:spPr>
      </p:pic>
      <p:sp>
        <p:nvSpPr>
          <p:cNvPr id="296" name="Google Shape;296;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pic>
        <p:nvPicPr>
          <p:cNvPr id="301" name="Google Shape;301;p37"/>
          <p:cNvPicPr preferRelativeResize="0"/>
          <p:nvPr/>
        </p:nvPicPr>
        <p:blipFill>
          <a:blip r:embed="rId3">
            <a:alphaModFix/>
          </a:blip>
          <a:stretch>
            <a:fillRect/>
          </a:stretch>
        </p:blipFill>
        <p:spPr>
          <a:xfrm>
            <a:off x="2228700" y="152400"/>
            <a:ext cx="4686610" cy="4838700"/>
          </a:xfrm>
          <a:prstGeom prst="rect">
            <a:avLst/>
          </a:prstGeom>
          <a:noFill/>
          <a:ln>
            <a:noFill/>
          </a:ln>
        </p:spPr>
      </p:pic>
      <p:sp>
        <p:nvSpPr>
          <p:cNvPr id="302" name="Google Shape;302;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8"/>
          <p:cNvSpPr txBox="1"/>
          <p:nvPr>
            <p:ph type="title"/>
          </p:nvPr>
        </p:nvSpPr>
        <p:spPr>
          <a:xfrm>
            <a:off x="1052550" y="211470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3000"/>
              <a:t>Virtual Machines</a:t>
            </a:r>
            <a:endParaRPr sz="3000"/>
          </a:p>
        </p:txBody>
      </p:sp>
      <p:sp>
        <p:nvSpPr>
          <p:cNvPr id="308" name="Google Shape;308;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39"/>
          <p:cNvSpPr txBox="1"/>
          <p:nvPr>
            <p:ph idx="1" type="body"/>
          </p:nvPr>
        </p:nvSpPr>
        <p:spPr>
          <a:xfrm>
            <a:off x="1169225" y="1262000"/>
            <a:ext cx="7038900" cy="29112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pt-BR" sz="2400"/>
              <a:t>Escalável;</a:t>
            </a:r>
            <a:endParaRPr sz="2400"/>
          </a:p>
          <a:p>
            <a:pPr indent="-381000" lvl="0" marL="457200" rtl="0" algn="l">
              <a:spcBef>
                <a:spcPts val="0"/>
              </a:spcBef>
              <a:spcAft>
                <a:spcPts val="0"/>
              </a:spcAft>
              <a:buSzPts val="2400"/>
              <a:buChar char="●"/>
            </a:pPr>
            <a:r>
              <a:rPr lang="pt-BR" sz="2400"/>
              <a:t>Sobre demanda;</a:t>
            </a:r>
            <a:endParaRPr sz="2400"/>
          </a:p>
          <a:p>
            <a:pPr indent="-381000" lvl="0" marL="457200" rtl="0" algn="l">
              <a:spcBef>
                <a:spcPts val="0"/>
              </a:spcBef>
              <a:spcAft>
                <a:spcPts val="0"/>
              </a:spcAft>
              <a:buSzPts val="2400"/>
              <a:buChar char="●"/>
            </a:pPr>
            <a:r>
              <a:rPr lang="pt-BR" sz="2400"/>
              <a:t>IaaS</a:t>
            </a:r>
            <a:endParaRPr sz="2400"/>
          </a:p>
          <a:p>
            <a:pPr indent="0" lvl="0" marL="0" rtl="0" algn="l">
              <a:spcBef>
                <a:spcPts val="1600"/>
              </a:spcBef>
              <a:spcAft>
                <a:spcPts val="1600"/>
              </a:spcAft>
              <a:buNone/>
            </a:pPr>
            <a:r>
              <a:t/>
            </a:r>
            <a:endParaRPr sz="2400"/>
          </a:p>
        </p:txBody>
      </p:sp>
      <p:sp>
        <p:nvSpPr>
          <p:cNvPr id="314" name="Google Shape;314;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pic>
        <p:nvPicPr>
          <p:cNvPr id="319" name="Google Shape;319;p40"/>
          <p:cNvPicPr preferRelativeResize="0"/>
          <p:nvPr/>
        </p:nvPicPr>
        <p:blipFill>
          <a:blip r:embed="rId3">
            <a:alphaModFix/>
          </a:blip>
          <a:stretch>
            <a:fillRect/>
          </a:stretch>
        </p:blipFill>
        <p:spPr>
          <a:xfrm>
            <a:off x="1024288" y="717550"/>
            <a:ext cx="7095424" cy="3793600"/>
          </a:xfrm>
          <a:prstGeom prst="rect">
            <a:avLst/>
          </a:prstGeom>
          <a:noFill/>
          <a:ln>
            <a:noFill/>
          </a:ln>
        </p:spPr>
      </p:pic>
      <p:sp>
        <p:nvSpPr>
          <p:cNvPr id="320" name="Google Shape;320;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pic>
        <p:nvPicPr>
          <p:cNvPr id="325" name="Google Shape;325;p41"/>
          <p:cNvPicPr preferRelativeResize="0"/>
          <p:nvPr/>
        </p:nvPicPr>
        <p:blipFill>
          <a:blip r:embed="rId3">
            <a:alphaModFix/>
          </a:blip>
          <a:stretch>
            <a:fillRect/>
          </a:stretch>
        </p:blipFill>
        <p:spPr>
          <a:xfrm>
            <a:off x="781775" y="1145375"/>
            <a:ext cx="8112576" cy="3053300"/>
          </a:xfrm>
          <a:prstGeom prst="rect">
            <a:avLst/>
          </a:prstGeom>
          <a:noFill/>
          <a:ln>
            <a:noFill/>
          </a:ln>
        </p:spPr>
      </p:pic>
      <p:sp>
        <p:nvSpPr>
          <p:cNvPr id="326" name="Google Shape;326;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Por dentro do Windows Azure</a:t>
            </a:r>
            <a:endParaRPr/>
          </a:p>
        </p:txBody>
      </p:sp>
      <p:sp>
        <p:nvSpPr>
          <p:cNvPr id="152" name="Google Shape;152;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Windows Azure fornece um conjunto de serviços em nuvem que permitem a criação e implantar aplicativos baseados em nuvem usando praticamente qualquer linguagem de programação, framework, ou ferramenta.</a:t>
            </a:r>
            <a:endParaRPr/>
          </a:p>
          <a:p>
            <a:pPr indent="0" lvl="0" marL="0" rtl="0" algn="l">
              <a:spcBef>
                <a:spcPts val="1600"/>
              </a:spcBef>
              <a:spcAft>
                <a:spcPts val="0"/>
              </a:spcAft>
              <a:buNone/>
            </a:pPr>
            <a:r>
              <a:rPr lang="pt-BR"/>
              <a:t>O Windows Azure oferece vários serviços em nuvem que permitem desde hospedar o site da sua empresa até executar grandes bancos de dados SQL no nuvem.</a:t>
            </a:r>
            <a:endParaRPr/>
          </a:p>
          <a:p>
            <a:pPr indent="0" lvl="0" marL="0" rtl="0" algn="l">
              <a:spcBef>
                <a:spcPts val="1600"/>
              </a:spcBef>
              <a:spcAft>
                <a:spcPts val="0"/>
              </a:spcAft>
              <a:buNone/>
            </a:pPr>
            <a:r>
              <a:rPr lang="pt-BR"/>
              <a:t>Os serviços do Windows Azure são gerenciados pela Microsoft, que está espalhada pelo mundo. Essas serviços fornecidos pela Microsoft possuem suporte global especializado em uma base 24x7x365.</a:t>
            </a:r>
            <a:endParaRPr/>
          </a:p>
          <a:p>
            <a:pPr indent="0" lvl="0" marL="0" rtl="0" algn="l">
              <a:spcBef>
                <a:spcPts val="1600"/>
              </a:spcBef>
              <a:spcAft>
                <a:spcPts val="1600"/>
              </a:spcAft>
              <a:buNone/>
            </a:pPr>
            <a:r>
              <a:rPr lang="pt-BR"/>
              <a:t>Aplicativos compatíveis com nuvem em execução no Windows Azure podem ser facilmente integrados com ambientes de TI locais que utilizam a plataforma Microsoft Windows Server.</a:t>
            </a:r>
            <a:endParaRPr/>
          </a:p>
        </p:txBody>
      </p:sp>
      <p:sp>
        <p:nvSpPr>
          <p:cNvPr id="153" name="Google Shape;15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2"/>
          <p:cNvSpPr txBox="1"/>
          <p:nvPr>
            <p:ph type="title"/>
          </p:nvPr>
        </p:nvSpPr>
        <p:spPr>
          <a:xfrm>
            <a:off x="1052550" y="211470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3000"/>
              <a:t>Cloud Services</a:t>
            </a:r>
            <a:endParaRPr sz="3000"/>
          </a:p>
        </p:txBody>
      </p:sp>
      <p:sp>
        <p:nvSpPr>
          <p:cNvPr id="332" name="Google Shape;332;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3"/>
          <p:cNvSpPr txBox="1"/>
          <p:nvPr>
            <p:ph idx="1" type="body"/>
          </p:nvPr>
        </p:nvSpPr>
        <p:spPr>
          <a:xfrm>
            <a:off x="1169225" y="1262000"/>
            <a:ext cx="7038900" cy="29112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pt-BR" sz="2400"/>
              <a:t>Criar, implementar e gerenciar aplicações multicamadas na nuvem</a:t>
            </a:r>
            <a:endParaRPr sz="2400"/>
          </a:p>
          <a:p>
            <a:pPr indent="0" lvl="0" marL="0" rtl="0" algn="l">
              <a:spcBef>
                <a:spcPts val="1600"/>
              </a:spcBef>
              <a:spcAft>
                <a:spcPts val="1600"/>
              </a:spcAft>
              <a:buNone/>
            </a:pPr>
            <a:r>
              <a:t/>
            </a:r>
            <a:endParaRPr sz="2400"/>
          </a:p>
        </p:txBody>
      </p:sp>
      <p:sp>
        <p:nvSpPr>
          <p:cNvPr id="338" name="Google Shape;338;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pic>
        <p:nvPicPr>
          <p:cNvPr id="343" name="Google Shape;343;p44"/>
          <p:cNvPicPr preferRelativeResize="0"/>
          <p:nvPr/>
        </p:nvPicPr>
        <p:blipFill>
          <a:blip r:embed="rId3">
            <a:alphaModFix/>
          </a:blip>
          <a:stretch>
            <a:fillRect/>
          </a:stretch>
        </p:blipFill>
        <p:spPr>
          <a:xfrm>
            <a:off x="1293150" y="929902"/>
            <a:ext cx="6755301" cy="3592100"/>
          </a:xfrm>
          <a:prstGeom prst="rect">
            <a:avLst/>
          </a:prstGeom>
          <a:noFill/>
          <a:ln>
            <a:noFill/>
          </a:ln>
        </p:spPr>
      </p:pic>
      <p:sp>
        <p:nvSpPr>
          <p:cNvPr id="344" name="Google Shape;344;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5"/>
          <p:cNvSpPr txBox="1"/>
          <p:nvPr>
            <p:ph type="title"/>
          </p:nvPr>
        </p:nvSpPr>
        <p:spPr>
          <a:xfrm>
            <a:off x="1052550" y="211470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3000"/>
              <a:t>Mobile</a:t>
            </a:r>
            <a:r>
              <a:rPr lang="pt-BR" sz="3000"/>
              <a:t> Services</a:t>
            </a:r>
            <a:endParaRPr sz="3000"/>
          </a:p>
        </p:txBody>
      </p:sp>
      <p:sp>
        <p:nvSpPr>
          <p:cNvPr id="350" name="Google Shape;350;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6"/>
          <p:cNvSpPr txBox="1"/>
          <p:nvPr>
            <p:ph idx="1" type="body"/>
          </p:nvPr>
        </p:nvSpPr>
        <p:spPr>
          <a:xfrm>
            <a:off x="1169225" y="1262000"/>
            <a:ext cx="7038900" cy="29112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pt-BR" sz="2400"/>
              <a:t>Permite a construção de serviços de backend altamente escaláveis.</a:t>
            </a:r>
            <a:endParaRPr sz="2400"/>
          </a:p>
          <a:p>
            <a:pPr indent="0" lvl="0" marL="0" rtl="0" algn="l">
              <a:spcBef>
                <a:spcPts val="1600"/>
              </a:spcBef>
              <a:spcAft>
                <a:spcPts val="1600"/>
              </a:spcAft>
              <a:buNone/>
            </a:pPr>
            <a:r>
              <a:t/>
            </a:r>
            <a:endParaRPr sz="2400"/>
          </a:p>
        </p:txBody>
      </p:sp>
      <p:sp>
        <p:nvSpPr>
          <p:cNvPr id="356" name="Google Shape;356;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47"/>
          <p:cNvSpPr txBox="1"/>
          <p:nvPr>
            <p:ph type="title"/>
          </p:nvPr>
        </p:nvSpPr>
        <p:spPr>
          <a:xfrm>
            <a:off x="1052550" y="211470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3000"/>
              <a:t>Windows Azure Network Services</a:t>
            </a:r>
            <a:endParaRPr sz="3000"/>
          </a:p>
        </p:txBody>
      </p:sp>
      <p:sp>
        <p:nvSpPr>
          <p:cNvPr id="362" name="Google Shape;362;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4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Rede virtual</a:t>
            </a:r>
            <a:endParaRPr/>
          </a:p>
        </p:txBody>
      </p:sp>
      <p:sp>
        <p:nvSpPr>
          <p:cNvPr id="368" name="Google Shape;368;p4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500"/>
              <a:t>Permite </a:t>
            </a:r>
            <a:r>
              <a:rPr lang="pt-BR" sz="1500"/>
              <a:t>estender</a:t>
            </a:r>
            <a:r>
              <a:rPr lang="pt-BR" sz="1500"/>
              <a:t> a sua infraestrutura local, como datacenters, à nuvem. Também permite a criação de um link seguro entre essa infraestrutura local com a em nuvem, assim criando uma infraestrutura híbrida.</a:t>
            </a:r>
            <a:endParaRPr sz="1500"/>
          </a:p>
          <a:p>
            <a:pPr indent="0" lvl="0" marL="0" rtl="0" algn="l">
              <a:spcBef>
                <a:spcPts val="1600"/>
              </a:spcBef>
              <a:spcAft>
                <a:spcPts val="1600"/>
              </a:spcAft>
              <a:buNone/>
            </a:pPr>
            <a:r>
              <a:rPr lang="pt-BR" sz="1500"/>
              <a:t>Pode ser usada para criar conexão entre máquinas virtuais. Por padrão, máquinas virtuais em uma mesma nuvem podem se comunicar sem a necessidade de criar uma rede virtual para isso, mas a rede virtual pode ser utilizada para conectar máquinas virtuais rodando em diferentes nuvens.</a:t>
            </a:r>
            <a:endParaRPr sz="1500"/>
          </a:p>
        </p:txBody>
      </p:sp>
      <p:sp>
        <p:nvSpPr>
          <p:cNvPr id="369" name="Google Shape;369;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4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Criação de uma rede virtual</a:t>
            </a:r>
            <a:endParaRPr/>
          </a:p>
        </p:txBody>
      </p:sp>
      <p:sp>
        <p:nvSpPr>
          <p:cNvPr id="375" name="Google Shape;375;p4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76" name="Google Shape;376;p49"/>
          <p:cNvPicPr preferRelativeResize="0"/>
          <p:nvPr/>
        </p:nvPicPr>
        <p:blipFill>
          <a:blip r:embed="rId3">
            <a:alphaModFix/>
          </a:blip>
          <a:stretch>
            <a:fillRect/>
          </a:stretch>
        </p:blipFill>
        <p:spPr>
          <a:xfrm>
            <a:off x="361950" y="1567538"/>
            <a:ext cx="8420100" cy="3152775"/>
          </a:xfrm>
          <a:prstGeom prst="rect">
            <a:avLst/>
          </a:prstGeom>
          <a:noFill/>
          <a:ln>
            <a:noFill/>
          </a:ln>
        </p:spPr>
      </p:pic>
      <p:sp>
        <p:nvSpPr>
          <p:cNvPr id="377" name="Google Shape;377;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5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84" name="Google Shape;384;p50"/>
          <p:cNvPicPr preferRelativeResize="0"/>
          <p:nvPr/>
        </p:nvPicPr>
        <p:blipFill>
          <a:blip r:embed="rId3">
            <a:alphaModFix/>
          </a:blip>
          <a:stretch>
            <a:fillRect/>
          </a:stretch>
        </p:blipFill>
        <p:spPr>
          <a:xfrm>
            <a:off x="1619376" y="367188"/>
            <a:ext cx="6395150" cy="4409124"/>
          </a:xfrm>
          <a:prstGeom prst="rect">
            <a:avLst/>
          </a:prstGeom>
          <a:noFill/>
          <a:ln>
            <a:noFill/>
          </a:ln>
        </p:spPr>
      </p:pic>
      <p:sp>
        <p:nvSpPr>
          <p:cNvPr id="385" name="Google Shape;385;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5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92" name="Google Shape;392;p51"/>
          <p:cNvPicPr preferRelativeResize="0"/>
          <p:nvPr/>
        </p:nvPicPr>
        <p:blipFill>
          <a:blip r:embed="rId3">
            <a:alphaModFix/>
          </a:blip>
          <a:stretch>
            <a:fillRect/>
          </a:stretch>
        </p:blipFill>
        <p:spPr>
          <a:xfrm>
            <a:off x="1256962" y="286813"/>
            <a:ext cx="6630075" cy="4569874"/>
          </a:xfrm>
          <a:prstGeom prst="rect">
            <a:avLst/>
          </a:prstGeom>
          <a:noFill/>
          <a:ln>
            <a:noFill/>
          </a:ln>
        </p:spPr>
      </p:pic>
      <p:sp>
        <p:nvSpPr>
          <p:cNvPr id="393" name="Google Shape;393;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08000"/>
              </a:lnSpc>
              <a:spcBef>
                <a:spcPts val="0"/>
              </a:spcBef>
              <a:spcAft>
                <a:spcPts val="0"/>
              </a:spcAft>
              <a:buNone/>
            </a:pPr>
            <a:r>
              <a:rPr lang="pt-BR"/>
              <a:t>Serviços do Windows Azure</a:t>
            </a:r>
            <a:endParaRPr/>
          </a:p>
          <a:p>
            <a:pPr indent="0" lvl="0" marL="0" rtl="0" algn="l">
              <a:spcBef>
                <a:spcPts val="0"/>
              </a:spcBef>
              <a:spcAft>
                <a:spcPts val="0"/>
              </a:spcAft>
              <a:buNone/>
            </a:pPr>
            <a:r>
              <a:t/>
            </a:r>
            <a:endParaRPr/>
          </a:p>
        </p:txBody>
      </p:sp>
      <p:sp>
        <p:nvSpPr>
          <p:cNvPr id="159" name="Google Shape;159;p16"/>
          <p:cNvSpPr txBox="1"/>
          <p:nvPr>
            <p:ph idx="1" type="body"/>
          </p:nvPr>
        </p:nvSpPr>
        <p:spPr>
          <a:xfrm>
            <a:off x="1297500" y="1110350"/>
            <a:ext cx="7038900" cy="2911200"/>
          </a:xfrm>
          <a:prstGeom prst="rect">
            <a:avLst/>
          </a:prstGeom>
        </p:spPr>
        <p:txBody>
          <a:bodyPr anchorCtr="0" anchor="t" bIns="91425" lIns="91425" spcFirstLastPara="1" rIns="91425" wrap="square" tIns="91425">
            <a:noAutofit/>
          </a:bodyPr>
          <a:lstStyle/>
          <a:p>
            <a:pPr indent="0" lvl="0" marL="0" rtl="0" algn="l">
              <a:lnSpc>
                <a:spcPct val="108000"/>
              </a:lnSpc>
              <a:spcBef>
                <a:spcPts val="0"/>
              </a:spcBef>
              <a:spcAft>
                <a:spcPts val="0"/>
              </a:spcAft>
              <a:buNone/>
            </a:pPr>
            <a:r>
              <a:rPr lang="pt-BR"/>
              <a:t>O Windows Azure fornece às empresas quatro categorias básicas de serviços baseados em nuvem:</a:t>
            </a:r>
            <a:endParaRPr/>
          </a:p>
          <a:p>
            <a:pPr indent="0" lvl="0" marL="0" rtl="0" algn="l">
              <a:spcBef>
                <a:spcPts val="0"/>
              </a:spcBef>
              <a:spcAft>
                <a:spcPts val="1600"/>
              </a:spcAft>
              <a:buNone/>
            </a:pPr>
            <a:r>
              <a:t/>
            </a:r>
            <a:endParaRPr/>
          </a:p>
        </p:txBody>
      </p:sp>
      <p:pic>
        <p:nvPicPr>
          <p:cNvPr id="160" name="Google Shape;160;p16"/>
          <p:cNvPicPr preferRelativeResize="0"/>
          <p:nvPr/>
        </p:nvPicPr>
        <p:blipFill>
          <a:blip r:embed="rId3">
            <a:alphaModFix/>
          </a:blip>
          <a:stretch>
            <a:fillRect/>
          </a:stretch>
        </p:blipFill>
        <p:spPr>
          <a:xfrm>
            <a:off x="784600" y="1834002"/>
            <a:ext cx="7395168" cy="2911201"/>
          </a:xfrm>
          <a:prstGeom prst="rect">
            <a:avLst/>
          </a:prstGeom>
          <a:noFill/>
          <a:ln>
            <a:noFill/>
          </a:ln>
        </p:spPr>
      </p:pic>
      <p:sp>
        <p:nvSpPr>
          <p:cNvPr id="161" name="Google Shape;16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5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00" name="Google Shape;400;p52"/>
          <p:cNvPicPr preferRelativeResize="0"/>
          <p:nvPr/>
        </p:nvPicPr>
        <p:blipFill>
          <a:blip r:embed="rId3">
            <a:alphaModFix/>
          </a:blip>
          <a:stretch>
            <a:fillRect/>
          </a:stretch>
        </p:blipFill>
        <p:spPr>
          <a:xfrm>
            <a:off x="1052550" y="343327"/>
            <a:ext cx="7038899" cy="4456833"/>
          </a:xfrm>
          <a:prstGeom prst="rect">
            <a:avLst/>
          </a:prstGeom>
          <a:noFill/>
          <a:ln>
            <a:noFill/>
          </a:ln>
        </p:spPr>
      </p:pic>
      <p:sp>
        <p:nvSpPr>
          <p:cNvPr id="401" name="Google Shape;401;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5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Gerenciamento de tráfego</a:t>
            </a:r>
            <a:endParaRPr/>
          </a:p>
        </p:txBody>
      </p:sp>
      <p:sp>
        <p:nvSpPr>
          <p:cNvPr id="407" name="Google Shape;407;p5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800"/>
              <a:t>Permite equilibrar os acessos vindos de diferentes hosts de Windows Azure, independente de estarem no mesmo servidor ou em diferentes lugares do mundo. Ele distribui os usuários para a melhor localização na nuvem do Windows Azure, com o objetivo de aumentar a performance e a disponibilidade.</a:t>
            </a:r>
            <a:endParaRPr sz="1800"/>
          </a:p>
          <a:p>
            <a:pPr indent="0" lvl="0" marL="0" rtl="0" algn="l">
              <a:spcBef>
                <a:spcPts val="1600"/>
              </a:spcBef>
              <a:spcAft>
                <a:spcPts val="1600"/>
              </a:spcAft>
              <a:buNone/>
            </a:pPr>
            <a:r>
              <a:t/>
            </a:r>
            <a:endParaRPr/>
          </a:p>
        </p:txBody>
      </p:sp>
      <p:sp>
        <p:nvSpPr>
          <p:cNvPr id="408" name="Google Shape;408;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5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Gerenciamento de tráfego</a:t>
            </a:r>
            <a:endParaRPr/>
          </a:p>
        </p:txBody>
      </p:sp>
      <p:sp>
        <p:nvSpPr>
          <p:cNvPr id="414" name="Google Shape;414;p5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800"/>
              <a:t>Existem 3 métodos de implantação do gerenciamento:</a:t>
            </a:r>
            <a:endParaRPr sz="1800"/>
          </a:p>
          <a:p>
            <a:pPr indent="-342900" lvl="0" marL="457200" rtl="0" algn="l">
              <a:spcBef>
                <a:spcPts val="1600"/>
              </a:spcBef>
              <a:spcAft>
                <a:spcPts val="0"/>
              </a:spcAft>
              <a:buSzPts val="1800"/>
              <a:buChar char="-"/>
            </a:pPr>
            <a:r>
              <a:rPr lang="pt-BR" sz="1800"/>
              <a:t>Performance: redireciona o usuário para o serviço mais próximo com base na latência</a:t>
            </a:r>
            <a:endParaRPr sz="1800"/>
          </a:p>
          <a:p>
            <a:pPr indent="-342900" lvl="0" marL="457200" rtl="0" algn="l">
              <a:spcBef>
                <a:spcPts val="0"/>
              </a:spcBef>
              <a:spcAft>
                <a:spcPts val="0"/>
              </a:spcAft>
              <a:buSzPts val="1800"/>
              <a:buChar char="-"/>
            </a:pPr>
            <a:r>
              <a:rPr lang="pt-BR" sz="1800"/>
              <a:t>Round-robin: distribui o usuários de maneira igual entre os serviços</a:t>
            </a:r>
            <a:endParaRPr sz="1800"/>
          </a:p>
          <a:p>
            <a:pPr indent="-342900" lvl="0" marL="457200" rtl="0" algn="l">
              <a:spcBef>
                <a:spcPts val="0"/>
              </a:spcBef>
              <a:spcAft>
                <a:spcPts val="0"/>
              </a:spcAft>
              <a:buSzPts val="1800"/>
              <a:buChar char="-"/>
            </a:pPr>
            <a:r>
              <a:rPr lang="pt-BR" sz="1800"/>
              <a:t>Failover: redireciona os usuários para um serviço de backup caso o serviço primário falhe</a:t>
            </a:r>
            <a:endParaRPr sz="1800"/>
          </a:p>
        </p:txBody>
      </p:sp>
      <p:sp>
        <p:nvSpPr>
          <p:cNvPr id="415" name="Google Shape;415;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5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22" name="Google Shape;422;p55"/>
          <p:cNvPicPr preferRelativeResize="0"/>
          <p:nvPr/>
        </p:nvPicPr>
        <p:blipFill>
          <a:blip r:embed="rId3">
            <a:alphaModFix/>
          </a:blip>
          <a:stretch>
            <a:fillRect/>
          </a:stretch>
        </p:blipFill>
        <p:spPr>
          <a:xfrm>
            <a:off x="834488" y="520784"/>
            <a:ext cx="7475025" cy="4101941"/>
          </a:xfrm>
          <a:prstGeom prst="rect">
            <a:avLst/>
          </a:prstGeom>
          <a:noFill/>
          <a:ln>
            <a:noFill/>
          </a:ln>
        </p:spPr>
      </p:pic>
      <p:sp>
        <p:nvSpPr>
          <p:cNvPr id="423" name="Google Shape;423;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5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Selling Points</a:t>
            </a:r>
            <a:endParaRPr/>
          </a:p>
        </p:txBody>
      </p:sp>
      <p:sp>
        <p:nvSpPr>
          <p:cNvPr id="429" name="Google Shape;429;p5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00"/>
              <a:t>Distância</a:t>
            </a:r>
            <a:endParaRPr sz="2400"/>
          </a:p>
          <a:p>
            <a:pPr indent="0" lvl="0" marL="0" rtl="0" algn="l">
              <a:spcBef>
                <a:spcPts val="1600"/>
              </a:spcBef>
              <a:spcAft>
                <a:spcPts val="0"/>
              </a:spcAft>
              <a:buNone/>
            </a:pPr>
            <a:br>
              <a:rPr lang="pt-BR" sz="2400"/>
            </a:br>
            <a:r>
              <a:rPr lang="pt-BR" sz="2400"/>
              <a:t>Tripla Replicação</a:t>
            </a:r>
            <a:endParaRPr sz="2400"/>
          </a:p>
          <a:p>
            <a:pPr indent="0" lvl="0" marL="0" rtl="0" algn="l">
              <a:spcBef>
                <a:spcPts val="1600"/>
              </a:spcBef>
              <a:spcAft>
                <a:spcPts val="1600"/>
              </a:spcAft>
              <a:buNone/>
            </a:pPr>
            <a:br>
              <a:rPr lang="pt-BR" sz="2400"/>
            </a:br>
            <a:r>
              <a:rPr lang="pt-BR" sz="2400"/>
              <a:t>Cópia de SQL</a:t>
            </a:r>
            <a:endParaRPr sz="2400"/>
          </a:p>
        </p:txBody>
      </p:sp>
      <p:sp>
        <p:nvSpPr>
          <p:cNvPr id="430" name="Google Shape;430;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5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HDInsight</a:t>
            </a:r>
            <a:endParaRPr/>
          </a:p>
        </p:txBody>
      </p:sp>
      <p:sp>
        <p:nvSpPr>
          <p:cNvPr id="436" name="Google Shape;436;p5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00"/>
              <a:t>Hadoop</a:t>
            </a:r>
            <a:br>
              <a:rPr lang="pt-BR" sz="2400"/>
            </a:br>
            <a:br>
              <a:rPr lang="pt-BR" sz="2400"/>
            </a:br>
            <a:r>
              <a:rPr lang="pt-BR" sz="2400"/>
              <a:t>Gerenciamento de Clusters (Big Data)</a:t>
            </a:r>
            <a:br>
              <a:rPr lang="pt-BR" sz="2400"/>
            </a:br>
            <a:br>
              <a:rPr lang="pt-BR" sz="2400"/>
            </a:br>
            <a:r>
              <a:rPr lang="pt-BR" sz="2400"/>
              <a:t>Compatível com outros serviços (Spark, Hadoop, etc)</a:t>
            </a:r>
            <a:endParaRPr sz="2400"/>
          </a:p>
          <a:p>
            <a:pPr indent="0" lvl="0" marL="0" rtl="0" algn="l">
              <a:spcBef>
                <a:spcPts val="1600"/>
              </a:spcBef>
              <a:spcAft>
                <a:spcPts val="0"/>
              </a:spcAft>
              <a:buNone/>
            </a:pPr>
            <a:br>
              <a:rPr lang="pt-BR" sz="2400"/>
            </a:br>
            <a:endParaRPr sz="2400"/>
          </a:p>
          <a:p>
            <a:pPr indent="0" lvl="0" marL="0" rtl="0" algn="l">
              <a:spcBef>
                <a:spcPts val="1600"/>
              </a:spcBef>
              <a:spcAft>
                <a:spcPts val="1600"/>
              </a:spcAft>
              <a:buNone/>
            </a:pPr>
            <a:br>
              <a:rPr lang="pt-BR" sz="2400"/>
            </a:br>
            <a:endParaRPr sz="2400"/>
          </a:p>
        </p:txBody>
      </p:sp>
      <p:sp>
        <p:nvSpPr>
          <p:cNvPr id="437" name="Google Shape;437;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5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Windows Azure SQL Reports</a:t>
            </a:r>
            <a:endParaRPr/>
          </a:p>
        </p:txBody>
      </p:sp>
      <p:sp>
        <p:nvSpPr>
          <p:cNvPr id="443" name="Google Shape;443;p5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00"/>
              <a:t>Sistema de relatórios baseado em nuvem</a:t>
            </a:r>
            <a:endParaRPr sz="2400"/>
          </a:p>
          <a:p>
            <a:pPr indent="0" lvl="0" marL="0" rtl="0" algn="l">
              <a:spcBef>
                <a:spcPts val="1600"/>
              </a:spcBef>
              <a:spcAft>
                <a:spcPts val="0"/>
              </a:spcAft>
              <a:buNone/>
            </a:pPr>
            <a:br>
              <a:rPr lang="pt-BR" sz="2400"/>
            </a:br>
            <a:endParaRPr sz="2400"/>
          </a:p>
          <a:p>
            <a:pPr indent="0" lvl="0" marL="0" rtl="0" algn="l">
              <a:spcBef>
                <a:spcPts val="1600"/>
              </a:spcBef>
              <a:spcAft>
                <a:spcPts val="0"/>
              </a:spcAft>
              <a:buNone/>
            </a:pPr>
            <a:br>
              <a:rPr lang="pt-BR" sz="2400"/>
            </a:br>
            <a:endParaRPr sz="2400"/>
          </a:p>
          <a:p>
            <a:pPr indent="0" lvl="0" marL="0" rtl="0" algn="l">
              <a:spcBef>
                <a:spcPts val="1600"/>
              </a:spcBef>
              <a:spcAft>
                <a:spcPts val="1600"/>
              </a:spcAft>
              <a:buNone/>
            </a:pPr>
            <a:br>
              <a:rPr lang="pt-BR" sz="2400"/>
            </a:br>
            <a:endParaRPr sz="2400"/>
          </a:p>
        </p:txBody>
      </p:sp>
      <p:sp>
        <p:nvSpPr>
          <p:cNvPr id="444" name="Google Shape;444;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5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Windows Azure Marketplace</a:t>
            </a:r>
            <a:endParaRPr/>
          </a:p>
        </p:txBody>
      </p:sp>
      <p:sp>
        <p:nvSpPr>
          <p:cNvPr id="450" name="Google Shape;450;p5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sz="2400"/>
              <a:t>Comercializar seus dados e suas aplicações</a:t>
            </a:r>
            <a:endParaRPr sz="2400"/>
          </a:p>
        </p:txBody>
      </p:sp>
      <p:sp>
        <p:nvSpPr>
          <p:cNvPr id="451" name="Google Shape;451;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6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Windows Azure Backup</a:t>
            </a:r>
            <a:endParaRPr/>
          </a:p>
        </p:txBody>
      </p:sp>
      <p:sp>
        <p:nvSpPr>
          <p:cNvPr id="457" name="Google Shape;457;p6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sz="2400"/>
              <a:t>Backup por nuvem</a:t>
            </a:r>
            <a:br>
              <a:rPr lang="pt-BR" sz="2400"/>
            </a:br>
            <a:br>
              <a:rPr lang="pt-BR" sz="2400"/>
            </a:br>
            <a:r>
              <a:rPr lang="pt-BR" sz="2400"/>
              <a:t>Proteção aos dados</a:t>
            </a:r>
            <a:br>
              <a:rPr lang="pt-BR" sz="2400"/>
            </a:br>
            <a:br>
              <a:rPr lang="pt-BR" sz="2400"/>
            </a:br>
            <a:r>
              <a:rPr lang="pt-BR" sz="2400"/>
              <a:t>Preço escalável</a:t>
            </a:r>
            <a:endParaRPr sz="2400"/>
          </a:p>
        </p:txBody>
      </p:sp>
      <p:sp>
        <p:nvSpPr>
          <p:cNvPr id="458" name="Google Shape;458;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6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Windows Azure Hiper-V Recovery Management</a:t>
            </a:r>
            <a:endParaRPr/>
          </a:p>
        </p:txBody>
      </p:sp>
      <p:sp>
        <p:nvSpPr>
          <p:cNvPr id="464" name="Google Shape;464;p6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00"/>
              <a:t>Extensível</a:t>
            </a:r>
            <a:endParaRPr sz="2400"/>
          </a:p>
          <a:p>
            <a:pPr indent="0" lvl="0" marL="0" rtl="0" algn="l">
              <a:spcBef>
                <a:spcPts val="1600"/>
              </a:spcBef>
              <a:spcAft>
                <a:spcPts val="1600"/>
              </a:spcAft>
              <a:buNone/>
            </a:pPr>
            <a:br>
              <a:rPr lang="pt-BR" sz="2400"/>
            </a:br>
            <a:r>
              <a:rPr lang="pt-BR" sz="2400"/>
              <a:t>Coordena a replicação de máquinas virtuais</a:t>
            </a:r>
            <a:endParaRPr sz="2400"/>
          </a:p>
        </p:txBody>
      </p:sp>
      <p:sp>
        <p:nvSpPr>
          <p:cNvPr id="465" name="Google Shape;465;p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Componentes do Windows Azure</a:t>
            </a:r>
            <a:endParaRPr/>
          </a:p>
        </p:txBody>
      </p:sp>
      <p:pic>
        <p:nvPicPr>
          <p:cNvPr id="167" name="Google Shape;167;p17"/>
          <p:cNvPicPr preferRelativeResize="0"/>
          <p:nvPr/>
        </p:nvPicPr>
        <p:blipFill>
          <a:blip r:embed="rId3">
            <a:alphaModFix/>
          </a:blip>
          <a:stretch>
            <a:fillRect/>
          </a:stretch>
        </p:blipFill>
        <p:spPr>
          <a:xfrm>
            <a:off x="2423175" y="1384050"/>
            <a:ext cx="4177938" cy="3530850"/>
          </a:xfrm>
          <a:prstGeom prst="rect">
            <a:avLst/>
          </a:prstGeom>
          <a:noFill/>
          <a:ln>
            <a:noFill/>
          </a:ln>
        </p:spPr>
      </p:pic>
      <p:sp>
        <p:nvSpPr>
          <p:cNvPr id="168" name="Google Shape;168;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6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Windows Azure app services</a:t>
            </a:r>
            <a:endParaRPr/>
          </a:p>
        </p:txBody>
      </p:sp>
      <p:sp>
        <p:nvSpPr>
          <p:cNvPr id="471" name="Google Shape;471;p62"/>
          <p:cNvSpPr txBox="1"/>
          <p:nvPr>
            <p:ph idx="1" type="body"/>
          </p:nvPr>
        </p:nvSpPr>
        <p:spPr>
          <a:xfrm>
            <a:off x="1297500" y="1567550"/>
            <a:ext cx="7038900" cy="174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Para habilitar a execução de seus aplicativos de negócios na nuvem, o Windows Azure fornece serviços para gerenciar a autenticação de usuários, permitindo que os aplicativos interajam entre si, enviem notificações aos usuários, forneçam experiências de mídia atraentes e muito mais. </a:t>
            </a:r>
            <a:endParaRPr/>
          </a:p>
          <a:p>
            <a:pPr indent="0" lvl="0" marL="0" rtl="0" algn="l">
              <a:spcBef>
                <a:spcPts val="1600"/>
              </a:spcBef>
              <a:spcAft>
                <a:spcPts val="1600"/>
              </a:spcAft>
              <a:buNone/>
            </a:pPr>
            <a:r>
              <a:rPr lang="pt-BR"/>
              <a:t>Os principais os serviços de aplicação do Windows Azure disponíveis são:</a:t>
            </a:r>
            <a:endParaRPr/>
          </a:p>
        </p:txBody>
      </p:sp>
      <p:sp>
        <p:nvSpPr>
          <p:cNvPr id="472" name="Google Shape;472;p62"/>
          <p:cNvSpPr txBox="1"/>
          <p:nvPr/>
        </p:nvSpPr>
        <p:spPr>
          <a:xfrm>
            <a:off x="1288375" y="3046200"/>
            <a:ext cx="2677500" cy="20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lt1"/>
                </a:solidFill>
                <a:latin typeface="Lato"/>
                <a:ea typeface="Lato"/>
                <a:cs typeface="Lato"/>
                <a:sym typeface="Lato"/>
              </a:rPr>
              <a:t>■ Windows Azure AD</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pt-BR" sz="1300">
                <a:solidFill>
                  <a:schemeClr val="lt1"/>
                </a:solidFill>
                <a:latin typeface="Lato"/>
                <a:ea typeface="Lato"/>
                <a:cs typeface="Lato"/>
                <a:sym typeface="Lato"/>
              </a:rPr>
              <a:t>■ </a:t>
            </a:r>
            <a:r>
              <a:rPr lang="pt-BR" sz="1300">
                <a:solidFill>
                  <a:schemeClr val="lt1"/>
                </a:solidFill>
                <a:latin typeface="Lato"/>
                <a:ea typeface="Lato"/>
                <a:cs typeface="Lato"/>
                <a:sym typeface="Lato"/>
              </a:rPr>
              <a:t>Multi-Factor Authentication</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pt-BR" sz="1300">
                <a:solidFill>
                  <a:schemeClr val="lt1"/>
                </a:solidFill>
                <a:latin typeface="Lato"/>
                <a:ea typeface="Lato"/>
                <a:cs typeface="Lato"/>
                <a:sym typeface="Lato"/>
              </a:rPr>
              <a:t>■ </a:t>
            </a:r>
            <a:r>
              <a:rPr lang="pt-BR" sz="1300">
                <a:solidFill>
                  <a:schemeClr val="lt1"/>
                </a:solidFill>
                <a:latin typeface="Lato"/>
                <a:ea typeface="Lato"/>
                <a:cs typeface="Lato"/>
                <a:sym typeface="Lato"/>
              </a:rPr>
              <a:t>Messaging</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pt-BR" sz="1300">
                <a:solidFill>
                  <a:schemeClr val="lt1"/>
                </a:solidFill>
                <a:latin typeface="Lato"/>
                <a:ea typeface="Lato"/>
                <a:cs typeface="Lato"/>
                <a:sym typeface="Lato"/>
              </a:rPr>
              <a:t>■ </a:t>
            </a:r>
            <a:r>
              <a:rPr lang="pt-BR" sz="1300">
                <a:solidFill>
                  <a:schemeClr val="lt1"/>
                </a:solidFill>
                <a:latin typeface="Lato"/>
                <a:ea typeface="Lato"/>
                <a:cs typeface="Lato"/>
                <a:sym typeface="Lato"/>
              </a:rPr>
              <a:t>BizTalk Services</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pt-BR" sz="1300">
                <a:solidFill>
                  <a:schemeClr val="lt1"/>
                </a:solidFill>
                <a:latin typeface="Lato"/>
                <a:ea typeface="Lato"/>
                <a:cs typeface="Lato"/>
                <a:sym typeface="Lato"/>
              </a:rPr>
              <a:t>■ Media Services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73" name="Google Shape;473;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6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Windows Azure AD</a:t>
            </a:r>
            <a:endParaRPr/>
          </a:p>
        </p:txBody>
      </p:sp>
      <p:sp>
        <p:nvSpPr>
          <p:cNvPr id="479" name="Google Shape;479;p63"/>
          <p:cNvSpPr txBox="1"/>
          <p:nvPr>
            <p:ph idx="1" type="body"/>
          </p:nvPr>
        </p:nvSpPr>
        <p:spPr>
          <a:xfrm>
            <a:off x="1297500" y="1567550"/>
            <a:ext cx="7038900" cy="313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Active Directory do Windows Azure (Windows Azure AD) é uma versão do Active Directory baseada na nuvem que fornece um subconjunto da funcionalidade dos já conhecidos Serviços de Domínio do Active Directory (AD DS);</a:t>
            </a:r>
            <a:endParaRPr/>
          </a:p>
          <a:p>
            <a:pPr indent="0" lvl="0" marL="0" rtl="0" algn="l">
              <a:spcBef>
                <a:spcPts val="1600"/>
              </a:spcBef>
              <a:spcAft>
                <a:spcPts val="0"/>
              </a:spcAft>
              <a:buNone/>
            </a:pPr>
            <a:r>
              <a:rPr lang="pt-BR"/>
              <a:t>Provedor de autenticação baseado em nuvem que pode ser integrado às implantações de AD DS locais.;</a:t>
            </a:r>
            <a:endParaRPr/>
          </a:p>
          <a:p>
            <a:pPr indent="0" lvl="0" marL="0" rtl="0" algn="l">
              <a:spcBef>
                <a:spcPts val="1600"/>
              </a:spcBef>
              <a:spcAft>
                <a:spcPts val="0"/>
              </a:spcAft>
              <a:buNone/>
            </a:pPr>
            <a:r>
              <a:rPr lang="pt-BR"/>
              <a:t>Pode integrar com outros serviços da Microsoft, como o Microsoft Office 365, o Dynamics CRM Online e o Windows Intune, além de serviços de terceiros, como  o Google, Yahoo!, e Facebook, etc.</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480" name="Google Shape;480;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6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Windows Azure AD</a:t>
            </a:r>
            <a:endParaRPr/>
          </a:p>
        </p:txBody>
      </p:sp>
      <p:pic>
        <p:nvPicPr>
          <p:cNvPr id="486" name="Google Shape;486;p64"/>
          <p:cNvPicPr preferRelativeResize="0"/>
          <p:nvPr/>
        </p:nvPicPr>
        <p:blipFill>
          <a:blip r:embed="rId3">
            <a:alphaModFix/>
          </a:blip>
          <a:stretch>
            <a:fillRect/>
          </a:stretch>
        </p:blipFill>
        <p:spPr>
          <a:xfrm>
            <a:off x="1759675" y="902050"/>
            <a:ext cx="5682226" cy="4082026"/>
          </a:xfrm>
          <a:prstGeom prst="rect">
            <a:avLst/>
          </a:prstGeom>
          <a:noFill/>
          <a:ln>
            <a:noFill/>
          </a:ln>
        </p:spPr>
      </p:pic>
      <p:sp>
        <p:nvSpPr>
          <p:cNvPr id="487" name="Google Shape;487;p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6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a:t>
            </a:r>
            <a:r>
              <a:rPr lang="pt-BR"/>
              <a:t>utenticação Multi-Factor </a:t>
            </a:r>
            <a:endParaRPr/>
          </a:p>
        </p:txBody>
      </p:sp>
      <p:sp>
        <p:nvSpPr>
          <p:cNvPr id="493" name="Google Shape;493;p65"/>
          <p:cNvSpPr txBox="1"/>
          <p:nvPr>
            <p:ph idx="1" type="body"/>
          </p:nvPr>
        </p:nvSpPr>
        <p:spPr>
          <a:xfrm>
            <a:off x="1297500" y="1567550"/>
            <a:ext cx="7038900" cy="313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Esse serviço pode ser usado para fornecer uma camada extra de autenticação, além das credenciais da conta do usuário, exigindo que eles usem o telefone ou outro dispositivo junto com a senha sempre que desejarem acessar os recursos da nuvem. </a:t>
            </a:r>
            <a:endParaRPr/>
          </a:p>
          <a:p>
            <a:pPr indent="0" lvl="0" marL="0" rtl="0" algn="l">
              <a:spcBef>
                <a:spcPts val="1600"/>
              </a:spcBef>
              <a:spcAft>
                <a:spcPts val="1600"/>
              </a:spcAft>
              <a:buNone/>
            </a:pPr>
            <a:r>
              <a:rPr lang="pt-BR"/>
              <a:t>A autenticação Multi-Factor pode ser usada para controlar o acesso a locais e aplicativos baseados em nuvem para o seu negócio. Por exemplo, você pode usar a a</a:t>
            </a:r>
            <a:r>
              <a:rPr lang="pt-BR"/>
              <a:t>utenticação </a:t>
            </a:r>
            <a:r>
              <a:rPr lang="pt-BR"/>
              <a:t> Multi-Factor para proteger o acesso ao Windows Azure e a outros Microsoft Online Services, como o Office 365 e o Dynamics CRM Online.</a:t>
            </a:r>
            <a:endParaRPr/>
          </a:p>
        </p:txBody>
      </p:sp>
      <p:sp>
        <p:nvSpPr>
          <p:cNvPr id="494" name="Google Shape;494;p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6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Autenticação Multi-Factor </a:t>
            </a:r>
            <a:endParaRPr/>
          </a:p>
        </p:txBody>
      </p:sp>
      <p:pic>
        <p:nvPicPr>
          <p:cNvPr id="500" name="Google Shape;500;p66"/>
          <p:cNvPicPr preferRelativeResize="0"/>
          <p:nvPr/>
        </p:nvPicPr>
        <p:blipFill>
          <a:blip r:embed="rId3">
            <a:alphaModFix/>
          </a:blip>
          <a:stretch>
            <a:fillRect/>
          </a:stretch>
        </p:blipFill>
        <p:spPr>
          <a:xfrm>
            <a:off x="1228950" y="1181125"/>
            <a:ext cx="7354686" cy="3530850"/>
          </a:xfrm>
          <a:prstGeom prst="rect">
            <a:avLst/>
          </a:prstGeom>
          <a:noFill/>
          <a:ln>
            <a:noFill/>
          </a:ln>
        </p:spPr>
      </p:pic>
      <p:sp>
        <p:nvSpPr>
          <p:cNvPr id="501" name="Google Shape;501;p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6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Autenticação Multi-Factor </a:t>
            </a:r>
            <a:endParaRPr/>
          </a:p>
        </p:txBody>
      </p:sp>
      <p:pic>
        <p:nvPicPr>
          <p:cNvPr id="507" name="Google Shape;507;p67"/>
          <p:cNvPicPr preferRelativeResize="0"/>
          <p:nvPr/>
        </p:nvPicPr>
        <p:blipFill>
          <a:blip r:embed="rId3">
            <a:alphaModFix/>
          </a:blip>
          <a:stretch>
            <a:fillRect/>
          </a:stretch>
        </p:blipFill>
        <p:spPr>
          <a:xfrm>
            <a:off x="1554125" y="892275"/>
            <a:ext cx="5987900" cy="4104075"/>
          </a:xfrm>
          <a:prstGeom prst="rect">
            <a:avLst/>
          </a:prstGeom>
          <a:noFill/>
          <a:ln>
            <a:noFill/>
          </a:ln>
        </p:spPr>
      </p:pic>
      <p:sp>
        <p:nvSpPr>
          <p:cNvPr id="508" name="Google Shape;508;p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6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Messaging</a:t>
            </a:r>
            <a:endParaRPr/>
          </a:p>
        </p:txBody>
      </p:sp>
      <p:sp>
        <p:nvSpPr>
          <p:cNvPr id="514" name="Google Shape;514;p68"/>
          <p:cNvSpPr txBox="1"/>
          <p:nvPr>
            <p:ph idx="1" type="body"/>
          </p:nvPr>
        </p:nvSpPr>
        <p:spPr>
          <a:xfrm>
            <a:off x="1297500" y="1567550"/>
            <a:ext cx="7038900" cy="313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Os aplicativos de negócios geralmente têm natureza multicamada e o código em execução em cada camada precisa ser capaz de se comunicar com o código em outras camadas de maneira rápida, segura e confiável. </a:t>
            </a:r>
            <a:endParaRPr/>
          </a:p>
          <a:p>
            <a:pPr indent="0" lvl="0" marL="0" rtl="0" algn="l">
              <a:spcBef>
                <a:spcPts val="1600"/>
              </a:spcBef>
              <a:spcAft>
                <a:spcPts val="0"/>
              </a:spcAft>
              <a:buNone/>
            </a:pPr>
            <a:r>
              <a:rPr lang="pt-BR"/>
              <a:t>Para aplicativos implantados na nuvem, isso pode se tornar um problema importante, já que os diferentes componentes de aplicativos geralmente são executados em servidores físicos em datacenters localizados em diferentes locais geográficos, às vezes até em continentes separados.</a:t>
            </a:r>
            <a:endParaRPr/>
          </a:p>
          <a:p>
            <a:pPr indent="0" lvl="0" marL="0" rtl="0" algn="l">
              <a:spcBef>
                <a:spcPts val="1600"/>
              </a:spcBef>
              <a:spcAft>
                <a:spcPts val="0"/>
              </a:spcAft>
              <a:buNone/>
            </a:pPr>
            <a:r>
              <a:rPr lang="pt-BR"/>
              <a:t>O Windows Azure fornece várias maneiras para os diferentes componentes de um</a:t>
            </a:r>
            <a:endParaRPr/>
          </a:p>
          <a:p>
            <a:pPr indent="0" lvl="0" marL="0" rtl="0" algn="l">
              <a:spcBef>
                <a:spcPts val="1600"/>
              </a:spcBef>
              <a:spcAft>
                <a:spcPts val="0"/>
              </a:spcAft>
              <a:buNone/>
            </a:pPr>
            <a:r>
              <a:rPr lang="pt-BR"/>
              <a:t>aplicativo para comunicação efetiva entre si: Fila do Windows Azure, Barramento de Serviço do Windows Azure e Hubs de Notificação do Windows Azure.</a:t>
            </a:r>
            <a:endParaRPr/>
          </a:p>
          <a:p>
            <a:pPr indent="0" lvl="0" marL="0" rtl="0" algn="l">
              <a:spcBef>
                <a:spcPts val="1600"/>
              </a:spcBef>
              <a:spcAft>
                <a:spcPts val="1600"/>
              </a:spcAft>
              <a:buNone/>
            </a:pPr>
            <a:r>
              <a:t/>
            </a:r>
            <a:endParaRPr/>
          </a:p>
        </p:txBody>
      </p:sp>
      <p:sp>
        <p:nvSpPr>
          <p:cNvPr id="515" name="Google Shape;515;p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6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Messaging</a:t>
            </a:r>
            <a:endParaRPr/>
          </a:p>
        </p:txBody>
      </p:sp>
      <p:graphicFrame>
        <p:nvGraphicFramePr>
          <p:cNvPr id="521" name="Google Shape;521;p69"/>
          <p:cNvGraphicFramePr/>
          <p:nvPr/>
        </p:nvGraphicFramePr>
        <p:xfrm>
          <a:off x="952500" y="1473050"/>
          <a:ext cx="3000000" cy="3000000"/>
        </p:xfrm>
        <a:graphic>
          <a:graphicData uri="http://schemas.openxmlformats.org/drawingml/2006/table">
            <a:tbl>
              <a:tblPr>
                <a:noFill/>
                <a:tableStyleId>{C941E1F7-619E-4804-9B1C-1A5C272C3C53}</a:tableStyleId>
              </a:tblPr>
              <a:tblGrid>
                <a:gridCol w="2413000"/>
                <a:gridCol w="2413000"/>
                <a:gridCol w="2413000"/>
              </a:tblGrid>
              <a:tr h="788800">
                <a:tc>
                  <a:txBody>
                    <a:bodyPr>
                      <a:noAutofit/>
                    </a:bodyPr>
                    <a:lstStyle/>
                    <a:p>
                      <a:pPr indent="0" lvl="0" marL="0" rtl="0" algn="ctr">
                        <a:lnSpc>
                          <a:spcPct val="115000"/>
                        </a:lnSpc>
                        <a:spcBef>
                          <a:spcPts val="0"/>
                        </a:spcBef>
                        <a:spcAft>
                          <a:spcPts val="1600"/>
                        </a:spcAft>
                        <a:buNone/>
                      </a:pPr>
                      <a:r>
                        <a:rPr lang="pt-BR" sz="1300">
                          <a:solidFill>
                            <a:schemeClr val="lt1"/>
                          </a:solidFill>
                          <a:latin typeface="Lato"/>
                          <a:ea typeface="Lato"/>
                          <a:cs typeface="Lato"/>
                          <a:sym typeface="Lato"/>
                        </a:rPr>
                        <a:t>Fila</a:t>
                      </a:r>
                      <a:endParaRPr b="1" sz="1100">
                        <a:latin typeface="Calibri"/>
                        <a:ea typeface="Calibri"/>
                        <a:cs typeface="Calibri"/>
                        <a:sym typeface="Calibri"/>
                      </a:endParaRPr>
                    </a:p>
                  </a:txBody>
                  <a:tcPr marT="91425" marB="91425" marR="91425" marL="91425"/>
                </a:tc>
                <a:tc>
                  <a:txBody>
                    <a:bodyPr>
                      <a:noAutofit/>
                    </a:bodyPr>
                    <a:lstStyle/>
                    <a:p>
                      <a:pPr indent="0" lvl="0" marL="0" rtl="0" algn="ctr">
                        <a:lnSpc>
                          <a:spcPct val="115000"/>
                        </a:lnSpc>
                        <a:spcBef>
                          <a:spcPts val="0"/>
                        </a:spcBef>
                        <a:spcAft>
                          <a:spcPts val="1600"/>
                        </a:spcAft>
                        <a:buNone/>
                      </a:pPr>
                      <a:r>
                        <a:rPr lang="pt-BR" sz="1300">
                          <a:solidFill>
                            <a:schemeClr val="lt1"/>
                          </a:solidFill>
                          <a:latin typeface="Lato"/>
                          <a:ea typeface="Lato"/>
                          <a:cs typeface="Lato"/>
                          <a:sym typeface="Lato"/>
                        </a:rPr>
                        <a:t>Barramento de Serviço</a:t>
                      </a:r>
                      <a:endParaRPr/>
                    </a:p>
                  </a:txBody>
                  <a:tcPr marT="91425" marB="91425" marR="91425" marL="91425"/>
                </a:tc>
                <a:tc>
                  <a:txBody>
                    <a:bodyPr>
                      <a:noAutofit/>
                    </a:bodyPr>
                    <a:lstStyle/>
                    <a:p>
                      <a:pPr indent="0" lvl="0" marL="0" rtl="0" algn="ctr">
                        <a:lnSpc>
                          <a:spcPct val="115000"/>
                        </a:lnSpc>
                        <a:spcBef>
                          <a:spcPts val="0"/>
                        </a:spcBef>
                        <a:spcAft>
                          <a:spcPts val="1600"/>
                        </a:spcAft>
                        <a:buNone/>
                      </a:pPr>
                      <a:r>
                        <a:rPr lang="pt-BR" sz="1300">
                          <a:solidFill>
                            <a:schemeClr val="lt1"/>
                          </a:solidFill>
                          <a:latin typeface="Lato"/>
                          <a:ea typeface="Lato"/>
                          <a:cs typeface="Lato"/>
                          <a:sym typeface="Lato"/>
                        </a:rPr>
                        <a:t>Hubs de Notificação</a:t>
                      </a:r>
                      <a:endParaRPr/>
                    </a:p>
                  </a:txBody>
                  <a:tcPr marT="91425" marB="91425" marR="91425" marL="91425"/>
                </a:tc>
              </a:tr>
              <a:tr h="2462850">
                <a:tc>
                  <a:txBody>
                    <a:bodyPr>
                      <a:noAutofit/>
                    </a:bodyPr>
                    <a:lstStyle/>
                    <a:p>
                      <a:pPr indent="0" lvl="0" marL="0" rtl="0" algn="l">
                        <a:lnSpc>
                          <a:spcPct val="115000"/>
                        </a:lnSpc>
                        <a:spcBef>
                          <a:spcPts val="0"/>
                        </a:spcBef>
                        <a:spcAft>
                          <a:spcPts val="0"/>
                        </a:spcAft>
                        <a:buNone/>
                      </a:pPr>
                      <a:r>
                        <a:rPr lang="pt-BR" sz="1300">
                          <a:solidFill>
                            <a:schemeClr val="lt1"/>
                          </a:solidFill>
                          <a:latin typeface="Lato"/>
                          <a:ea typeface="Lato"/>
                          <a:cs typeface="Lato"/>
                          <a:sym typeface="Lato"/>
                        </a:rPr>
                        <a:t>Enfileiramento temporário de mensagens entre aplicativos;</a:t>
                      </a:r>
                      <a:endParaRPr sz="1300">
                        <a:solidFill>
                          <a:schemeClr val="lt1"/>
                        </a:solidFill>
                        <a:latin typeface="Lato"/>
                        <a:ea typeface="Lato"/>
                        <a:cs typeface="Lato"/>
                        <a:sym typeface="Lato"/>
                      </a:endParaRPr>
                    </a:p>
                    <a:p>
                      <a:pPr indent="0" lvl="0" marL="0" rtl="0" algn="l">
                        <a:lnSpc>
                          <a:spcPct val="115000"/>
                        </a:lnSpc>
                        <a:spcBef>
                          <a:spcPts val="1600"/>
                        </a:spcBef>
                        <a:spcAft>
                          <a:spcPts val="0"/>
                        </a:spcAft>
                        <a:buNone/>
                      </a:pPr>
                      <a:r>
                        <a:rPr lang="pt-BR" sz="1300">
                          <a:solidFill>
                            <a:schemeClr val="lt1"/>
                          </a:solidFill>
                          <a:latin typeface="Lato"/>
                          <a:ea typeface="Lato"/>
                          <a:cs typeface="Lato"/>
                          <a:sym typeface="Lato"/>
                        </a:rPr>
                        <a:t>Facilmente escalável;</a:t>
                      </a:r>
                      <a:endParaRPr sz="13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rPr lang="pt-BR" sz="1300">
                          <a:solidFill>
                            <a:schemeClr val="lt1"/>
                          </a:solidFill>
                          <a:latin typeface="Lato"/>
                          <a:ea typeface="Lato"/>
                          <a:cs typeface="Lato"/>
                          <a:sym typeface="Lato"/>
                        </a:rPr>
                        <a:t>Processamento assíncrono da mensagem;</a:t>
                      </a:r>
                      <a:endParaRPr sz="1300">
                        <a:solidFill>
                          <a:schemeClr val="lt1"/>
                        </a:solidFill>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pt-BR" sz="1300">
                          <a:solidFill>
                            <a:schemeClr val="lt1"/>
                          </a:solidFill>
                          <a:latin typeface="Lato"/>
                          <a:ea typeface="Lato"/>
                          <a:cs typeface="Lato"/>
                          <a:sym typeface="Lato"/>
                        </a:rPr>
                        <a:t>Serviço de mensagens na nuvem altamente confiável entre aplicativos e serviços, mesmo se um ou mais destes estiverem offline;</a:t>
                      </a:r>
                      <a:endParaRPr/>
                    </a:p>
                  </a:txBody>
                  <a:tcPr marT="91425" marB="91425" marR="91425" marL="91425"/>
                </a:tc>
                <a:tc>
                  <a:txBody>
                    <a:bodyPr>
                      <a:noAutofit/>
                    </a:bodyPr>
                    <a:lstStyle/>
                    <a:p>
                      <a:pPr indent="0" lvl="0" marL="0" rtl="0" algn="l">
                        <a:lnSpc>
                          <a:spcPct val="115000"/>
                        </a:lnSpc>
                        <a:spcBef>
                          <a:spcPts val="0"/>
                        </a:spcBef>
                        <a:spcAft>
                          <a:spcPts val="0"/>
                        </a:spcAft>
                        <a:buNone/>
                      </a:pPr>
                      <a:r>
                        <a:rPr lang="pt-BR" sz="1300">
                          <a:solidFill>
                            <a:schemeClr val="lt1"/>
                          </a:solidFill>
                          <a:latin typeface="Lato"/>
                          <a:ea typeface="Lato"/>
                          <a:cs typeface="Lato"/>
                          <a:sym typeface="Lato"/>
                        </a:rPr>
                        <a:t>Notificações em massa para usuários do serviço/aplicativos;</a:t>
                      </a:r>
                      <a:endParaRPr sz="1300">
                        <a:solidFill>
                          <a:schemeClr val="lt1"/>
                        </a:solidFill>
                        <a:latin typeface="Lato"/>
                        <a:ea typeface="Lato"/>
                        <a:cs typeface="Lato"/>
                        <a:sym typeface="Lato"/>
                      </a:endParaRPr>
                    </a:p>
                    <a:p>
                      <a:pPr indent="0" lvl="0" marL="0" rtl="0" algn="l">
                        <a:lnSpc>
                          <a:spcPct val="115000"/>
                        </a:lnSpc>
                        <a:spcBef>
                          <a:spcPts val="1600"/>
                        </a:spcBef>
                        <a:spcAft>
                          <a:spcPts val="0"/>
                        </a:spcAft>
                        <a:buNone/>
                      </a:pPr>
                      <a:r>
                        <a:rPr lang="pt-BR" sz="1300">
                          <a:solidFill>
                            <a:schemeClr val="lt1"/>
                          </a:solidFill>
                          <a:latin typeface="Lato"/>
                          <a:ea typeface="Lato"/>
                          <a:cs typeface="Lato"/>
                          <a:sym typeface="Lato"/>
                        </a:rPr>
                        <a:t>Suportam notificações push das principais plataformas móveis;</a:t>
                      </a:r>
                      <a:endParaRPr sz="1300">
                        <a:solidFill>
                          <a:schemeClr val="lt1"/>
                        </a:solidFill>
                        <a:latin typeface="Lato"/>
                        <a:ea typeface="Lato"/>
                        <a:cs typeface="Lato"/>
                        <a:sym typeface="Lato"/>
                      </a:endParaRPr>
                    </a:p>
                    <a:p>
                      <a:pPr indent="0" lvl="0" marL="0" rtl="0" algn="l">
                        <a:spcBef>
                          <a:spcPts val="1600"/>
                        </a:spcBef>
                        <a:spcAft>
                          <a:spcPts val="0"/>
                        </a:spcAft>
                        <a:buNone/>
                      </a:pPr>
                      <a:r>
                        <a:t/>
                      </a:r>
                      <a:endParaRPr/>
                    </a:p>
                  </a:txBody>
                  <a:tcPr marT="91425" marB="91425" marR="91425" marL="91425"/>
                </a:tc>
              </a:tr>
            </a:tbl>
          </a:graphicData>
        </a:graphic>
      </p:graphicFrame>
      <p:sp>
        <p:nvSpPr>
          <p:cNvPr id="522" name="Google Shape;522;p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7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BizTalk Services</a:t>
            </a:r>
            <a:endParaRPr/>
          </a:p>
        </p:txBody>
      </p:sp>
      <p:sp>
        <p:nvSpPr>
          <p:cNvPr id="528" name="Google Shape;528;p70"/>
          <p:cNvSpPr txBox="1"/>
          <p:nvPr>
            <p:ph idx="1" type="body"/>
          </p:nvPr>
        </p:nvSpPr>
        <p:spPr>
          <a:xfrm>
            <a:off x="1297500" y="1567550"/>
            <a:ext cx="7038900" cy="313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BizTalk Services fornece um serviço de integração extensível baseado em nuvem para implementar os recursos Business-to-Business (B2B) e Enterprise Application Integration (EAI) para soluções em nuvem e híbridas.</a:t>
            </a:r>
            <a:endParaRPr/>
          </a:p>
          <a:p>
            <a:pPr indent="0" lvl="0" marL="0" rtl="0" algn="l">
              <a:spcBef>
                <a:spcPts val="1600"/>
              </a:spcBef>
              <a:spcAft>
                <a:spcPts val="0"/>
              </a:spcAft>
              <a:buNone/>
            </a:pPr>
            <a:r>
              <a:rPr lang="pt-BR"/>
              <a:t>O BizTalk Services é ideal para construir plataformas como o Electronic Data, baseado em nuvem.</a:t>
            </a:r>
            <a:endParaRPr/>
          </a:p>
          <a:p>
            <a:pPr indent="0" lvl="0" marL="0" rtl="0" algn="l">
              <a:spcBef>
                <a:spcPts val="1600"/>
              </a:spcBef>
              <a:spcAft>
                <a:spcPts val="0"/>
              </a:spcAft>
              <a:buNone/>
            </a:pPr>
            <a:r>
              <a:rPr lang="pt-BR"/>
              <a:t>Sistemas de intercâmbio (EDI) e outros tipos de sistemas B2B. O BizTalk Services pode se conectar a fontes de dados HTTP, FTP, SFTP ou REST e pode ser integrado a sistemas de terceiros, como os do SAP, Oracle EBS, SQL Server e PeopleSoft.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529" name="Google Shape;529;p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7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Media Services</a:t>
            </a:r>
            <a:endParaRPr/>
          </a:p>
        </p:txBody>
      </p:sp>
      <p:sp>
        <p:nvSpPr>
          <p:cNvPr id="535" name="Google Shape;535;p71"/>
          <p:cNvSpPr txBox="1"/>
          <p:nvPr>
            <p:ph idx="1" type="body"/>
          </p:nvPr>
        </p:nvSpPr>
        <p:spPr>
          <a:xfrm>
            <a:off x="1297500" y="1567550"/>
            <a:ext cx="7038900" cy="313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Fazer isso com aplicativos baseados em nuvem apresenta desafios especiais em termos de desempenho, escalabilidade e segurança.</a:t>
            </a:r>
            <a:endParaRPr/>
          </a:p>
          <a:p>
            <a:pPr indent="0" lvl="0" marL="0" rtl="0" algn="l">
              <a:spcBef>
                <a:spcPts val="1600"/>
              </a:spcBef>
              <a:spcAft>
                <a:spcPts val="0"/>
              </a:spcAft>
              <a:buNone/>
            </a:pPr>
            <a:r>
              <a:rPr lang="pt-BR"/>
              <a:t>O Windows Azure Media Services é um serviço baseado em nuvem que permite criar fluxos de trabalho para criar, gerenciar e distribuir conteúdo em uma ampla variedade de dispositivos de usuário, da plataforma Xbox para PCs com Windows, Windows Phone, MacOS, iOS e dispositivos Android.</a:t>
            </a:r>
            <a:endParaRPr/>
          </a:p>
          <a:p>
            <a:pPr indent="0" lvl="0" marL="0" rtl="0" algn="l">
              <a:spcBef>
                <a:spcPts val="1600"/>
              </a:spcBef>
              <a:spcAft>
                <a:spcPts val="0"/>
              </a:spcAft>
              <a:buNone/>
            </a:pPr>
            <a:r>
              <a:rPr lang="pt-BR"/>
              <a:t>O Media Services também pode ser integrado com as ferramentas e processos que sua empresa já usa para fornecer experiências de conteúdo para usuários ou clientes.</a:t>
            </a:r>
            <a:endParaRPr/>
          </a:p>
          <a:p>
            <a:pPr indent="0" lvl="0" marL="0" rtl="0" algn="l">
              <a:spcBef>
                <a:spcPts val="1600"/>
              </a:spcBef>
              <a:spcAft>
                <a:spcPts val="1600"/>
              </a:spcAft>
              <a:buNone/>
            </a:pPr>
            <a:r>
              <a:t/>
            </a:r>
            <a:endParaRPr/>
          </a:p>
        </p:txBody>
      </p:sp>
      <p:sp>
        <p:nvSpPr>
          <p:cNvPr id="536" name="Google Shape;536;p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Por dentro do Windows Azure</a:t>
            </a:r>
            <a:endParaRPr/>
          </a:p>
        </p:txBody>
      </p:sp>
      <p:sp>
        <p:nvSpPr>
          <p:cNvPr id="174" name="Google Shape;174;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Windows Azure fornece um conjunto de serviços em nuvem que permitem a criação e implantar aplicativos baseados em nuvem usando praticamente qualquer linguagem de programação, framework, ou ferramenta.</a:t>
            </a:r>
            <a:endParaRPr/>
          </a:p>
          <a:p>
            <a:pPr indent="0" lvl="0" marL="0" rtl="0" algn="l">
              <a:spcBef>
                <a:spcPts val="1600"/>
              </a:spcBef>
              <a:spcAft>
                <a:spcPts val="0"/>
              </a:spcAft>
              <a:buNone/>
            </a:pPr>
            <a:r>
              <a:rPr lang="pt-BR"/>
              <a:t>O Windows Azure oferece vários serviços em nuvem que permitem desde hospedar o site da sua empresa até executar grandes bancos de dados SQL no nuvem.</a:t>
            </a:r>
            <a:endParaRPr/>
          </a:p>
          <a:p>
            <a:pPr indent="0" lvl="0" marL="0" rtl="0" algn="l">
              <a:spcBef>
                <a:spcPts val="1600"/>
              </a:spcBef>
              <a:spcAft>
                <a:spcPts val="0"/>
              </a:spcAft>
              <a:buNone/>
            </a:pPr>
            <a:r>
              <a:rPr lang="pt-BR"/>
              <a:t>Os serviços do Windows Azure são gerenciados pela Microsoft, que está espalhada pelo mundo. Essas serviços fornecidos pela Microsoft possuem suporte global especializado em uma base 24x7x365.</a:t>
            </a:r>
            <a:endParaRPr/>
          </a:p>
          <a:p>
            <a:pPr indent="0" lvl="0" marL="0" rtl="0" algn="l">
              <a:spcBef>
                <a:spcPts val="1600"/>
              </a:spcBef>
              <a:spcAft>
                <a:spcPts val="1600"/>
              </a:spcAft>
              <a:buNone/>
            </a:pPr>
            <a:r>
              <a:rPr lang="pt-BR"/>
              <a:t>Aplicativos compatíveis com nuvem em execução no Windows Azure podem ser facilmente integrados com ambientes de TI locais que utilizam a plataforma Microsoft Windows Server.</a:t>
            </a:r>
            <a:endParaRPr/>
          </a:p>
        </p:txBody>
      </p:sp>
      <p:sp>
        <p:nvSpPr>
          <p:cNvPr id="175" name="Google Shape;1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7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Dúvidas?</a:t>
            </a:r>
            <a:endParaRPr/>
          </a:p>
        </p:txBody>
      </p:sp>
      <p:sp>
        <p:nvSpPr>
          <p:cNvPr id="542" name="Google Shape;542;p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7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Perguntas</a:t>
            </a:r>
            <a:endParaRPr/>
          </a:p>
        </p:txBody>
      </p:sp>
      <p:sp>
        <p:nvSpPr>
          <p:cNvPr id="548" name="Google Shape;548;p73"/>
          <p:cNvSpPr txBox="1"/>
          <p:nvPr>
            <p:ph idx="1" type="body"/>
          </p:nvPr>
        </p:nvSpPr>
        <p:spPr>
          <a:xfrm>
            <a:off x="1297500" y="1034150"/>
            <a:ext cx="7038900" cy="37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1 - O que é o Windows Azure?</a:t>
            </a:r>
            <a:br>
              <a:rPr lang="pt-BR"/>
            </a:br>
            <a:r>
              <a:rPr lang="pt-BR"/>
              <a:t>R: O Microsoft Azure é uma plataforma destinada à execução de aplicativos e serviços, baseada nos conceitos da computação em nuvem.</a:t>
            </a:r>
            <a:endParaRPr/>
          </a:p>
          <a:p>
            <a:pPr indent="0" lvl="0" marL="0" rtl="0" algn="l">
              <a:spcBef>
                <a:spcPts val="1600"/>
              </a:spcBef>
              <a:spcAft>
                <a:spcPts val="0"/>
              </a:spcAft>
              <a:buNone/>
            </a:pPr>
            <a:r>
              <a:rPr lang="pt-BR"/>
              <a:t>2 - Quais as vantagens de utilizar os serviços de Virtual Machine do Azure?</a:t>
            </a:r>
            <a:br>
              <a:rPr lang="pt-BR"/>
            </a:br>
            <a:r>
              <a:rPr lang="pt-BR"/>
              <a:t>R: É um serviço facilmente escalável, se adapta a vários cenários corporativos, não depende de Infra, e tem um baixo custo de implantação.</a:t>
            </a:r>
            <a:endParaRPr/>
          </a:p>
          <a:p>
            <a:pPr indent="0" lvl="0" marL="0" rtl="0" algn="l">
              <a:spcBef>
                <a:spcPts val="1600"/>
              </a:spcBef>
              <a:spcAft>
                <a:spcPts val="0"/>
              </a:spcAft>
              <a:buNone/>
            </a:pPr>
            <a:r>
              <a:rPr lang="pt-BR"/>
              <a:t>3 - O que é uma infraestrutura de TI híbrida?</a:t>
            </a:r>
            <a:br>
              <a:rPr lang="pt-BR"/>
            </a:br>
            <a:r>
              <a:rPr lang="pt-BR"/>
              <a:t>R: É uma infraestrutura que resulta da conexão entre a infraestrutura local e a baseada em nuvem.</a:t>
            </a:r>
            <a:endParaRPr/>
          </a:p>
          <a:p>
            <a:pPr indent="0" lvl="0" marL="0" rtl="0" algn="l">
              <a:spcBef>
                <a:spcPts val="1600"/>
              </a:spcBef>
              <a:spcAft>
                <a:spcPts val="0"/>
              </a:spcAft>
              <a:buNone/>
            </a:pPr>
            <a:r>
              <a:rPr lang="pt-BR"/>
              <a:t>4 - Como é calculado o preço do backup no Windows Azure?</a:t>
            </a:r>
            <a:br>
              <a:rPr lang="pt-BR"/>
            </a:br>
            <a:r>
              <a:rPr lang="pt-BR"/>
              <a:t>R: Pela quantidade de dados, pois é um serviço escalável.</a:t>
            </a:r>
            <a:endParaRPr/>
          </a:p>
          <a:p>
            <a:pPr indent="0" lvl="0" marL="0" rtl="0" algn="l">
              <a:spcBef>
                <a:spcPts val="1600"/>
              </a:spcBef>
              <a:spcAft>
                <a:spcPts val="1600"/>
              </a:spcAft>
              <a:buNone/>
            </a:pPr>
            <a:r>
              <a:rPr lang="pt-BR"/>
              <a:t>5 - Qual a vantagem de usar autenticação multi-factor?</a:t>
            </a:r>
            <a:br>
              <a:rPr lang="pt-BR"/>
            </a:br>
            <a:r>
              <a:rPr lang="pt-BR"/>
              <a:t>R: Maior controle no acesso de usuários aos ambientes protegidos.</a:t>
            </a:r>
            <a:endParaRPr/>
          </a:p>
        </p:txBody>
      </p:sp>
      <p:sp>
        <p:nvSpPr>
          <p:cNvPr id="549" name="Google Shape;549;p7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Soluções no Azure</a:t>
            </a:r>
            <a:endParaRPr/>
          </a:p>
        </p:txBody>
      </p:sp>
      <p:sp>
        <p:nvSpPr>
          <p:cNvPr id="181" name="Google Shape;181;p19"/>
          <p:cNvSpPr txBox="1"/>
          <p:nvPr>
            <p:ph idx="1" type="body"/>
          </p:nvPr>
        </p:nvSpPr>
        <p:spPr>
          <a:xfrm>
            <a:off x="1297500" y="1567550"/>
            <a:ext cx="7038900" cy="10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Windows Azure é uma plataforma destinada à execução de aplicativos e serviços, baseada nos conceitos da computação em nuvem;</a:t>
            </a:r>
            <a:endParaRPr/>
          </a:p>
          <a:p>
            <a:pPr indent="0" lvl="0" marL="0" rtl="0" algn="l">
              <a:spcBef>
                <a:spcPts val="1600"/>
              </a:spcBef>
              <a:spcAft>
                <a:spcPts val="1600"/>
              </a:spcAft>
              <a:buNone/>
            </a:pPr>
            <a:r>
              <a:rPr lang="pt-BR"/>
              <a:t>A Microsoft classifica em dez categorias de soluções diferentes;</a:t>
            </a:r>
            <a:endParaRPr/>
          </a:p>
        </p:txBody>
      </p:sp>
      <p:sp>
        <p:nvSpPr>
          <p:cNvPr id="182" name="Google Shape;182;p19"/>
          <p:cNvSpPr txBox="1"/>
          <p:nvPr/>
        </p:nvSpPr>
        <p:spPr>
          <a:xfrm>
            <a:off x="1407300" y="2802150"/>
            <a:ext cx="2677500" cy="20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lt1"/>
                </a:solidFill>
                <a:latin typeface="Lato"/>
                <a:ea typeface="Lato"/>
                <a:cs typeface="Lato"/>
                <a:sym typeface="Lato"/>
              </a:rPr>
              <a:t>■ Infraestrutura</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pt-BR" sz="1300">
                <a:solidFill>
                  <a:schemeClr val="lt1"/>
                </a:solidFill>
                <a:latin typeface="Lato"/>
                <a:ea typeface="Lato"/>
                <a:cs typeface="Lato"/>
                <a:sym typeface="Lato"/>
              </a:rPr>
              <a:t>■ Dispositivos Móveis</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pt-BR" sz="1300">
                <a:solidFill>
                  <a:schemeClr val="lt1"/>
                </a:solidFill>
                <a:latin typeface="Lato"/>
                <a:ea typeface="Lato"/>
                <a:cs typeface="Lato"/>
                <a:sym typeface="Lato"/>
              </a:rPr>
              <a:t>■ Internet</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pt-BR" sz="1300">
                <a:solidFill>
                  <a:schemeClr val="lt1"/>
                </a:solidFill>
                <a:latin typeface="Lato"/>
                <a:ea typeface="Lato"/>
                <a:cs typeface="Lato"/>
                <a:sym typeface="Lato"/>
              </a:rPr>
              <a:t>■ Conteúdo</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pt-BR" sz="1300">
                <a:solidFill>
                  <a:schemeClr val="lt1"/>
                </a:solidFill>
                <a:latin typeface="Lato"/>
                <a:ea typeface="Lato"/>
                <a:cs typeface="Lato"/>
                <a:sym typeface="Lato"/>
              </a:rPr>
              <a:t>■ Integração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3" name="Google Shape;183;p19"/>
          <p:cNvSpPr txBox="1"/>
          <p:nvPr/>
        </p:nvSpPr>
        <p:spPr>
          <a:xfrm>
            <a:off x="3921900" y="2802150"/>
            <a:ext cx="4036200" cy="20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lt1"/>
                </a:solidFill>
                <a:latin typeface="Lato"/>
                <a:ea typeface="Lato"/>
                <a:cs typeface="Lato"/>
                <a:sym typeface="Lato"/>
              </a:rPr>
              <a:t>■ Gerenciamento de autenticação e acesso</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pt-BR" sz="1300">
                <a:solidFill>
                  <a:schemeClr val="lt1"/>
                </a:solidFill>
                <a:latin typeface="Lato"/>
                <a:ea typeface="Lato"/>
                <a:cs typeface="Lato"/>
                <a:sym typeface="Lato"/>
              </a:rPr>
              <a:t>■ Big Data</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pt-BR" sz="1300">
                <a:solidFill>
                  <a:schemeClr val="lt1"/>
                </a:solidFill>
                <a:latin typeface="Lato"/>
                <a:ea typeface="Lato"/>
                <a:cs typeface="Lato"/>
                <a:sym typeface="Lato"/>
              </a:rPr>
              <a:t>■ Dev &amp; Test</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pt-BR" sz="1300">
                <a:solidFill>
                  <a:schemeClr val="lt1"/>
                </a:solidFill>
                <a:latin typeface="Lato"/>
                <a:ea typeface="Lato"/>
                <a:cs typeface="Lato"/>
                <a:sym typeface="Lato"/>
              </a:rPr>
              <a:t>■ Armazenamento, backup e recuperação</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pt-BR" sz="1300">
                <a:solidFill>
                  <a:schemeClr val="lt1"/>
                </a:solidFill>
                <a:latin typeface="Lato"/>
                <a:ea typeface="Lato"/>
                <a:cs typeface="Lato"/>
                <a:sym typeface="Lato"/>
              </a:rPr>
              <a:t>■ Gerenciamento de dados</a:t>
            </a:r>
            <a:endParaRPr sz="1300">
              <a:solidFill>
                <a:schemeClr val="lt1"/>
              </a:solidFill>
              <a:latin typeface="Lato"/>
              <a:ea typeface="Lato"/>
              <a:cs typeface="Lato"/>
              <a:sym typeface="Lato"/>
            </a:endParaRPr>
          </a:p>
        </p:txBody>
      </p:sp>
      <p:sp>
        <p:nvSpPr>
          <p:cNvPr id="184" name="Google Shape;18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Infraestrutura</a:t>
            </a:r>
            <a:endParaRPr/>
          </a:p>
        </p:txBody>
      </p:sp>
      <p:sp>
        <p:nvSpPr>
          <p:cNvPr id="190" name="Google Shape;190;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Windows Azure pode fornecer à sua empresa infraestrutura sob demanda;</a:t>
            </a:r>
            <a:endParaRPr/>
          </a:p>
          <a:p>
            <a:pPr indent="0" lvl="0" marL="0" rtl="0" algn="l">
              <a:spcBef>
                <a:spcPts val="1600"/>
              </a:spcBef>
              <a:spcAft>
                <a:spcPts val="0"/>
              </a:spcAft>
              <a:buNone/>
            </a:pPr>
            <a:r>
              <a:rPr lang="pt-BR"/>
              <a:t>Possibilidade de </a:t>
            </a:r>
            <a:r>
              <a:rPr lang="pt-BR"/>
              <a:t>implementar</a:t>
            </a:r>
            <a:r>
              <a:rPr lang="pt-BR"/>
              <a:t> rapidamente novas máquinas virtuais em minutos;</a:t>
            </a:r>
            <a:endParaRPr/>
          </a:p>
          <a:p>
            <a:pPr indent="0" lvl="0" marL="0" rtl="0" algn="l">
              <a:spcBef>
                <a:spcPts val="1600"/>
              </a:spcBef>
              <a:spcAft>
                <a:spcPts val="0"/>
              </a:spcAft>
              <a:buNone/>
            </a:pPr>
            <a:r>
              <a:rPr lang="pt-BR"/>
              <a:t>Sistema de faturamento adaptável a vários tipos e tamanhos de empresas;</a:t>
            </a:r>
            <a:endParaRPr/>
          </a:p>
          <a:p>
            <a:pPr indent="0" lvl="0" marL="0" rtl="0" algn="l">
              <a:spcBef>
                <a:spcPts val="1600"/>
              </a:spcBef>
              <a:spcAft>
                <a:spcPts val="0"/>
              </a:spcAft>
              <a:buNone/>
            </a:pPr>
            <a:r>
              <a:rPr lang="pt-BR"/>
              <a:t>Manipular seus discos virtuais, balancear a carga máquinas virtuais e integre suas máquinas virtuais ao seu ambiente local usando redes virtuais;</a:t>
            </a:r>
            <a:endParaRPr/>
          </a:p>
          <a:p>
            <a:pPr indent="0" lvl="0" marL="0" rtl="0" algn="l">
              <a:spcBef>
                <a:spcPts val="1600"/>
              </a:spcBef>
              <a:spcAft>
                <a:spcPts val="1600"/>
              </a:spcAft>
              <a:buNone/>
            </a:pPr>
            <a:r>
              <a:t/>
            </a:r>
            <a:endParaRPr/>
          </a:p>
        </p:txBody>
      </p:sp>
      <p:sp>
        <p:nvSpPr>
          <p:cNvPr id="191" name="Google Shape;19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Dispositivos móveis</a:t>
            </a:r>
            <a:endParaRPr/>
          </a:p>
        </p:txBody>
      </p:sp>
      <p:sp>
        <p:nvSpPr>
          <p:cNvPr id="197" name="Google Shape;197;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Windows Azure permite criar e implantar uma solução em nuvem de back-end para dispositivos móveis;</a:t>
            </a:r>
            <a:endParaRPr/>
          </a:p>
          <a:p>
            <a:pPr indent="0" lvl="0" marL="0" rtl="0" algn="l">
              <a:spcBef>
                <a:spcPts val="1600"/>
              </a:spcBef>
              <a:spcAft>
                <a:spcPts val="0"/>
              </a:spcAft>
              <a:buNone/>
            </a:pPr>
            <a:r>
              <a:rPr lang="pt-BR"/>
              <a:t>Suporta plataformas de desenvolvimento populares, como .NET ou NodeJS, para criar apps, com possibilidade de implanta-los em Máquinas Virtuais do Windows Azure, outros serviços de nuvem, etc.</a:t>
            </a:r>
            <a:endParaRPr/>
          </a:p>
          <a:p>
            <a:pPr indent="0" lvl="0" marL="0" rtl="0" algn="l">
              <a:spcBef>
                <a:spcPts val="1600"/>
              </a:spcBef>
              <a:spcAft>
                <a:spcPts val="0"/>
              </a:spcAft>
              <a:buNone/>
            </a:pPr>
            <a:r>
              <a:rPr lang="pt-BR"/>
              <a:t>O Windows Azure Mobile Services fornece plataforma cruzada suporte para o desenvolvimento de soluções para quase todas as plataformas, incluindo o Windows Phone, Windows Store, Android, Apple iOS e HTML5.</a:t>
            </a:r>
            <a:endParaRPr/>
          </a:p>
          <a:p>
            <a:pPr indent="0" lvl="0" marL="0" rtl="0" algn="l">
              <a:spcBef>
                <a:spcPts val="1600"/>
              </a:spcBef>
              <a:spcAft>
                <a:spcPts val="1600"/>
              </a:spcAft>
              <a:buNone/>
            </a:pPr>
            <a:r>
              <a:rPr lang="pt-BR"/>
              <a:t>Os Hubs de Notificação do Windows Azure permitem enviar notificações aos usuários para habilitar aplicativos interativos em tempo real, e você pode usar plataformas de mídia social da Microsoft, Google, Facebook ou Twitter para autenticação do usuário.</a:t>
            </a:r>
            <a:endParaRPr/>
          </a:p>
        </p:txBody>
      </p:sp>
      <p:sp>
        <p:nvSpPr>
          <p:cNvPr id="198" name="Google Shape;19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