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5" r:id="rId27"/>
    <p:sldId id="273" r:id="rId28"/>
    <p:sldId id="274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2615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0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9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43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776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39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0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4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4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6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2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45869" y="1858633"/>
            <a:ext cx="9531927" cy="2387600"/>
          </a:xfrm>
        </p:spPr>
        <p:txBody>
          <a:bodyPr>
            <a:normAutofit/>
          </a:bodyPr>
          <a:lstStyle/>
          <a:p>
            <a:pPr algn="ctr"/>
            <a:r>
              <a:rPr lang="pt-BR" dirty="0" smtClean="0">
                <a:latin typeface="Berlin Sans FB" panose="020E0602020502020306" pitchFamily="34" charset="0"/>
              </a:rPr>
              <a:t>Arquitetura de Redes de Computadores</a:t>
            </a:r>
            <a:endParaRPr lang="pt-BR" dirty="0">
              <a:latin typeface="Berlin Sans FB" panose="020E0602020502020306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27017" y="4457059"/>
            <a:ext cx="11155680" cy="2087432"/>
          </a:xfrm>
        </p:spPr>
        <p:txBody>
          <a:bodyPr>
            <a:noAutofit/>
          </a:bodyPr>
          <a:lstStyle/>
          <a:p>
            <a:pPr algn="ctr"/>
            <a:r>
              <a:rPr lang="pt-BR" sz="2800" dirty="0" smtClean="0">
                <a:latin typeface="Berlin Sans FB" panose="020E0602020502020306" pitchFamily="34" charset="0"/>
              </a:rPr>
              <a:t>Capítulo </a:t>
            </a:r>
            <a:r>
              <a:rPr lang="pt-BR" sz="2800" dirty="0" smtClean="0">
                <a:latin typeface="Berlin Sans FB" panose="020E0602020502020306" pitchFamily="34" charset="0"/>
              </a:rPr>
              <a:t>1</a:t>
            </a:r>
          </a:p>
          <a:p>
            <a:pPr algn="ctr"/>
            <a:endParaRPr lang="pt-BR" sz="2800" dirty="0">
              <a:latin typeface="Berlin Sans FB" panose="020E0602020502020306" pitchFamily="34" charset="0"/>
            </a:endParaRPr>
          </a:p>
          <a:p>
            <a:r>
              <a:rPr lang="pt-BR" sz="2400" dirty="0" smtClean="0">
                <a:latin typeface="Berlin Sans FB" panose="020E0602020502020306" pitchFamily="34" charset="0"/>
              </a:rPr>
              <a:t>Anselmo Júnior       16213065</a:t>
            </a:r>
          </a:p>
          <a:p>
            <a:r>
              <a:rPr lang="pt-BR" sz="2400" dirty="0" smtClean="0">
                <a:latin typeface="Berlin Sans FB" panose="020E0602020502020306" pitchFamily="34" charset="0"/>
              </a:rPr>
              <a:t>Marília Neide         16211534</a:t>
            </a:r>
            <a:endParaRPr lang="pt-BR" sz="24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0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1EE22-84F9-40BC-BAC5-7F36848C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Comutação por circuito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BC171326-3459-44FD-85C5-BE9B8EAD3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150350"/>
            <a:ext cx="8594725" cy="3708237"/>
          </a:xfrm>
        </p:spPr>
      </p:pic>
    </p:spTree>
    <p:extLst>
      <p:ext uri="{BB962C8B-B14F-4D97-AF65-F5344CB8AC3E}">
        <p14:creationId xmlns:p14="http://schemas.microsoft.com/office/powerpoint/2010/main" val="86065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7A96E-9C03-4188-8EDA-3D655D5B5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Comutação por pacotes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4304F6-DD34-4B0B-95AA-B3528B4E7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existe circuito dedicado ligando origem ao destino;</a:t>
            </a:r>
          </a:p>
          <a:p>
            <a:r>
              <a:rPr lang="pt-BR" dirty="0"/>
              <a:t>As mensagens são divididas em pedaços menores, chamados de pacotes;</a:t>
            </a:r>
          </a:p>
          <a:p>
            <a:r>
              <a:rPr lang="pt-BR" dirty="0"/>
              <a:t>Cada um recebe um endereço de destino, que pode ser um endereço IP;</a:t>
            </a:r>
          </a:p>
          <a:p>
            <a:r>
              <a:rPr lang="pt-BR" dirty="0"/>
              <a:t>Os pacotes são encaminhados pelos dispositivos intermediários, roteadores;</a:t>
            </a:r>
          </a:p>
          <a:p>
            <a:r>
              <a:rPr lang="pt-BR" dirty="0"/>
              <a:t>Por exemplo, uma mensagem pode ser dividida em 4 pacotes e cada um ser enviado por uma rota diferente em direção ao destino, roteamento;</a:t>
            </a:r>
          </a:p>
          <a:p>
            <a:r>
              <a:rPr lang="pt-BR" dirty="0"/>
              <a:t>Neste caso um disposto C poderá se comunicar com B ao mesmo tempo que A.</a:t>
            </a:r>
          </a:p>
        </p:txBody>
      </p:sp>
    </p:spTree>
    <p:extLst>
      <p:ext uri="{BB962C8B-B14F-4D97-AF65-F5344CB8AC3E}">
        <p14:creationId xmlns:p14="http://schemas.microsoft.com/office/powerpoint/2010/main" val="416323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AAFD2-DC64-4420-AEF7-BEECCE6D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Comutação por pacotes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7A2C4A5-BFB5-4FB6-A166-96FE9E3C9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277345"/>
            <a:ext cx="8594725" cy="3454248"/>
          </a:xfrm>
        </p:spPr>
      </p:pic>
    </p:spTree>
    <p:extLst>
      <p:ext uri="{BB962C8B-B14F-4D97-AF65-F5344CB8AC3E}">
        <p14:creationId xmlns:p14="http://schemas.microsoft.com/office/powerpoint/2010/main" val="217179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BCB5C-B889-44BA-A150-69D29634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cliente-servidor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419B04-3265-4BD1-AC1D-8A205CFE5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Cliente é o dispositivo que solicita um serviço;</a:t>
            </a:r>
          </a:p>
          <a:p>
            <a:r>
              <a:rPr lang="pt-BR" dirty="0"/>
              <a:t>O servidor recebe, processa e responde às solicitações do cliente;</a:t>
            </a:r>
          </a:p>
          <a:p>
            <a:r>
              <a:rPr lang="pt-BR" dirty="0"/>
              <a:t>Um servidor pode ser responsável por um ou mais serviços;</a:t>
            </a:r>
          </a:p>
          <a:p>
            <a:r>
              <a:rPr lang="pt-BR" dirty="0"/>
              <a:t>Como por exemplo, serviços de arquivo e impressão, de comunicação, Web e B.D.;</a:t>
            </a:r>
          </a:p>
          <a:p>
            <a:r>
              <a:rPr lang="pt-BR" dirty="0"/>
              <a:t>O modelo cliente-servidor é largamente utilizado em redes locais em que questões de desempenho e administração centralizada são importantes.</a:t>
            </a:r>
          </a:p>
        </p:txBody>
      </p:sp>
    </p:spTree>
    <p:extLst>
      <p:ext uri="{BB962C8B-B14F-4D97-AF65-F5344CB8AC3E}">
        <p14:creationId xmlns:p14="http://schemas.microsoft.com/office/powerpoint/2010/main" val="175933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31A4B-385C-4223-8B2B-2568D7A5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cliente-servidor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7530E15-7685-48F8-B166-2329F2E90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871423"/>
            <a:ext cx="8594725" cy="2266092"/>
          </a:xfrm>
        </p:spPr>
      </p:pic>
    </p:spTree>
    <p:extLst>
      <p:ext uri="{BB962C8B-B14F-4D97-AF65-F5344CB8AC3E}">
        <p14:creationId xmlns:p14="http://schemas.microsoft.com/office/powerpoint/2010/main" val="4163772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EB413-A484-4629-B68D-1C98F081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cliente-servidor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34F55-CFDD-46A3-B56F-398136C6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é um exemplo de cliente-servidor;</a:t>
            </a:r>
          </a:p>
          <a:p>
            <a:r>
              <a:rPr lang="pt-BR" dirty="0"/>
              <a:t>Um serviço Web é oferecido por servidores como o Apache;</a:t>
            </a:r>
          </a:p>
          <a:p>
            <a:r>
              <a:rPr lang="pt-BR" dirty="0"/>
              <a:t>O cliente desse serviço é o browser, que pode ser o Mozilla Firefox;</a:t>
            </a:r>
          </a:p>
          <a:p>
            <a:r>
              <a:rPr lang="pt-BR" dirty="0"/>
              <a:t>O browser solicita uma página ao servidor Web, que processa o pedido e retorna a página solicitada;</a:t>
            </a:r>
          </a:p>
          <a:p>
            <a:r>
              <a:rPr lang="pt-BR" dirty="0"/>
              <a:t>A página é então exibida pelo browser na tela do usuário.</a:t>
            </a:r>
          </a:p>
        </p:txBody>
      </p:sp>
    </p:spTree>
    <p:extLst>
      <p:ext uri="{BB962C8B-B14F-4D97-AF65-F5344CB8AC3E}">
        <p14:creationId xmlns:p14="http://schemas.microsoft.com/office/powerpoint/2010/main" val="3219221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7D048-831B-48BA-94F6-1421F074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cliente-servidor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DDEAC76-B2C3-4CA9-BE60-C711844F6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318387"/>
            <a:ext cx="8594725" cy="3372163"/>
          </a:xfrm>
        </p:spPr>
      </p:pic>
    </p:spTree>
    <p:extLst>
      <p:ext uri="{BB962C8B-B14F-4D97-AF65-F5344CB8AC3E}">
        <p14:creationId xmlns:p14="http://schemas.microsoft.com/office/powerpoint/2010/main" val="1223732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07F6D-7C42-499B-9460-C363EFF7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</a:t>
            </a:r>
            <a:r>
              <a:rPr lang="pt-BR" dirty="0" err="1"/>
              <a:t>peer-to-peer</a:t>
            </a:r>
            <a:r>
              <a:rPr lang="pt-BR" dirty="0"/>
              <a:t> – P2P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FADC80-3810-4164-84EC-BDC3208F0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serviços são oferecidos por qualquer dispositivo da rede de maneira igual, não existindo a figura de um servidor especializado;</a:t>
            </a:r>
          </a:p>
          <a:p>
            <a:r>
              <a:rPr lang="pt-BR" dirty="0"/>
              <a:t>Os modelos P2P são simples de instalar, oferecem baixo custo;</a:t>
            </a:r>
          </a:p>
          <a:p>
            <a:r>
              <a:rPr lang="pt-BR" dirty="0"/>
              <a:t>Baixo desempenho e gerência de rede mais difícil;</a:t>
            </a:r>
          </a:p>
          <a:p>
            <a:r>
              <a:rPr lang="pt-BR" dirty="0"/>
              <a:t>Podem ser utilizadas em pequenas redes locais, em que questões de desempenho não são importantes.</a:t>
            </a:r>
          </a:p>
        </p:txBody>
      </p:sp>
    </p:spTree>
    <p:extLst>
      <p:ext uri="{BB962C8B-B14F-4D97-AF65-F5344CB8AC3E}">
        <p14:creationId xmlns:p14="http://schemas.microsoft.com/office/powerpoint/2010/main" val="1691969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3F985-7445-4A12-8AEE-088BE45F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 Web – WWW (WORLD WIDE WEB)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6EC24E-4032-4C18-A42C-4304478A2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conjunto de documentos ou páginas que contém textos, imagens, áudio ou vídeo;</a:t>
            </a:r>
          </a:p>
          <a:p>
            <a:r>
              <a:rPr lang="pt-BR" dirty="0"/>
              <a:t>Ás páginas são interconectadas através de links;</a:t>
            </a:r>
          </a:p>
          <a:p>
            <a:r>
              <a:rPr lang="pt-BR" dirty="0"/>
              <a:t>O principal PROTOCOLO responsável por oferecer o serviço Web é o HTTP;</a:t>
            </a:r>
          </a:p>
          <a:p>
            <a:r>
              <a:rPr lang="pt-BR" dirty="0"/>
              <a:t>Sua função é transportar uma página armazenada em um servidor Web até o browser.</a:t>
            </a:r>
          </a:p>
        </p:txBody>
      </p:sp>
    </p:spTree>
    <p:extLst>
      <p:ext uri="{BB962C8B-B14F-4D97-AF65-F5344CB8AC3E}">
        <p14:creationId xmlns:p14="http://schemas.microsoft.com/office/powerpoint/2010/main" val="210990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62A10-8942-448E-BE6C-087E3709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Correio eletrônico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F97C2E-B190-4C5C-8CB4-E574EA4D3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Correio eletrônico ou, simplesmente, e-mail é muito semelhante a uma carta que enviamos por correio;</a:t>
            </a:r>
          </a:p>
          <a:p>
            <a:r>
              <a:rPr lang="pt-BR" dirty="0"/>
              <a:t>Ele deve conter basicamente, o endereço do destinatário, o endereço do remetente e a mensagem propriamente dita;</a:t>
            </a:r>
          </a:p>
          <a:p>
            <a:r>
              <a:rPr lang="pt-BR" dirty="0"/>
              <a:t>No modelo internet existem diversos tipos de PROTOCOLOS relacionados ao envio e recebimento de e-mail;</a:t>
            </a:r>
          </a:p>
          <a:p>
            <a:r>
              <a:rPr lang="pt-BR" dirty="0"/>
              <a:t>Como </a:t>
            </a:r>
            <a:r>
              <a:rPr lang="pt-BR"/>
              <a:t>por exemplo o SMTP e o POP.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56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sultado de imagem para lapto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88" y="2707032"/>
            <a:ext cx="2032687" cy="120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m para impressor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285" y="1962361"/>
            <a:ext cx="1385842" cy="138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m para servid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14681">
            <a:off x="3023888" y="4228896"/>
            <a:ext cx="1555658" cy="155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sultado de imagem para telefone celul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761" y="4399517"/>
            <a:ext cx="1418733" cy="141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esultado de imagem para computad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96216" flipV="1">
            <a:off x="6834370" y="2902859"/>
            <a:ext cx="1829979" cy="182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ipse 8"/>
          <p:cNvSpPr/>
          <p:nvPr/>
        </p:nvSpPr>
        <p:spPr>
          <a:xfrm>
            <a:off x="1585349" y="1277784"/>
            <a:ext cx="7837714" cy="52773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-100948" y="167752"/>
            <a:ext cx="11525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latin typeface="+mj-lt"/>
                <a:cs typeface="Arial" panose="020B0604020202020204" pitchFamily="34" charset="0"/>
              </a:rPr>
              <a:t>Alguns dos dispositivos que utilizam rede</a:t>
            </a:r>
            <a:endParaRPr lang="pt-BR" sz="4000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99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1C7A8-34A0-4E03-9BE6-55903BB6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Transferência de 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C266F-1F63-4D54-A8D8-D57A0585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Inicialmente, esse serviço, permitia que o usuário copiasse arquivos de texto e executáveis;</a:t>
            </a:r>
          </a:p>
          <a:p>
            <a:r>
              <a:rPr lang="pt-BR" dirty="0"/>
              <a:t>Atualmente existe uma infinidade de tipos de arquivos que podem ser copiados pela rede;</a:t>
            </a:r>
          </a:p>
          <a:p>
            <a:r>
              <a:rPr lang="pt-BR" dirty="0"/>
              <a:t>Download e upload;</a:t>
            </a:r>
          </a:p>
          <a:p>
            <a:r>
              <a:rPr lang="pt-BR" dirty="0"/>
              <a:t>No modelo internet o PROTOCOLO responsável por esse serviço é o FTP.</a:t>
            </a:r>
          </a:p>
        </p:txBody>
      </p:sp>
    </p:spTree>
    <p:extLst>
      <p:ext uri="{BB962C8B-B14F-4D97-AF65-F5344CB8AC3E}">
        <p14:creationId xmlns:p14="http://schemas.microsoft.com/office/powerpoint/2010/main" val="3603914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3308A-A077-475B-A96F-4E684368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Terminal remoto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A6A078-DF85-4222-9C38-EE261FB6A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que um usuário conectado a um sistema tenha acesso a outro sistema utilizando a rede;</a:t>
            </a:r>
          </a:p>
          <a:p>
            <a:r>
              <a:rPr lang="pt-BR" dirty="0"/>
              <a:t>O usuário remoto pode submeter comandos e receber respostas como se estivesse conectado localmente ao sistema;</a:t>
            </a:r>
          </a:p>
          <a:p>
            <a:r>
              <a:rPr lang="pt-BR" dirty="0"/>
              <a:t>No modelo internet, o PROTOCOLO responsável por esse serviço é o Telnet</a:t>
            </a:r>
          </a:p>
        </p:txBody>
      </p:sp>
    </p:spTree>
    <p:extLst>
      <p:ext uri="{BB962C8B-B14F-4D97-AF65-F5344CB8AC3E}">
        <p14:creationId xmlns:p14="http://schemas.microsoft.com/office/powerpoint/2010/main" val="760427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2DB67-8693-412F-B9B9-3D1E5796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Gerência remota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47E6B6-5C69-4C4B-8B0B-968657EA0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ao administrador de rede consultar informações de um dispositivo de rede, alterar sua configuração remotamente e corrigir possíveis problemas;</a:t>
            </a:r>
          </a:p>
          <a:p>
            <a:r>
              <a:rPr lang="pt-BR" dirty="0"/>
              <a:t>Analisar o desempenho da rede a partir dos dados coletados;</a:t>
            </a:r>
          </a:p>
          <a:p>
            <a:r>
              <a:rPr lang="pt-BR" dirty="0"/>
              <a:t>No modelo internet, o PROTOCOLO SNMP implementa o serviço de gerenciamento remoto.</a:t>
            </a:r>
          </a:p>
        </p:txBody>
      </p:sp>
    </p:spTree>
    <p:extLst>
      <p:ext uri="{BB962C8B-B14F-4D97-AF65-F5344CB8AC3E}">
        <p14:creationId xmlns:p14="http://schemas.microsoft.com/office/powerpoint/2010/main" val="3857387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36532-5200-4517-9EEF-2D783706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Serviços de áudio e videoconferência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24309F-4E1D-49C2-8833-69342C403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Envolvem aplicações como telefonia, conferência, rádio, TV que utilizam a rede para transmissão de áudio e/ou vídeo;</a:t>
            </a:r>
          </a:p>
          <a:p>
            <a:r>
              <a:rPr lang="pt-BR" dirty="0"/>
              <a:t>No modelo internet, os serviços são padronizados pelos PROTOCOLOS H.323, SIP, RTP, RTCP e RTSP;</a:t>
            </a:r>
          </a:p>
          <a:p>
            <a:r>
              <a:rPr lang="pt-BR" dirty="0"/>
              <a:t>Alguns serviços que suportam esses padrões são o Microsoft </a:t>
            </a:r>
            <a:r>
              <a:rPr lang="pt-BR" dirty="0" err="1"/>
              <a:t>Netmeeting</a:t>
            </a:r>
            <a:r>
              <a:rPr lang="pt-BR" dirty="0"/>
              <a:t>, o Real Media Player e o Apple </a:t>
            </a:r>
            <a:r>
              <a:rPr lang="pt-BR" dirty="0" err="1"/>
              <a:t>Quick</a:t>
            </a:r>
            <a:r>
              <a:rPr lang="pt-BR" dirty="0"/>
              <a:t> Time.</a:t>
            </a:r>
          </a:p>
        </p:txBody>
      </p:sp>
    </p:spTree>
    <p:extLst>
      <p:ext uri="{BB962C8B-B14F-4D97-AF65-F5344CB8AC3E}">
        <p14:creationId xmlns:p14="http://schemas.microsoft.com/office/powerpoint/2010/main" val="1929104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62D27-92F8-4E21-9C91-1712AFF3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Serviços de nomes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C080D-D759-48C8-81BF-00C0CA6F5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dispositivo em rede possui um nome e um número único;</a:t>
            </a:r>
          </a:p>
          <a:p>
            <a:r>
              <a:rPr lang="pt-BR" dirty="0"/>
              <a:t>A rede lida apenas com números;</a:t>
            </a:r>
          </a:p>
          <a:p>
            <a:r>
              <a:rPr lang="pt-BR" dirty="0"/>
              <a:t>Para usuários os nomes são mais amigáveis;</a:t>
            </a:r>
          </a:p>
          <a:p>
            <a:r>
              <a:rPr lang="pt-BR" dirty="0"/>
              <a:t>No modelo internet, o serviço de nomes é implementado pelo PROTOCOLO DNS.</a:t>
            </a:r>
          </a:p>
        </p:txBody>
      </p:sp>
    </p:spTree>
    <p:extLst>
      <p:ext uri="{BB962C8B-B14F-4D97-AF65-F5344CB8AC3E}">
        <p14:creationId xmlns:p14="http://schemas.microsoft.com/office/powerpoint/2010/main" val="528540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6D06F-BE98-494F-BAB3-46C79D10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Serviços de arquivos e impressão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2F7FF2-28FD-4D30-8D88-3119AEFB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que um usuário tenha acesso a arquivos e diretórios que estão armazenados em computadores conectados à rede;</a:t>
            </a:r>
          </a:p>
          <a:p>
            <a:r>
              <a:rPr lang="pt-BR" dirty="0"/>
              <a:t>Utilizar impressoras remotas, conectadas a outros computadores ou diretamente à rede;</a:t>
            </a:r>
          </a:p>
          <a:p>
            <a:r>
              <a:rPr lang="pt-BR" dirty="0"/>
              <a:t>Estão presentes na maioria dos sistemas operacionais, são muito implementados em redes locais.</a:t>
            </a:r>
          </a:p>
        </p:txBody>
      </p:sp>
    </p:spTree>
    <p:extLst>
      <p:ext uri="{BB962C8B-B14F-4D97-AF65-F5344CB8AC3E}">
        <p14:creationId xmlns:p14="http://schemas.microsoft.com/office/powerpoint/2010/main" val="3524800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BA202-118C-4CB1-84DF-9260252E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Serviços de arquivos e impressão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53ED589-7196-49B1-90CD-E7A2AB089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2281129"/>
            <a:ext cx="8594725" cy="3446679"/>
          </a:xfrm>
        </p:spPr>
      </p:pic>
    </p:spTree>
    <p:extLst>
      <p:ext uri="{BB962C8B-B14F-4D97-AF65-F5344CB8AC3E}">
        <p14:creationId xmlns:p14="http://schemas.microsoft.com/office/powerpoint/2010/main" val="52101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AC9C1-B7F4-4A55-AAA6-B529E84B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Comércio eletrônico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1F17CF-0719-4AB6-A152-EB6743AE9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Negócios entre empresas e seus consumidores (Business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Consumer</a:t>
            </a:r>
            <a:r>
              <a:rPr lang="pt-BR" dirty="0"/>
              <a:t> – B2C)</a:t>
            </a:r>
          </a:p>
          <a:p>
            <a:r>
              <a:rPr lang="pt-BR" dirty="0"/>
              <a:t>Entre as próprias empresas (Business </a:t>
            </a:r>
            <a:r>
              <a:rPr lang="pt-BR" dirty="0" err="1"/>
              <a:t>to</a:t>
            </a:r>
            <a:r>
              <a:rPr lang="pt-BR" dirty="0"/>
              <a:t> Business – B2B)</a:t>
            </a:r>
          </a:p>
          <a:p>
            <a:r>
              <a:rPr lang="pt-BR" dirty="0"/>
              <a:t>Comercialização de bens: música, filmes, livros, produtos em geral.</a:t>
            </a:r>
          </a:p>
          <a:p>
            <a:r>
              <a:rPr lang="pt-BR" dirty="0"/>
              <a:t>Comercialização de serviços: leilões, serviços bancários e serviços de busca.</a:t>
            </a:r>
          </a:p>
        </p:txBody>
      </p:sp>
    </p:spTree>
    <p:extLst>
      <p:ext uri="{BB962C8B-B14F-4D97-AF65-F5344CB8AC3E}">
        <p14:creationId xmlns:p14="http://schemas.microsoft.com/office/powerpoint/2010/main" val="579816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FE70A-72B9-486D-B205-B8B56ADC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09DDC8-DFB6-4FF7-95B7-AACB24CEC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história das redes de computadores está relacionada á evolução dos sistemas computacionais e das telecomunicações;</a:t>
            </a:r>
          </a:p>
          <a:p>
            <a:r>
              <a:rPr lang="pt-BR" dirty="0"/>
              <a:t>Os avanços no sistema de telefonia permitiram ampliar a cobertura geográfica das redes em escala global, reduzir custos e aumentar as taxas de transmissão;</a:t>
            </a:r>
          </a:p>
        </p:txBody>
      </p:sp>
    </p:spTree>
    <p:extLst>
      <p:ext uri="{BB962C8B-B14F-4D97-AF65-F5344CB8AC3E}">
        <p14:creationId xmlns:p14="http://schemas.microsoft.com/office/powerpoint/2010/main" val="1551255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EE685-B93D-467C-8316-2E5585C7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Décadas de 1950 e 1960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2ECB9C-7E23-476C-9519-33462576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50’s: IBM desenvolveu para Força Aérea dos EUA um sistema para detecção de ataques aéreos, conhecido como SAGE - </a:t>
            </a:r>
            <a:r>
              <a:rPr lang="pt-BR" dirty="0" err="1"/>
              <a:t>Semi-Automatic</a:t>
            </a:r>
            <a:r>
              <a:rPr lang="pt-BR" dirty="0"/>
              <a:t> </a:t>
            </a:r>
            <a:r>
              <a:rPr lang="pt-BR" dirty="0" err="1"/>
              <a:t>Ground</a:t>
            </a:r>
            <a:r>
              <a:rPr lang="pt-BR" dirty="0"/>
              <a:t> </a:t>
            </a:r>
            <a:r>
              <a:rPr lang="pt-BR" dirty="0" err="1"/>
              <a:t>Environment</a:t>
            </a:r>
            <a:r>
              <a:rPr lang="pt-BR" dirty="0"/>
              <a:t> (Ambiente Terrestre </a:t>
            </a:r>
            <a:r>
              <a:rPr lang="pt-BR" dirty="0" err="1"/>
              <a:t>Semi-Automático</a:t>
            </a:r>
            <a:r>
              <a:rPr lang="pt-BR" dirty="0"/>
              <a:t>);</a:t>
            </a:r>
          </a:p>
          <a:p>
            <a:r>
              <a:rPr lang="pt-BR" dirty="0"/>
              <a:t>O primeiro modem foi desenvolvido para o SAGE em 1958; </a:t>
            </a:r>
          </a:p>
          <a:p>
            <a:r>
              <a:rPr lang="pt-BR" dirty="0"/>
              <a:t>1961 a IBM desenvolveu a primeira rede de computadores com fins comerciais, para o sistema de reservas de passagens aéreas da América Airlines;</a:t>
            </a:r>
          </a:p>
          <a:p>
            <a:r>
              <a:rPr lang="pt-BR" dirty="0"/>
              <a:t>SABRE – </a:t>
            </a:r>
            <a:r>
              <a:rPr lang="pt-BR" dirty="0" err="1"/>
              <a:t>Semi</a:t>
            </a:r>
            <a:r>
              <a:rPr lang="pt-BR" dirty="0"/>
              <a:t> </a:t>
            </a:r>
            <a:r>
              <a:rPr lang="pt-BR" dirty="0" err="1"/>
              <a:t>Automatic</a:t>
            </a:r>
            <a:r>
              <a:rPr lang="pt-BR" dirty="0"/>
              <a:t> Business </a:t>
            </a:r>
            <a:r>
              <a:rPr lang="pt-BR" dirty="0" err="1"/>
              <a:t>Related</a:t>
            </a:r>
            <a:r>
              <a:rPr lang="pt-BR" dirty="0"/>
              <a:t> </a:t>
            </a:r>
            <a:r>
              <a:rPr lang="pt-BR" dirty="0" err="1"/>
              <a:t>Environment</a:t>
            </a:r>
            <a:r>
              <a:rPr lang="pt-BR" dirty="0"/>
              <a:t> (Ambiente </a:t>
            </a:r>
            <a:r>
              <a:rPr lang="pt-BR" dirty="0" err="1"/>
              <a:t>Semi-Automático</a:t>
            </a:r>
            <a:r>
              <a:rPr lang="pt-BR" dirty="0"/>
              <a:t> Relacionado aos Negócios) utilizava modens e linhas telefônicas convencionais para conexões remotas com taxas de transmissão de 1200 </a:t>
            </a:r>
            <a:r>
              <a:rPr lang="pt-BR" dirty="0" err="1"/>
              <a:t>bps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301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90599" y="493379"/>
            <a:ext cx="11435938" cy="132556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/>
              <a:t>Transmissor, Receptor e Canal de Comunicação</a:t>
            </a:r>
            <a:endParaRPr lang="pt-BR" sz="4000" b="1" dirty="0"/>
          </a:p>
        </p:txBody>
      </p:sp>
      <p:pic>
        <p:nvPicPr>
          <p:cNvPr id="2050" name="Picture 2" descr="Resultado de imagem para transmissor receptor e canal de comunicaÃ§Ã£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7" t="33097" r="1273" b="21513"/>
          <a:stretch/>
        </p:blipFill>
        <p:spPr bwMode="auto">
          <a:xfrm>
            <a:off x="1249284" y="2420191"/>
            <a:ext cx="8556172" cy="255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3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95A17-60FF-4D97-B491-0EF9412E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Décadas de 1950 e 1960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66D702-9511-4A8D-A5B1-416ED2CD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1967 os EUA, para fazer frente às inovações da União Soviética, teve a ideia de construir a ARPPANET, utilizando o conceito de comutação por pacotes;</a:t>
            </a:r>
          </a:p>
          <a:p>
            <a:r>
              <a:rPr lang="pt-BR" dirty="0"/>
              <a:t>A ARPANET seria formada por computadores, hosts, conectados a linhas telefônicas de 56 </a:t>
            </a:r>
            <a:r>
              <a:rPr lang="pt-BR" dirty="0" err="1"/>
              <a:t>Kps</a:t>
            </a:r>
            <a:r>
              <a:rPr lang="pt-BR" dirty="0"/>
              <a:t> através de um dispositivo chamado IMP (Interface </a:t>
            </a:r>
            <a:r>
              <a:rPr lang="pt-BR" dirty="0" err="1"/>
              <a:t>Message</a:t>
            </a:r>
            <a:r>
              <a:rPr lang="pt-BR" dirty="0"/>
              <a:t> Processor);</a:t>
            </a:r>
          </a:p>
          <a:p>
            <a:r>
              <a:rPr lang="pt-BR" dirty="0"/>
              <a:t>O primeiro IMP foi instalado na Universidade da Califórnia em Los Angeles (UCLA).</a:t>
            </a:r>
          </a:p>
        </p:txBody>
      </p:sp>
    </p:spTree>
    <p:extLst>
      <p:ext uri="{BB962C8B-B14F-4D97-AF65-F5344CB8AC3E}">
        <p14:creationId xmlns:p14="http://schemas.microsoft.com/office/powerpoint/2010/main" val="2776203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73736-5147-473F-8FB8-FE7B3C02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Década de 1970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BD5B37-B3AE-4B70-A49C-AB7F6E17E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1970 foi finalizado o primeiro PROTOCOLO utilizado na ARPANET para comunicação entre dois hosts, o NCP (Network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);</a:t>
            </a:r>
          </a:p>
          <a:p>
            <a:r>
              <a:rPr lang="pt-BR" dirty="0"/>
              <a:t>NCP possuía uma série de limitações;</a:t>
            </a:r>
          </a:p>
          <a:p>
            <a:r>
              <a:rPr lang="pt-BR" dirty="0"/>
              <a:t>1974 foi apresentada uma proposta e um novo PROTOCOLO, o TCP (</a:t>
            </a:r>
            <a:r>
              <a:rPr lang="pt-BR" dirty="0" err="1"/>
              <a:t>Transmission</a:t>
            </a:r>
            <a:r>
              <a:rPr lang="pt-BR" dirty="0"/>
              <a:t>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Program</a:t>
            </a:r>
            <a:r>
              <a:rPr lang="pt-BR" dirty="0"/>
              <a:t>);</a:t>
            </a:r>
          </a:p>
          <a:p>
            <a:r>
              <a:rPr lang="pt-BR" dirty="0"/>
              <a:t>Posteriormente o TCP seria desmembrado em dois, gerando os PROTOCOLOS TCP e IP (Internet </a:t>
            </a:r>
            <a:r>
              <a:rPr lang="pt-BR" dirty="0" err="1"/>
              <a:t>Protocol</a:t>
            </a:r>
            <a:r>
              <a:rPr lang="pt-BR" dirty="0"/>
              <a:t>).</a:t>
            </a:r>
          </a:p>
          <a:p>
            <a:r>
              <a:rPr lang="pt-BR" dirty="0"/>
              <a:t>Durante a década de 70 a ARPANET alcançaria 200 hosts.</a:t>
            </a:r>
          </a:p>
        </p:txBody>
      </p:sp>
    </p:spTree>
    <p:extLst>
      <p:ext uri="{BB962C8B-B14F-4D97-AF65-F5344CB8AC3E}">
        <p14:creationId xmlns:p14="http://schemas.microsoft.com/office/powerpoint/2010/main" val="573304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22E2F-6697-4048-9169-589A56C5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Década de 1980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404168-D790-4730-BFB1-4330CFD1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ARPANET salto de 200 para 160 mil hosts;</a:t>
            </a:r>
          </a:p>
          <a:p>
            <a:r>
              <a:rPr lang="pt-BR" dirty="0"/>
              <a:t>Esse crescimento se deu a uma série de fatos, especialmente a </a:t>
            </a:r>
            <a:r>
              <a:rPr lang="pt-BR" dirty="0" err="1"/>
              <a:t>evolição</a:t>
            </a:r>
            <a:r>
              <a:rPr lang="pt-BR" dirty="0"/>
              <a:t> do PROTOCOLO Ethernet, padronizado em 1983;</a:t>
            </a:r>
          </a:p>
          <a:p>
            <a:r>
              <a:rPr lang="pt-BR" dirty="0"/>
              <a:t>Em 1º de janeiro ocorreu a transição de toda rede do PROTOCOLO NCP para o TCP/IP, marcando uma nova fase para ARPANET;</a:t>
            </a:r>
          </a:p>
          <a:p>
            <a:r>
              <a:rPr lang="pt-BR" dirty="0"/>
              <a:t>Em 1986, nos EUA, a NSF (</a:t>
            </a:r>
            <a:r>
              <a:rPr lang="pt-BR" dirty="0" err="1"/>
              <a:t>National</a:t>
            </a:r>
            <a:r>
              <a:rPr lang="pt-BR" dirty="0"/>
              <a:t> Science Foundation) criou um programa chamado NSFNET que permitia a qualquer instituição de ensino conectar-se à rede.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657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4A938-9F0A-47C4-92A2-DF685B7B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Década de 1990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EDF6-CB11-4000-A025-CA2B58311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grande maioria dos fabricantes de computadores e sistemas operacionais já oferecia o TCP/IP como PROTOCOLO de rede;</a:t>
            </a:r>
          </a:p>
          <a:p>
            <a:r>
              <a:rPr lang="pt-BR" dirty="0"/>
              <a:t>Número de hosts deu um novo salto, de 160 mil para mais de 56 milhões de hosts;</a:t>
            </a:r>
          </a:p>
          <a:p>
            <a:r>
              <a:rPr lang="pt-BR" dirty="0"/>
              <a:t>1991 o NSF elimina as restrições ao tráfego comercial na Internet e surgem os primeiros provedores de acesso;</a:t>
            </a:r>
          </a:p>
          <a:p>
            <a:r>
              <a:rPr lang="pt-BR" dirty="0"/>
              <a:t>Os principais serviços eram o correio eletrônico, transferência de arquivos, terminal remoto e serviços de notícias;</a:t>
            </a:r>
          </a:p>
          <a:p>
            <a:r>
              <a:rPr lang="pt-BR" dirty="0"/>
              <a:t>As redes locais com tecnologia Ethernet tornaram-se dominantes.</a:t>
            </a:r>
          </a:p>
        </p:txBody>
      </p:sp>
    </p:spTree>
    <p:extLst>
      <p:ext uri="{BB962C8B-B14F-4D97-AF65-F5344CB8AC3E}">
        <p14:creationId xmlns:p14="http://schemas.microsoft.com/office/powerpoint/2010/main" val="3384478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652DA-453A-4405-A7C6-A3B51689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Década de 2000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36AB0-111A-4C10-8645-4947AAEFC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2007 já eram mais de 433 milhões de hosts;</a:t>
            </a:r>
          </a:p>
          <a:p>
            <a:r>
              <a:rPr lang="pt-BR" dirty="0"/>
              <a:t>A evolução da rede também trouxe problemas, a transmissão de áudio e vídeo exige mecanismos que garantam sua qualidade, o comércio eletrônico exige que suas transações sejam feitas de maneira segura;</a:t>
            </a:r>
          </a:p>
          <a:p>
            <a:r>
              <a:rPr lang="pt-BR" dirty="0"/>
              <a:t>O PROTOCOLO Ethernet continuou evoluindo e em 2002 foi lançado o 10 Gigabit Ethernet, com isso deixa de ser um PROTOCOLO de redes locais e passa a competir com outros PROTOCOLOS para redes metropolitanas e distribuídas;</a:t>
            </a:r>
          </a:p>
          <a:p>
            <a:r>
              <a:rPr lang="pt-BR" dirty="0"/>
              <a:t>Com o avanço das telecomunicações, o acesso à Internet pôde ser feito utilizando conexões em banda larga, por exemplo ADSL e </a:t>
            </a:r>
            <a:r>
              <a:rPr lang="pt-BR" dirty="0" err="1"/>
              <a:t>cable</a:t>
            </a:r>
            <a:r>
              <a:rPr lang="pt-BR" dirty="0"/>
              <a:t> modem;</a:t>
            </a:r>
          </a:p>
          <a:p>
            <a:r>
              <a:rPr lang="pt-BR" dirty="0"/>
              <a:t>Mudança na tipo de informação, imagens, áudio e vídeo.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8853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7903C-3806-4F22-8931-7D1E42D6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FD674C-9CC5-4C64-9C39-7A7E01EC4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/>
              <a:t>1 - Qual os dois principais tipos de comutação?</a:t>
            </a:r>
          </a:p>
          <a:p>
            <a:r>
              <a:rPr lang="pt-BR" sz="1600" dirty="0"/>
              <a:t>Resposta: Comutação por circuitos e comutação por pacotes.</a:t>
            </a:r>
          </a:p>
          <a:p>
            <a:r>
              <a:rPr lang="pt-BR" sz="1600" dirty="0"/>
              <a:t>2 – Explique como funciona a comutação por circuito.</a:t>
            </a:r>
          </a:p>
          <a:p>
            <a:r>
              <a:rPr lang="pt-BR" sz="1600" dirty="0"/>
              <a:t>Resposta: Na comutação por circuito é estabelecido um caminho interligando a origem ao destino, chamado de circuito. O circuito é criado antes do início do envio da mensagem e permanece dedicado até o final da transmissão.</a:t>
            </a:r>
          </a:p>
          <a:p>
            <a:r>
              <a:rPr lang="pt-BR" sz="1600" dirty="0"/>
              <a:t>3 – Explique como funciona a comutação por pacotes.</a:t>
            </a:r>
          </a:p>
          <a:p>
            <a:r>
              <a:rPr lang="pt-BR" sz="1600" dirty="0"/>
              <a:t>Resposta: Não existe um circuito dedicado. As mensagens são divididas em pedaços menores, chamados pacotes, e cada um recebe o endereço do dispositivo de destino, que pode ser um endereço IP. Os pacotes são encaminhados de forma independente, até chegarem ao destino.</a:t>
            </a:r>
          </a:p>
        </p:txBody>
      </p:sp>
    </p:spTree>
    <p:extLst>
      <p:ext uri="{BB962C8B-B14F-4D97-AF65-F5344CB8AC3E}">
        <p14:creationId xmlns:p14="http://schemas.microsoft.com/office/powerpoint/2010/main" val="2336944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70432" y="2364379"/>
            <a:ext cx="8595360" cy="3500846"/>
          </a:xfrm>
        </p:spPr>
        <p:txBody>
          <a:bodyPr/>
          <a:lstStyle/>
          <a:p>
            <a:r>
              <a:rPr lang="pt-BR" sz="1600" dirty="0" smtClean="0"/>
              <a:t>4 – O que é uma rede de computadores? Que tipo de dispositivos podem fazer parte de uma rede?</a:t>
            </a:r>
          </a:p>
          <a:p>
            <a:r>
              <a:rPr lang="pt-BR" sz="1600" dirty="0" smtClean="0"/>
              <a:t>Resposta: Uma </a:t>
            </a:r>
            <a:r>
              <a:rPr lang="pt-BR" sz="1600" dirty="0"/>
              <a:t>rede de computadores é um conjunto de dispositivos conectados com a finalidade de trocar informações e compartilhar recursos.</a:t>
            </a:r>
          </a:p>
          <a:p>
            <a:r>
              <a:rPr lang="pt-BR" sz="1600" dirty="0" smtClean="0"/>
              <a:t>5 – Defina os conceitos de transmissor, receptor, canal de comunicação e interface.</a:t>
            </a:r>
          </a:p>
          <a:p>
            <a:r>
              <a:rPr lang="pt-BR" sz="1600" dirty="0" smtClean="0"/>
              <a:t>Resposta: Transmissor é quem transmite o dado; Receptor é quem recebe o dado; Canal de comunicação </a:t>
            </a:r>
            <a:r>
              <a:rPr lang="pt-BR" sz="1600" dirty="0"/>
              <a:t>é </a:t>
            </a:r>
            <a:r>
              <a:rPr lang="pt-BR" sz="1600" dirty="0" smtClean="0"/>
              <a:t>onde o dado é transportado entre </a:t>
            </a:r>
            <a:r>
              <a:rPr lang="pt-BR" sz="1600" dirty="0"/>
              <a:t>o transmissor e </a:t>
            </a:r>
            <a:r>
              <a:rPr lang="pt-BR" sz="1600" dirty="0" smtClean="0"/>
              <a:t>receptor; </a:t>
            </a:r>
            <a:r>
              <a:rPr lang="pt-BR" sz="1600" dirty="0"/>
              <a:t>A interface de rede tem a </a:t>
            </a:r>
            <a:r>
              <a:rPr lang="pt-BR" sz="1600" dirty="0" smtClean="0"/>
              <a:t>função </a:t>
            </a:r>
            <a:r>
              <a:rPr lang="pt-BR" sz="1600" dirty="0"/>
              <a:t>de colocar o dado no circuito na origem e retirá-lo no destino.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967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	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1872" y="2625634"/>
            <a:ext cx="8595360" cy="1998617"/>
          </a:xfrm>
        </p:spPr>
        <p:txBody>
          <a:bodyPr/>
          <a:lstStyle/>
          <a:p>
            <a:r>
              <a:rPr lang="pt-BR" dirty="0" smtClean="0"/>
              <a:t>MAIA, Luiz Paulo. Arquitetura de redes de computares.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24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382" y="296587"/>
            <a:ext cx="10515600" cy="1071789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/>
              <a:t>Parâmetros para avaliação</a:t>
            </a:r>
            <a:endParaRPr lang="pt-BR" sz="4000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86882"/>
            <a:ext cx="2845526" cy="33995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2000" dirty="0" smtClean="0"/>
              <a:t>Custo</a:t>
            </a:r>
          </a:p>
          <a:p>
            <a:pPr>
              <a:lnSpc>
                <a:spcPct val="100000"/>
              </a:lnSpc>
            </a:pPr>
            <a:r>
              <a:rPr lang="pt-BR" sz="2000" dirty="0" smtClean="0"/>
              <a:t>Desempenho</a:t>
            </a:r>
          </a:p>
          <a:p>
            <a:pPr>
              <a:lnSpc>
                <a:spcPct val="100000"/>
              </a:lnSpc>
            </a:pPr>
            <a:r>
              <a:rPr lang="pt-BR" sz="2000" dirty="0" smtClean="0"/>
              <a:t>Escalabilidade</a:t>
            </a:r>
          </a:p>
          <a:p>
            <a:pPr>
              <a:lnSpc>
                <a:spcPct val="100000"/>
              </a:lnSpc>
            </a:pPr>
            <a:r>
              <a:rPr lang="pt-BR" sz="2000" dirty="0" smtClean="0"/>
              <a:t>Disponibilidade</a:t>
            </a:r>
          </a:p>
          <a:p>
            <a:pPr>
              <a:lnSpc>
                <a:spcPct val="100000"/>
              </a:lnSpc>
            </a:pPr>
            <a:r>
              <a:rPr lang="pt-BR" sz="2000" dirty="0" smtClean="0"/>
              <a:t>Segurança</a:t>
            </a:r>
          </a:p>
          <a:p>
            <a:pPr>
              <a:lnSpc>
                <a:spcPct val="100000"/>
              </a:lnSpc>
            </a:pPr>
            <a:r>
              <a:rPr lang="pt-BR" sz="2000" dirty="0" smtClean="0"/>
              <a:t>Padronização</a:t>
            </a:r>
            <a:endParaRPr lang="pt-BR" sz="2000" dirty="0"/>
          </a:p>
        </p:txBody>
      </p:sp>
      <p:pic>
        <p:nvPicPr>
          <p:cNvPr id="3078" name="Picture 6" descr="Imagem relaciona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449" y="1563348"/>
            <a:ext cx="2253239" cy="173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m relaciona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53083">
            <a:off x="4326817" y="4607470"/>
            <a:ext cx="2056729" cy="139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magem relacionad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6057">
            <a:off x="8249529" y="1658805"/>
            <a:ext cx="2293720" cy="172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Imagem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873" y="4287880"/>
            <a:ext cx="2721667" cy="195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6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smtClean="0"/>
              <a:t>Redes locais, Metropolitanas e Distribuídas</a:t>
            </a:r>
            <a:endParaRPr lang="pt-BR" sz="4000" b="1" dirty="0"/>
          </a:p>
        </p:txBody>
      </p:sp>
      <p:sp>
        <p:nvSpPr>
          <p:cNvPr id="6" name="Elipse 5"/>
          <p:cNvSpPr/>
          <p:nvPr/>
        </p:nvSpPr>
        <p:spPr>
          <a:xfrm>
            <a:off x="3503022" y="2148774"/>
            <a:ext cx="3879668" cy="307126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 flipH="1">
            <a:off x="5006684" y="2285302"/>
            <a:ext cx="815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W</a:t>
            </a:r>
            <a:r>
              <a:rPr lang="pt-BR" sz="2000" b="1" dirty="0" smtClean="0"/>
              <a:t>an</a:t>
            </a:r>
            <a:endParaRPr lang="pt-BR" sz="2000" b="1" dirty="0"/>
          </a:p>
        </p:txBody>
      </p:sp>
      <p:sp>
        <p:nvSpPr>
          <p:cNvPr id="11" name="Elipse 10"/>
          <p:cNvSpPr/>
          <p:nvPr/>
        </p:nvSpPr>
        <p:spPr>
          <a:xfrm>
            <a:off x="4085954" y="2696947"/>
            <a:ext cx="2713806" cy="201244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4677591" y="3287200"/>
            <a:ext cx="1530531" cy="88780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 flipH="1">
            <a:off x="5075483" y="3472797"/>
            <a:ext cx="815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Lan</a:t>
            </a:r>
            <a:endParaRPr lang="pt-BR" sz="2000" b="1" dirty="0"/>
          </a:p>
        </p:txBody>
      </p:sp>
      <p:sp>
        <p:nvSpPr>
          <p:cNvPr id="14" name="CaixaDeTexto 13"/>
          <p:cNvSpPr txBox="1"/>
          <p:nvPr/>
        </p:nvSpPr>
        <p:spPr>
          <a:xfrm flipH="1">
            <a:off x="5018877" y="2851744"/>
            <a:ext cx="87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/>
              <a:t>Man</a:t>
            </a:r>
            <a:endParaRPr lang="pt-BR" sz="2000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55004" y="5220035"/>
            <a:ext cx="4229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+mj-lt"/>
              </a:rPr>
              <a:t>Lan: </a:t>
            </a:r>
            <a:r>
              <a:rPr lang="pt-BR" sz="2400" dirty="0" smtClean="0">
                <a:latin typeface="+mj-lt"/>
              </a:rPr>
              <a:t>Rede local</a:t>
            </a:r>
          </a:p>
          <a:p>
            <a:r>
              <a:rPr lang="pt-BR" sz="2400" b="1" dirty="0" smtClean="0">
                <a:latin typeface="+mj-lt"/>
              </a:rPr>
              <a:t>Man: </a:t>
            </a:r>
            <a:r>
              <a:rPr lang="pt-BR" sz="2400" dirty="0" smtClean="0">
                <a:latin typeface="+mj-lt"/>
              </a:rPr>
              <a:t>Rede metropolitana</a:t>
            </a:r>
          </a:p>
          <a:p>
            <a:r>
              <a:rPr lang="pt-BR" sz="2400" b="1" dirty="0" smtClean="0">
                <a:latin typeface="+mj-lt"/>
              </a:rPr>
              <a:t>Wan: </a:t>
            </a:r>
            <a:r>
              <a:rPr lang="pt-BR" sz="2400" dirty="0" smtClean="0">
                <a:latin typeface="+mj-lt"/>
              </a:rPr>
              <a:t>Rede distribuída</a:t>
            </a:r>
          </a:p>
        </p:txBody>
      </p:sp>
    </p:spTree>
    <p:extLst>
      <p:ext uri="{BB962C8B-B14F-4D97-AF65-F5344CB8AC3E}">
        <p14:creationId xmlns:p14="http://schemas.microsoft.com/office/powerpoint/2010/main" val="3497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529436" y="2695187"/>
            <a:ext cx="2256313" cy="92627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578919" y="2948202"/>
            <a:ext cx="243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Área metropolitana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4175663" y="2919175"/>
            <a:ext cx="1092530" cy="46313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179613" y="2972986"/>
            <a:ext cx="1241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Rede local</a:t>
            </a:r>
            <a:endParaRPr lang="pt-BR" sz="1600" dirty="0"/>
          </a:p>
        </p:txBody>
      </p:sp>
      <p:sp>
        <p:nvSpPr>
          <p:cNvPr id="9" name="Elipse 8"/>
          <p:cNvSpPr/>
          <p:nvPr/>
        </p:nvSpPr>
        <p:spPr>
          <a:xfrm>
            <a:off x="2918850" y="4023962"/>
            <a:ext cx="1092530" cy="46313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918850" y="4086253"/>
            <a:ext cx="1282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Rede local</a:t>
            </a:r>
            <a:endParaRPr lang="pt-BR" sz="1600" dirty="0"/>
          </a:p>
        </p:txBody>
      </p:sp>
      <p:sp>
        <p:nvSpPr>
          <p:cNvPr id="11" name="Elipse 10"/>
          <p:cNvSpPr/>
          <p:nvPr/>
        </p:nvSpPr>
        <p:spPr>
          <a:xfrm>
            <a:off x="603162" y="3871131"/>
            <a:ext cx="1092530" cy="46313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603162" y="3933422"/>
            <a:ext cx="1237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Rede local</a:t>
            </a:r>
            <a:endParaRPr lang="pt-BR" sz="1600" dirty="0"/>
          </a:p>
        </p:txBody>
      </p:sp>
      <p:sp>
        <p:nvSpPr>
          <p:cNvPr id="13" name="Elipse 12"/>
          <p:cNvSpPr/>
          <p:nvPr/>
        </p:nvSpPr>
        <p:spPr>
          <a:xfrm>
            <a:off x="2265708" y="1908612"/>
            <a:ext cx="1092530" cy="46313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/>
          <p:cNvSpPr txBox="1"/>
          <p:nvPr/>
        </p:nvSpPr>
        <p:spPr>
          <a:xfrm>
            <a:off x="2265708" y="1970903"/>
            <a:ext cx="1199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Rede local</a:t>
            </a:r>
            <a:endParaRPr lang="pt-BR" sz="1600" dirty="0"/>
          </a:p>
        </p:txBody>
      </p:sp>
      <p:sp>
        <p:nvSpPr>
          <p:cNvPr id="15" name="Elipse 14"/>
          <p:cNvSpPr/>
          <p:nvPr/>
        </p:nvSpPr>
        <p:spPr>
          <a:xfrm>
            <a:off x="199400" y="2518330"/>
            <a:ext cx="1092530" cy="46313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99400" y="2580621"/>
            <a:ext cx="1330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Rede local</a:t>
            </a:r>
            <a:endParaRPr lang="pt-BR" sz="1600" dirty="0"/>
          </a:p>
        </p:txBody>
      </p:sp>
      <p:cxnSp>
        <p:nvCxnSpPr>
          <p:cNvPr id="42" name="Conector reto 41"/>
          <p:cNvCxnSpPr>
            <a:stCxn id="13" idx="4"/>
          </p:cNvCxnSpPr>
          <p:nvPr/>
        </p:nvCxnSpPr>
        <p:spPr>
          <a:xfrm flipH="1">
            <a:off x="2811972" y="2371749"/>
            <a:ext cx="1" cy="323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H="1" flipV="1">
            <a:off x="3804055" y="3132868"/>
            <a:ext cx="397332" cy="1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>
            <a:stCxn id="9" idx="0"/>
          </p:cNvCxnSpPr>
          <p:nvPr/>
        </p:nvCxnSpPr>
        <p:spPr>
          <a:xfrm flipH="1" flipV="1">
            <a:off x="3251359" y="3547693"/>
            <a:ext cx="213756" cy="476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11" idx="0"/>
          </p:cNvCxnSpPr>
          <p:nvPr/>
        </p:nvCxnSpPr>
        <p:spPr>
          <a:xfrm flipV="1">
            <a:off x="1149427" y="3410812"/>
            <a:ext cx="536471" cy="460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1285494" y="2749898"/>
            <a:ext cx="410198" cy="16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/>
          <p:cNvSpPr/>
          <p:nvPr/>
        </p:nvSpPr>
        <p:spPr>
          <a:xfrm>
            <a:off x="8157843" y="1849086"/>
            <a:ext cx="1442451" cy="64706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8336962" y="1911377"/>
            <a:ext cx="1167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Rede local</a:t>
            </a:r>
          </a:p>
          <a:p>
            <a:pPr algn="ctr"/>
            <a:r>
              <a:rPr lang="pt-BR" sz="1600" dirty="0" smtClean="0"/>
              <a:t>Brasil -RJ</a:t>
            </a:r>
            <a:endParaRPr lang="pt-BR" sz="1600" dirty="0"/>
          </a:p>
        </p:txBody>
      </p:sp>
      <p:sp>
        <p:nvSpPr>
          <p:cNvPr id="67" name="Elipse 66"/>
          <p:cNvSpPr/>
          <p:nvPr/>
        </p:nvSpPr>
        <p:spPr>
          <a:xfrm>
            <a:off x="6422067" y="2673266"/>
            <a:ext cx="1442451" cy="64706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/>
          <p:cNvSpPr txBox="1"/>
          <p:nvPr/>
        </p:nvSpPr>
        <p:spPr>
          <a:xfrm>
            <a:off x="6575452" y="2718722"/>
            <a:ext cx="1167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Rede local</a:t>
            </a:r>
          </a:p>
          <a:p>
            <a:pPr algn="ctr"/>
            <a:r>
              <a:rPr lang="pt-BR" sz="1600" dirty="0" smtClean="0"/>
              <a:t>Brasil -RJ</a:t>
            </a:r>
            <a:endParaRPr lang="pt-BR" sz="1600" dirty="0"/>
          </a:p>
        </p:txBody>
      </p:sp>
      <p:sp>
        <p:nvSpPr>
          <p:cNvPr id="69" name="Elipse 68"/>
          <p:cNvSpPr/>
          <p:nvPr/>
        </p:nvSpPr>
        <p:spPr>
          <a:xfrm>
            <a:off x="7752105" y="4189238"/>
            <a:ext cx="1442451" cy="64706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/>
          <p:cNvSpPr txBox="1"/>
          <p:nvPr/>
        </p:nvSpPr>
        <p:spPr>
          <a:xfrm>
            <a:off x="7931224" y="4251529"/>
            <a:ext cx="1167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Rede local</a:t>
            </a:r>
          </a:p>
          <a:p>
            <a:pPr algn="ctr"/>
            <a:r>
              <a:rPr lang="pt-BR" sz="1600" dirty="0" smtClean="0"/>
              <a:t>Brasil -RJ</a:t>
            </a:r>
            <a:endParaRPr lang="pt-BR" sz="1600" dirty="0"/>
          </a:p>
        </p:txBody>
      </p:sp>
      <p:sp>
        <p:nvSpPr>
          <p:cNvPr id="71" name="Elipse 70"/>
          <p:cNvSpPr/>
          <p:nvPr/>
        </p:nvSpPr>
        <p:spPr>
          <a:xfrm>
            <a:off x="5280052" y="4340925"/>
            <a:ext cx="1442451" cy="64706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/>
          <p:cNvSpPr txBox="1"/>
          <p:nvPr/>
        </p:nvSpPr>
        <p:spPr>
          <a:xfrm>
            <a:off x="5459171" y="4403216"/>
            <a:ext cx="1167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Rede local</a:t>
            </a:r>
          </a:p>
          <a:p>
            <a:pPr algn="ctr"/>
            <a:r>
              <a:rPr lang="pt-BR" sz="1600" dirty="0" smtClean="0"/>
              <a:t>Brasil -RJ</a:t>
            </a:r>
            <a:endParaRPr lang="pt-BR" sz="1600" dirty="0"/>
          </a:p>
        </p:txBody>
      </p:sp>
      <p:sp>
        <p:nvSpPr>
          <p:cNvPr id="73" name="Elipse 72"/>
          <p:cNvSpPr/>
          <p:nvPr/>
        </p:nvSpPr>
        <p:spPr>
          <a:xfrm>
            <a:off x="9652155" y="3242972"/>
            <a:ext cx="1442451" cy="64706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/>
          <p:cNvSpPr txBox="1"/>
          <p:nvPr/>
        </p:nvSpPr>
        <p:spPr>
          <a:xfrm>
            <a:off x="9831274" y="3305263"/>
            <a:ext cx="1167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Rede local</a:t>
            </a:r>
          </a:p>
          <a:p>
            <a:pPr algn="ctr"/>
            <a:r>
              <a:rPr lang="pt-BR" sz="1600" dirty="0" smtClean="0"/>
              <a:t>Brasil -RJ</a:t>
            </a:r>
            <a:endParaRPr lang="pt-BR" sz="1600" dirty="0"/>
          </a:p>
        </p:txBody>
      </p:sp>
      <p:sp>
        <p:nvSpPr>
          <p:cNvPr id="75" name="Elipse 74"/>
          <p:cNvSpPr/>
          <p:nvPr/>
        </p:nvSpPr>
        <p:spPr>
          <a:xfrm>
            <a:off x="9652155" y="4997717"/>
            <a:ext cx="1442451" cy="64706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/>
          <p:cNvSpPr txBox="1"/>
          <p:nvPr/>
        </p:nvSpPr>
        <p:spPr>
          <a:xfrm>
            <a:off x="9831274" y="5060008"/>
            <a:ext cx="1167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Rede local</a:t>
            </a:r>
          </a:p>
          <a:p>
            <a:pPr algn="ctr"/>
            <a:r>
              <a:rPr lang="pt-BR" sz="1600" dirty="0" smtClean="0"/>
              <a:t>Brasil -RJ</a:t>
            </a:r>
            <a:endParaRPr lang="pt-BR" sz="1600" dirty="0"/>
          </a:p>
        </p:txBody>
      </p:sp>
      <p:cxnSp>
        <p:nvCxnSpPr>
          <p:cNvPr id="78" name="Conector reto 77"/>
          <p:cNvCxnSpPr/>
          <p:nvPr/>
        </p:nvCxnSpPr>
        <p:spPr>
          <a:xfrm flipH="1">
            <a:off x="7542308" y="2417026"/>
            <a:ext cx="794655" cy="318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/>
          <p:nvPr/>
        </p:nvCxnSpPr>
        <p:spPr>
          <a:xfrm>
            <a:off x="7542307" y="3242972"/>
            <a:ext cx="615537" cy="1008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/>
          <p:cNvCxnSpPr/>
          <p:nvPr/>
        </p:nvCxnSpPr>
        <p:spPr>
          <a:xfrm flipH="1">
            <a:off x="6029193" y="3262060"/>
            <a:ext cx="618507" cy="1068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/>
          <p:cNvCxnSpPr>
            <a:stCxn id="73" idx="3"/>
          </p:cNvCxnSpPr>
          <p:nvPr/>
        </p:nvCxnSpPr>
        <p:spPr>
          <a:xfrm flipH="1">
            <a:off x="9047506" y="3795277"/>
            <a:ext cx="815891" cy="535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>
            <a:off x="9311731" y="2417026"/>
            <a:ext cx="672929" cy="886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/>
          <p:cNvCxnSpPr/>
          <p:nvPr/>
        </p:nvCxnSpPr>
        <p:spPr>
          <a:xfrm>
            <a:off x="10542800" y="3890038"/>
            <a:ext cx="120292" cy="116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/>
          <p:cNvCxnSpPr/>
          <p:nvPr/>
        </p:nvCxnSpPr>
        <p:spPr>
          <a:xfrm>
            <a:off x="9131624" y="4602622"/>
            <a:ext cx="867883" cy="457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/>
          <p:cNvSpPr txBox="1"/>
          <p:nvPr/>
        </p:nvSpPr>
        <p:spPr>
          <a:xfrm>
            <a:off x="757540" y="1145122"/>
            <a:ext cx="384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Rede Metropolitana</a:t>
            </a:r>
            <a:endParaRPr lang="pt-BR" sz="2400" b="1" dirty="0"/>
          </a:p>
        </p:txBody>
      </p:sp>
      <p:sp>
        <p:nvSpPr>
          <p:cNvPr id="94" name="CaixaDeTexto 93"/>
          <p:cNvSpPr txBox="1"/>
          <p:nvPr/>
        </p:nvSpPr>
        <p:spPr>
          <a:xfrm>
            <a:off x="7041522" y="1157324"/>
            <a:ext cx="3306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Rede Distribuída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47606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8089" y="1006079"/>
            <a:ext cx="4927064" cy="525524"/>
          </a:xfrm>
        </p:spPr>
        <p:txBody>
          <a:bodyPr>
            <a:noAutofit/>
          </a:bodyPr>
          <a:lstStyle/>
          <a:p>
            <a:r>
              <a:rPr lang="pt-BR" sz="4000" b="1" dirty="0" smtClean="0"/>
              <a:t>Redes cabeadas</a:t>
            </a:r>
            <a:endParaRPr lang="pt-BR" sz="4000" b="1" dirty="0"/>
          </a:p>
        </p:txBody>
      </p:sp>
      <p:pic>
        <p:nvPicPr>
          <p:cNvPr id="1026" name="Picture 2" descr="Resultado de imagem para redes sem f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062" y="1917213"/>
            <a:ext cx="4683826" cy="203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redes cabead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11" y="1917213"/>
            <a:ext cx="2857500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6507678" y="1006079"/>
            <a:ext cx="4225779" cy="525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 smtClean="0"/>
              <a:t>Redes sem fio</a:t>
            </a:r>
            <a:endParaRPr lang="pt-BR" sz="4000" b="1" dirty="0"/>
          </a:p>
        </p:txBody>
      </p:sp>
      <p:sp>
        <p:nvSpPr>
          <p:cNvPr id="5" name="Fluxograma: Processo Alternativo 4"/>
          <p:cNvSpPr/>
          <p:nvPr/>
        </p:nvSpPr>
        <p:spPr>
          <a:xfrm>
            <a:off x="454333" y="4865049"/>
            <a:ext cx="4165168" cy="1258784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Menores taxas de erro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Velocidade maiores de transmissão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Segurança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Fluxograma: Processo Alternativo 8"/>
          <p:cNvSpPr/>
          <p:nvPr/>
        </p:nvSpPr>
        <p:spPr>
          <a:xfrm>
            <a:off x="6206391" y="4865049"/>
            <a:ext cx="4165168" cy="1258784"/>
          </a:xfrm>
          <a:prstGeom prst="flowChartAlternate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Baixo custo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Facilidade de conexão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Mobilidade dos dispositivos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59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7477" y="223256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 smtClean="0"/>
              <a:t>Redes Ponto a Ponto e Multiponto</a:t>
            </a:r>
            <a:endParaRPr lang="pt-BR" sz="4000" b="1" dirty="0"/>
          </a:p>
        </p:txBody>
      </p:sp>
      <p:pic>
        <p:nvPicPr>
          <p:cNvPr id="1026" name="Picture 2" descr="Resultado de imagem para rede ponto a ponto e multipon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049" y="2455817"/>
            <a:ext cx="8095936" cy="320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4003247-F84E-440D-8E73-2356D003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Comutação por circuito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C77FE70-61C8-4F84-AF2E-67AB9C551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estabelecido um caminho interligando origem e destino, chamado de circuito;</a:t>
            </a:r>
          </a:p>
          <a:p>
            <a:r>
              <a:rPr lang="pt-BR" dirty="0"/>
              <a:t>O circuito é criado antes do início da mensagem e permanece dedicado até o final;</a:t>
            </a:r>
          </a:p>
          <a:p>
            <a:r>
              <a:rPr lang="pt-BR" dirty="0"/>
              <a:t>A comutação por circuito pode ser comparada a uma ligação telefônica. A liga para B e caso haja uma um caminho disponível , o telefone B irá tocar. Ao atender o telefone, B estabelece o circuito e a conversa com A pode ser iniciada;</a:t>
            </a:r>
          </a:p>
          <a:p>
            <a:r>
              <a:rPr lang="pt-BR" dirty="0"/>
              <a:t>Caso um disposto C queira se comunicar com B, não será possível, pois o circuito já está alocado.</a:t>
            </a:r>
          </a:p>
        </p:txBody>
      </p:sp>
    </p:spTree>
    <p:extLst>
      <p:ext uri="{BB962C8B-B14F-4D97-AF65-F5344CB8AC3E}">
        <p14:creationId xmlns:p14="http://schemas.microsoft.com/office/powerpoint/2010/main" val="156537526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442</TotalTime>
  <Words>1882</Words>
  <Application>Microsoft Office PowerPoint</Application>
  <PresentationFormat>Widescreen</PresentationFormat>
  <Paragraphs>175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2" baseType="lpstr">
      <vt:lpstr>Arial</vt:lpstr>
      <vt:lpstr>Berlin Sans FB</vt:lpstr>
      <vt:lpstr>Century Schoolbook</vt:lpstr>
      <vt:lpstr>Wingdings 2</vt:lpstr>
      <vt:lpstr>View</vt:lpstr>
      <vt:lpstr>Arquitetura de Redes de Computadores</vt:lpstr>
      <vt:lpstr>Apresentação do PowerPoint</vt:lpstr>
      <vt:lpstr>Transmissor, Receptor e Canal de Comunicação</vt:lpstr>
      <vt:lpstr>Parâmetros para avaliação</vt:lpstr>
      <vt:lpstr>Redes locais, Metropolitanas e Distribuídas</vt:lpstr>
      <vt:lpstr>Apresentação do PowerPoint</vt:lpstr>
      <vt:lpstr>Redes cabeadas</vt:lpstr>
      <vt:lpstr>Redes Ponto a Ponto e Multiponto</vt:lpstr>
      <vt:lpstr>Comutação por circuito</vt:lpstr>
      <vt:lpstr>Comutação por circuito</vt:lpstr>
      <vt:lpstr>Comutação por pacotes</vt:lpstr>
      <vt:lpstr>Comutação por pacotes</vt:lpstr>
      <vt:lpstr>Modelo cliente-servidor</vt:lpstr>
      <vt:lpstr>Modelo cliente-servidor</vt:lpstr>
      <vt:lpstr>Modelo cliente-servidor</vt:lpstr>
      <vt:lpstr>Modelo cliente-servidor</vt:lpstr>
      <vt:lpstr>Modelo peer-to-peer – P2P</vt:lpstr>
      <vt:lpstr>Serviço Web – WWW (WORLD WIDE WEB)</vt:lpstr>
      <vt:lpstr>Correio eletrônico</vt:lpstr>
      <vt:lpstr>Transferência de arquivos</vt:lpstr>
      <vt:lpstr>Terminal remoto</vt:lpstr>
      <vt:lpstr>Gerência remota</vt:lpstr>
      <vt:lpstr>Serviços de áudio e videoconferência</vt:lpstr>
      <vt:lpstr>Serviços de nomes</vt:lpstr>
      <vt:lpstr>Serviços de arquivos e impressão</vt:lpstr>
      <vt:lpstr>Serviços de arquivos e impressão</vt:lpstr>
      <vt:lpstr>Comércio eletrônico</vt:lpstr>
      <vt:lpstr>Histórico</vt:lpstr>
      <vt:lpstr>Décadas de 1950 e 1960</vt:lpstr>
      <vt:lpstr>Décadas de 1950 e 1960</vt:lpstr>
      <vt:lpstr>Década de 1970</vt:lpstr>
      <vt:lpstr>Década de 1980</vt:lpstr>
      <vt:lpstr>Década de 1990</vt:lpstr>
      <vt:lpstr>Década de 2000</vt:lpstr>
      <vt:lpstr>Questões</vt:lpstr>
      <vt:lpstr>Questões</vt:lpstr>
      <vt:lpstr>Bibliografia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Comutação por circuito</dc:title>
  <dc:creator>Anselmo Júnior</dc:creator>
  <cp:lastModifiedBy>internet</cp:lastModifiedBy>
  <cp:revision>34</cp:revision>
  <dcterms:created xsi:type="dcterms:W3CDTF">2018-09-30T16:36:26Z</dcterms:created>
  <dcterms:modified xsi:type="dcterms:W3CDTF">2018-10-03T23:47:13Z</dcterms:modified>
</cp:coreProperties>
</file>