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Old Standard TT"/>
      <p:regular r:id="rId69"/>
      <p:bold r:id="rId70"/>
      <p: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ldStandardTT-italic.fntdata"/><Relationship Id="rId70" Type="http://schemas.openxmlformats.org/officeDocument/2006/relationships/font" Target="fonts/OldStandardTT-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ldStandardTT-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6aef8e5e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aef8e5e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6aef8e5e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6aef8e5e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6aef8e5ea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6aef8e5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6aef8e5e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6aef8e5e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aef8e5e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aef8e5e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6aef8e5e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aef8e5e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6aef8e5e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6aef8e5e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6aef8e5e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6aef8e5e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aef8e5e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aef8e5e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6aef8e5e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aef8e5e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6aef8e5ea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aef8e5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6aef8e5ea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6aef8e5e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6d15571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6d15571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6d15571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d15571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6d15571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6d15571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6d15571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6d15571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6aef8e5ea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6aef8e5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6d155716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6d155716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6d155716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6d155716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6d155716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6d15571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6d155716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6d155716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aef8e5e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aef8e5e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7be018263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7be01826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7be01826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7be01826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7be01826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7be01826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6aef8e5ea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6aef8e5e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7b6a886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7b6a886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7b6a886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7b6a886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6aef8e5ea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6aef8e5e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7b6a886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7b6a886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7b6a8861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7b6a8861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7b6a886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7b6a886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aef8e5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aef8e5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6aef8e5ea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6aef8e5e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7b6a8861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7b6a8861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7b6a8861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7b6a886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7b6a8861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7b6a8861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7b6a886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7b6a886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7bd0e68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7bd0e68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7b6a8861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7b6a8861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7b6a8861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7b6a8861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6aef8e5ea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6aef8e5e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6aef8e5e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6aef8e5e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6aef8e5e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6aef8e5e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6aef8e5e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6aef8e5e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6aef8e5e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6aef8e5e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6aef8e5e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6aef8e5e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6aef8e5e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6aef8e5e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7b6a8861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7b6a8861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7b6a8861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7b6a8861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47be01826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7be01826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7b6a886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7b6a886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7b6a8861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7b6a886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6aef8e5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6aef8e5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7b6a8861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7b6a8861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7b6a8861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7b6a8861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7b6a886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7b6a886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7b6a8861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7b6a8861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aef8e5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aef8e5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6aef8e5e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6aef8e5e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6aef8e5ea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6aef8e5e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2.png"/><Relationship Id="rId5" Type="http://schemas.openxmlformats.org/officeDocument/2006/relationships/image" Target="../media/image29.jpg"/><Relationship Id="rId6"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27.pn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038350"/>
            <a:ext cx="8118600" cy="14274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pt-BR">
                <a:solidFill>
                  <a:srgbClr val="000000"/>
                </a:solidFill>
                <a:latin typeface="Georgia"/>
                <a:ea typeface="Georgia"/>
                <a:cs typeface="Georgia"/>
                <a:sym typeface="Georgia"/>
              </a:rPr>
              <a:t>Camada de Transporte </a:t>
            </a:r>
            <a:endParaRPr>
              <a:solidFill>
                <a:srgbClr val="000000"/>
              </a:solidFill>
              <a:latin typeface="Georgia"/>
              <a:ea typeface="Georgia"/>
              <a:cs typeface="Georgia"/>
              <a:sym typeface="Georgia"/>
            </a:endParaRPr>
          </a:p>
          <a:p>
            <a:pPr indent="0" lvl="0" marL="0" rtl="0" algn="ctr">
              <a:spcBef>
                <a:spcPts val="0"/>
              </a:spcBef>
              <a:spcAft>
                <a:spcPts val="0"/>
              </a:spcAft>
              <a:buNone/>
            </a:pPr>
            <a:r>
              <a:rPr lang="pt-BR" sz="2400">
                <a:solidFill>
                  <a:srgbClr val="000000"/>
                </a:solidFill>
                <a:latin typeface="Georgia"/>
                <a:ea typeface="Georgia"/>
                <a:cs typeface="Georgia"/>
                <a:sym typeface="Georgia"/>
              </a:rPr>
              <a:t>Cap. 7 - Arquitetura de redes de computadores</a:t>
            </a:r>
            <a:endParaRPr sz="2400">
              <a:solidFill>
                <a:srgbClr val="000000"/>
              </a:solidFill>
              <a:latin typeface="Georgia"/>
              <a:ea typeface="Georgia"/>
              <a:cs typeface="Georgia"/>
              <a:sym typeface="Georgia"/>
            </a:endParaRPr>
          </a:p>
        </p:txBody>
      </p:sp>
      <p:sp>
        <p:nvSpPr>
          <p:cNvPr id="60" name="Google Shape;60;p13"/>
          <p:cNvSpPr txBox="1"/>
          <p:nvPr>
            <p:ph idx="1" type="subTitle"/>
          </p:nvPr>
        </p:nvSpPr>
        <p:spPr>
          <a:xfrm>
            <a:off x="512700" y="3840656"/>
            <a:ext cx="8118600" cy="120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000">
                <a:solidFill>
                  <a:srgbClr val="434343"/>
                </a:solidFill>
                <a:latin typeface="Georgia"/>
                <a:ea typeface="Georgia"/>
                <a:cs typeface="Georgia"/>
                <a:sym typeface="Georgia"/>
              </a:rPr>
              <a:t>Azize A Fernandes Jr. - 17100843</a:t>
            </a:r>
            <a:endParaRPr sz="2000">
              <a:solidFill>
                <a:srgbClr val="434343"/>
              </a:solidFill>
              <a:latin typeface="Georgia"/>
              <a:ea typeface="Georgia"/>
              <a:cs typeface="Georgia"/>
              <a:sym typeface="Georgia"/>
            </a:endParaRPr>
          </a:p>
          <a:p>
            <a:pPr indent="0" lvl="0" marL="0" rtl="0" algn="ctr">
              <a:spcBef>
                <a:spcPts val="0"/>
              </a:spcBef>
              <a:spcAft>
                <a:spcPts val="0"/>
              </a:spcAft>
              <a:buNone/>
            </a:pPr>
            <a:r>
              <a:rPr lang="pt-BR" sz="2000">
                <a:solidFill>
                  <a:srgbClr val="434343"/>
                </a:solidFill>
                <a:latin typeface="Georgia"/>
                <a:ea typeface="Georgia"/>
                <a:cs typeface="Georgia"/>
                <a:sym typeface="Georgia"/>
              </a:rPr>
              <a:t>Hugo da Silva Sampaio - 16201019</a:t>
            </a:r>
            <a:endParaRPr sz="2000">
              <a:solidFill>
                <a:srgbClr val="434343"/>
              </a:solidFill>
              <a:latin typeface="Georgia"/>
              <a:ea typeface="Georgia"/>
              <a:cs typeface="Georgia"/>
              <a:sym typeface="Georgia"/>
            </a:endParaRPr>
          </a:p>
          <a:p>
            <a:pPr indent="0" lvl="0" marL="0" rtl="0" algn="ctr">
              <a:spcBef>
                <a:spcPts val="0"/>
              </a:spcBef>
              <a:spcAft>
                <a:spcPts val="0"/>
              </a:spcAft>
              <a:buNone/>
            </a:pPr>
            <a:r>
              <a:rPr lang="pt-BR" sz="2000">
                <a:solidFill>
                  <a:srgbClr val="434343"/>
                </a:solidFill>
                <a:latin typeface="Georgia"/>
                <a:ea typeface="Georgia"/>
                <a:cs typeface="Georgia"/>
                <a:sym typeface="Georgia"/>
              </a:rPr>
              <a:t>Kevin Cosdam França Novais - 16213163</a:t>
            </a:r>
            <a:endParaRPr sz="2000">
              <a:solidFill>
                <a:srgbClr val="434343"/>
              </a:solidFill>
              <a:latin typeface="Georgia"/>
              <a:ea typeface="Georgia"/>
              <a:cs typeface="Georgia"/>
              <a:sym typeface="Georgia"/>
            </a:endParaRPr>
          </a:p>
        </p:txBody>
      </p:sp>
      <p:sp>
        <p:nvSpPr>
          <p:cNvPr id="61" name="Google Shape;61;p13"/>
          <p:cNvSpPr txBox="1"/>
          <p:nvPr/>
        </p:nvSpPr>
        <p:spPr>
          <a:xfrm>
            <a:off x="629825" y="96900"/>
            <a:ext cx="8001600" cy="16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chemeClr val="accent1"/>
                </a:solidFill>
                <a:latin typeface="Old Standard TT"/>
                <a:ea typeface="Old Standard TT"/>
                <a:cs typeface="Old Standard TT"/>
                <a:sym typeface="Old Standard TT"/>
              </a:rPr>
              <a:t>Centro Estadual de Educação Tecnológica Paula Souza</a:t>
            </a:r>
            <a:endParaRPr sz="2400">
              <a:solidFill>
                <a:schemeClr val="accent1"/>
              </a:solidFill>
              <a:latin typeface="Old Standard TT"/>
              <a:ea typeface="Old Standard TT"/>
              <a:cs typeface="Old Standard TT"/>
              <a:sym typeface="Old Standard TT"/>
            </a:endParaRPr>
          </a:p>
          <a:p>
            <a:pPr indent="0" lvl="0" marL="0" rtl="0" algn="ctr">
              <a:spcBef>
                <a:spcPts val="0"/>
              </a:spcBef>
              <a:spcAft>
                <a:spcPts val="0"/>
              </a:spcAft>
              <a:buNone/>
            </a:pPr>
            <a:r>
              <a:rPr lang="pt-BR" sz="2400">
                <a:solidFill>
                  <a:schemeClr val="accent1"/>
                </a:solidFill>
                <a:latin typeface="Old Standard TT"/>
                <a:ea typeface="Old Standard TT"/>
                <a:cs typeface="Old Standard TT"/>
                <a:sym typeface="Old Standard TT"/>
              </a:rPr>
              <a:t>Faculdade de Tecnologia de São Paulo</a:t>
            </a:r>
            <a:endParaRPr sz="2400">
              <a:solidFill>
                <a:schemeClr val="accent1"/>
              </a:solidFill>
              <a:latin typeface="Old Standard TT"/>
              <a:ea typeface="Old Standard TT"/>
              <a:cs typeface="Old Standard TT"/>
              <a:sym typeface="Old Standard TT"/>
            </a:endParaRPr>
          </a:p>
          <a:p>
            <a:pPr indent="0" lvl="0" marL="0" rtl="0" algn="ctr">
              <a:spcBef>
                <a:spcPts val="0"/>
              </a:spcBef>
              <a:spcAft>
                <a:spcPts val="0"/>
              </a:spcAft>
              <a:buNone/>
            </a:pPr>
            <a:r>
              <a:rPr lang="pt-BR" sz="2400">
                <a:solidFill>
                  <a:schemeClr val="accent1"/>
                </a:solidFill>
                <a:latin typeface="Old Standard TT"/>
                <a:ea typeface="Old Standard TT"/>
                <a:cs typeface="Old Standard TT"/>
                <a:sym typeface="Old Standard TT"/>
              </a:rPr>
              <a:t>Fundamentos de Redes de Computadores</a:t>
            </a:r>
            <a:endParaRPr sz="2400">
              <a:solidFill>
                <a:schemeClr val="accent1"/>
              </a:solidFill>
              <a:latin typeface="Old Standard TT"/>
              <a:ea typeface="Old Standard TT"/>
              <a:cs typeface="Old Standard TT"/>
              <a:sym typeface="Old Standard TT"/>
            </a:endParaRPr>
          </a:p>
          <a:p>
            <a:pPr indent="0" lvl="0" marL="0" rtl="0" algn="ctr">
              <a:spcBef>
                <a:spcPts val="0"/>
              </a:spcBef>
              <a:spcAft>
                <a:spcPts val="0"/>
              </a:spcAft>
              <a:buNone/>
            </a:pPr>
            <a:r>
              <a:rPr lang="pt-BR" sz="2400">
                <a:solidFill>
                  <a:schemeClr val="accent1"/>
                </a:solidFill>
                <a:latin typeface="Old Standard TT"/>
                <a:ea typeface="Old Standard TT"/>
                <a:cs typeface="Old Standard TT"/>
                <a:sym typeface="Old Standard TT"/>
              </a:rPr>
              <a:t>Professor David Tsai</a:t>
            </a:r>
            <a:endParaRPr sz="2400">
              <a:solidFill>
                <a:schemeClr val="accen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76200" y="76200"/>
            <a:ext cx="8991600" cy="50145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0" y="342250"/>
            <a:ext cx="9144000" cy="449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t>Tipos de Serviços de Transporte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1279650" y="17071"/>
            <a:ext cx="6584700" cy="51093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2" name="Shape 132"/>
        <p:cNvGrpSpPr/>
        <p:nvPr/>
      </p:nvGrpSpPr>
      <p:grpSpPr>
        <a:xfrm>
          <a:off x="0" y="0"/>
          <a:ext cx="0" cy="0"/>
          <a:chOff x="0" y="0"/>
          <a:chExt cx="0" cy="0"/>
        </a:xfrm>
      </p:grpSpPr>
      <p:sp>
        <p:nvSpPr>
          <p:cNvPr id="133" name="Google Shape;133;p26"/>
          <p:cNvSpPr/>
          <p:nvPr/>
        </p:nvSpPr>
        <p:spPr>
          <a:xfrm>
            <a:off x="610" y="0"/>
            <a:ext cx="91440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txBox="1"/>
          <p:nvPr/>
        </p:nvSpPr>
        <p:spPr>
          <a:xfrm>
            <a:off x="601475" y="263775"/>
            <a:ext cx="7725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TCP </a:t>
            </a:r>
            <a:r>
              <a:rPr lang="pt-BR" sz="3000">
                <a:solidFill>
                  <a:schemeClr val="lt1"/>
                </a:solidFill>
              </a:rPr>
              <a:t>(RFC 793)</a:t>
            </a:r>
            <a:r>
              <a:rPr lang="pt-BR" sz="3000">
                <a:solidFill>
                  <a:srgbClr val="FFFFFF"/>
                </a:solidFill>
              </a:rPr>
              <a:t>      x       UDP (RFC 768)</a:t>
            </a:r>
            <a:endParaRPr sz="3000">
              <a:solidFill>
                <a:srgbClr val="FFFFFF"/>
              </a:solidFill>
            </a:endParaRPr>
          </a:p>
        </p:txBody>
      </p:sp>
      <p:sp>
        <p:nvSpPr>
          <p:cNvPr id="135" name="Google Shape;135;p26"/>
          <p:cNvSpPr txBox="1"/>
          <p:nvPr/>
        </p:nvSpPr>
        <p:spPr>
          <a:xfrm>
            <a:off x="601475" y="1502475"/>
            <a:ext cx="3827400" cy="33558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Estabelece Conexão antes da transmissão.</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Implementa o controle de erro.</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Implementa o controle de fluxo.</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Indicado para a </a:t>
            </a:r>
            <a:r>
              <a:rPr b="1" lang="pt-BR" sz="2100">
                <a:latin typeface="Old Standard TT"/>
                <a:ea typeface="Old Standard TT"/>
                <a:cs typeface="Old Standard TT"/>
                <a:sym typeface="Old Standard TT"/>
              </a:rPr>
              <a:t>transmissão</a:t>
            </a:r>
            <a:r>
              <a:rPr b="1" lang="pt-BR" sz="2100">
                <a:latin typeface="Old Standard TT"/>
                <a:ea typeface="Old Standard TT"/>
                <a:cs typeface="Old Standard TT"/>
                <a:sym typeface="Old Standard TT"/>
              </a:rPr>
              <a:t> de grandes volumes de dados.</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Complexo e lento.</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p:txBody>
      </p:sp>
      <p:sp>
        <p:nvSpPr>
          <p:cNvPr id="136" name="Google Shape;136;p26"/>
          <p:cNvSpPr txBox="1"/>
          <p:nvPr/>
        </p:nvSpPr>
        <p:spPr>
          <a:xfrm>
            <a:off x="4781500" y="1293600"/>
            <a:ext cx="3827400" cy="36981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Não e</a:t>
            </a:r>
            <a:r>
              <a:rPr b="1" lang="pt-BR" sz="2100">
                <a:latin typeface="Old Standard TT"/>
                <a:ea typeface="Old Standard TT"/>
                <a:cs typeface="Old Standard TT"/>
                <a:sym typeface="Old Standard TT"/>
              </a:rPr>
              <a:t>stabelece conexão antes da transmissão.</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Não implementa o controle de erro.</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Não implementa o controle de fluxo.</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Indicado para a transmissão de pequenos volumes de dados.</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Simples e Rápido.</a:t>
            </a:r>
            <a:endParaRPr b="1"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b="1" lang="pt-BR" sz="2100">
                <a:latin typeface="Old Standard TT"/>
                <a:ea typeface="Old Standard TT"/>
                <a:cs typeface="Old Standard TT"/>
                <a:sym typeface="Old Standard TT"/>
              </a:rPr>
              <a:t>Ataques da internet.</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0" name="Shape 140"/>
        <p:cNvGrpSpPr/>
        <p:nvPr/>
      </p:nvGrpSpPr>
      <p:grpSpPr>
        <a:xfrm>
          <a:off x="0" y="0"/>
          <a:ext cx="0" cy="0"/>
          <a:chOff x="0" y="0"/>
          <a:chExt cx="0" cy="0"/>
        </a:xfrm>
      </p:grpSpPr>
      <p:sp>
        <p:nvSpPr>
          <p:cNvPr id="141" name="Google Shape;141;p27"/>
          <p:cNvSpPr/>
          <p:nvPr/>
        </p:nvSpPr>
        <p:spPr>
          <a:xfrm>
            <a:off x="610" y="0"/>
            <a:ext cx="91440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nvSpPr>
        <p:spPr>
          <a:xfrm>
            <a:off x="3720788" y="290700"/>
            <a:ext cx="11835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TCP</a:t>
            </a:r>
            <a:endParaRPr sz="3000">
              <a:solidFill>
                <a:srgbClr val="FFFFFF"/>
              </a:solidFill>
            </a:endParaRPr>
          </a:p>
        </p:txBody>
      </p:sp>
      <p:pic>
        <p:nvPicPr>
          <p:cNvPr id="143" name="Google Shape;143;p27"/>
          <p:cNvPicPr preferRelativeResize="0"/>
          <p:nvPr/>
        </p:nvPicPr>
        <p:blipFill>
          <a:blip r:embed="rId3">
            <a:alphaModFix/>
          </a:blip>
          <a:stretch>
            <a:fillRect/>
          </a:stretch>
        </p:blipFill>
        <p:spPr>
          <a:xfrm>
            <a:off x="0" y="1217400"/>
            <a:ext cx="9144001" cy="392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Google Shape;148;p28"/>
          <p:cNvSpPr/>
          <p:nvPr/>
        </p:nvSpPr>
        <p:spPr>
          <a:xfrm>
            <a:off x="610" y="0"/>
            <a:ext cx="91440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txBox="1"/>
          <p:nvPr/>
        </p:nvSpPr>
        <p:spPr>
          <a:xfrm>
            <a:off x="3720788" y="290700"/>
            <a:ext cx="11835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UDP</a:t>
            </a:r>
            <a:endParaRPr sz="3000">
              <a:solidFill>
                <a:srgbClr val="FFFFFF"/>
              </a:solidFill>
            </a:endParaRPr>
          </a:p>
        </p:txBody>
      </p:sp>
      <p:pic>
        <p:nvPicPr>
          <p:cNvPr id="150" name="Google Shape;150;p28"/>
          <p:cNvPicPr preferRelativeResize="0"/>
          <p:nvPr/>
        </p:nvPicPr>
        <p:blipFill>
          <a:blip r:embed="rId3">
            <a:alphaModFix/>
          </a:blip>
          <a:stretch>
            <a:fillRect/>
          </a:stretch>
        </p:blipFill>
        <p:spPr>
          <a:xfrm>
            <a:off x="1614125" y="1217400"/>
            <a:ext cx="5396876" cy="392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pic>
        <p:nvPicPr>
          <p:cNvPr id="155" name="Google Shape;155;p29"/>
          <p:cNvPicPr preferRelativeResize="0"/>
          <p:nvPr/>
        </p:nvPicPr>
        <p:blipFill>
          <a:blip r:embed="rId3">
            <a:alphaModFix/>
          </a:blip>
          <a:stretch>
            <a:fillRect/>
          </a:stretch>
        </p:blipFill>
        <p:spPr>
          <a:xfrm>
            <a:off x="1308763" y="106188"/>
            <a:ext cx="6526475" cy="493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9" name="Shape 159"/>
        <p:cNvGrpSpPr/>
        <p:nvPr/>
      </p:nvGrpSpPr>
      <p:grpSpPr>
        <a:xfrm>
          <a:off x="0" y="0"/>
          <a:ext cx="0" cy="0"/>
          <a:chOff x="0" y="0"/>
          <a:chExt cx="0" cy="0"/>
        </a:xfrm>
      </p:grpSpPr>
      <p:pic>
        <p:nvPicPr>
          <p:cNvPr id="160" name="Google Shape;160;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4" name="Shape 164"/>
        <p:cNvGrpSpPr/>
        <p:nvPr/>
      </p:nvGrpSpPr>
      <p:grpSpPr>
        <a:xfrm>
          <a:off x="0" y="0"/>
          <a:ext cx="0" cy="0"/>
          <a:chOff x="0" y="0"/>
          <a:chExt cx="0" cy="0"/>
        </a:xfrm>
      </p:grpSpPr>
      <p:sp>
        <p:nvSpPr>
          <p:cNvPr id="165" name="Google Shape;165;p31"/>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nvSpPr>
        <p:spPr>
          <a:xfrm>
            <a:off x="3387606" y="214500"/>
            <a:ext cx="23688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Serviços</a:t>
            </a:r>
            <a:endParaRPr sz="3000">
              <a:solidFill>
                <a:srgbClr val="FFFFFF"/>
              </a:solidFill>
            </a:endParaRPr>
          </a:p>
        </p:txBody>
      </p:sp>
      <p:sp>
        <p:nvSpPr>
          <p:cNvPr id="167" name="Google Shape;167;p31"/>
          <p:cNvSpPr txBox="1"/>
          <p:nvPr/>
        </p:nvSpPr>
        <p:spPr>
          <a:xfrm>
            <a:off x="536400" y="1513450"/>
            <a:ext cx="3697500" cy="34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Transferẽncia de arquivos</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Terminal Remoto</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Correio Eletrônico</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Serviço Web</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Trivial FTP</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Endereçamento Dinâmico</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Gerência Remota</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Serviço de Nomes</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Serviço de Arquivos Remotos</a:t>
            </a:r>
            <a:endParaRPr b="1" sz="2100">
              <a:latin typeface="Old Standard TT"/>
              <a:ea typeface="Old Standard TT"/>
              <a:cs typeface="Old Standard TT"/>
              <a:sym typeface="Old Standard TT"/>
            </a:endParaRPr>
          </a:p>
        </p:txBody>
      </p:sp>
      <p:sp>
        <p:nvSpPr>
          <p:cNvPr id="168" name="Google Shape;168;p31"/>
          <p:cNvSpPr txBox="1"/>
          <p:nvPr/>
        </p:nvSpPr>
        <p:spPr>
          <a:xfrm>
            <a:off x="4956000" y="1513450"/>
            <a:ext cx="1020900" cy="34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FTP</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Telnet</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SMTP</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HTTP</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TFTP</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DHCP</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SNMP</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DNS</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NFS</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2100">
              <a:latin typeface="Old Standard TT"/>
              <a:ea typeface="Old Standard TT"/>
              <a:cs typeface="Old Standard TT"/>
              <a:sym typeface="Old Standard TT"/>
            </a:endParaRPr>
          </a:p>
          <a:p>
            <a:pPr indent="0" lvl="0" marL="457200" rtl="0" algn="l">
              <a:lnSpc>
                <a:spcPct val="115000"/>
              </a:lnSpc>
              <a:spcBef>
                <a:spcPts val="0"/>
              </a:spcBef>
              <a:spcAft>
                <a:spcPts val="0"/>
              </a:spcAft>
              <a:buNone/>
            </a:pPr>
            <a:r>
              <a:t/>
            </a:r>
            <a:endParaRPr b="1" sz="2100">
              <a:latin typeface="Old Standard TT"/>
              <a:ea typeface="Old Standard TT"/>
              <a:cs typeface="Old Standard TT"/>
              <a:sym typeface="Old Standard TT"/>
            </a:endParaRPr>
          </a:p>
        </p:txBody>
      </p:sp>
      <p:sp>
        <p:nvSpPr>
          <p:cNvPr id="169" name="Google Shape;169;p31"/>
          <p:cNvSpPr txBox="1"/>
          <p:nvPr/>
        </p:nvSpPr>
        <p:spPr>
          <a:xfrm>
            <a:off x="6784800" y="1513450"/>
            <a:ext cx="1659900" cy="34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100">
                <a:latin typeface="Old Standard TT"/>
                <a:ea typeface="Old Standard TT"/>
                <a:cs typeface="Old Standard TT"/>
                <a:sym typeface="Old Standard TT"/>
              </a:rPr>
              <a:t>TCP</a:t>
            </a:r>
            <a:endParaRPr b="1" sz="2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solidFill>
                  <a:schemeClr val="dk1"/>
                </a:solidFill>
                <a:latin typeface="Old Standard TT"/>
                <a:ea typeface="Old Standard TT"/>
                <a:cs typeface="Old Standard TT"/>
                <a:sym typeface="Old Standard TT"/>
              </a:rPr>
              <a:t>TCP</a:t>
            </a:r>
            <a:endParaRPr b="1" sz="21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solidFill>
                  <a:schemeClr val="dk1"/>
                </a:solidFill>
                <a:latin typeface="Old Standard TT"/>
                <a:ea typeface="Old Standard TT"/>
                <a:cs typeface="Old Standard TT"/>
                <a:sym typeface="Old Standard TT"/>
              </a:rPr>
              <a:t>TCP</a:t>
            </a:r>
            <a:endParaRPr b="1" sz="21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solidFill>
                  <a:schemeClr val="dk1"/>
                </a:solidFill>
                <a:latin typeface="Old Standard TT"/>
                <a:ea typeface="Old Standard TT"/>
                <a:cs typeface="Old Standard TT"/>
                <a:sym typeface="Old Standard TT"/>
              </a:rPr>
              <a:t>TCP</a:t>
            </a:r>
            <a:endParaRPr b="1" sz="21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solidFill>
                  <a:schemeClr val="dk1"/>
                </a:solidFill>
                <a:latin typeface="Old Standard TT"/>
                <a:ea typeface="Old Standard TT"/>
                <a:cs typeface="Old Standard TT"/>
                <a:sym typeface="Old Standard TT"/>
              </a:rPr>
              <a:t>UDP</a:t>
            </a:r>
            <a:endParaRPr b="1" sz="21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solidFill>
                  <a:schemeClr val="dk1"/>
                </a:solidFill>
                <a:latin typeface="Old Standard TT"/>
                <a:ea typeface="Old Standard TT"/>
                <a:cs typeface="Old Standard TT"/>
                <a:sym typeface="Old Standard TT"/>
              </a:rPr>
              <a:t>UDP</a:t>
            </a:r>
            <a:endParaRPr b="1" sz="21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solidFill>
                  <a:schemeClr val="dk1"/>
                </a:solidFill>
                <a:latin typeface="Old Standard TT"/>
                <a:ea typeface="Old Standard TT"/>
                <a:cs typeface="Old Standard TT"/>
                <a:sym typeface="Old Standard TT"/>
              </a:rPr>
              <a:t>UDP</a:t>
            </a:r>
            <a:endParaRPr b="1" sz="21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solidFill>
                  <a:schemeClr val="dk1"/>
                </a:solidFill>
                <a:latin typeface="Old Standard TT"/>
                <a:ea typeface="Old Standard TT"/>
                <a:cs typeface="Old Standard TT"/>
                <a:sym typeface="Old Standard TT"/>
              </a:rPr>
              <a:t>UDP/TCP</a:t>
            </a:r>
            <a:endParaRPr b="1" sz="21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2100">
                <a:solidFill>
                  <a:schemeClr val="dk1"/>
                </a:solidFill>
                <a:latin typeface="Old Standard TT"/>
                <a:ea typeface="Old Standard TT"/>
                <a:cs typeface="Old Standard TT"/>
                <a:sym typeface="Old Standard TT"/>
              </a:rPr>
              <a:t>UDP/TCP</a:t>
            </a:r>
            <a:endParaRPr b="1" sz="2100">
              <a:solidFill>
                <a:schemeClr val="dk1"/>
              </a:solidFill>
              <a:latin typeface="Old Standard TT"/>
              <a:ea typeface="Old Standard TT"/>
              <a:cs typeface="Old Standard TT"/>
              <a:sym typeface="Old Standard TT"/>
            </a:endParaRPr>
          </a:p>
        </p:txBody>
      </p:sp>
      <p:sp>
        <p:nvSpPr>
          <p:cNvPr id="170" name="Google Shape;170;p31"/>
          <p:cNvSpPr txBox="1"/>
          <p:nvPr/>
        </p:nvSpPr>
        <p:spPr>
          <a:xfrm>
            <a:off x="372875" y="1065000"/>
            <a:ext cx="8521200" cy="524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pt-BR" sz="1800">
                <a:latin typeface="Old Standard TT"/>
                <a:ea typeface="Old Standard TT"/>
                <a:cs typeface="Old Standard TT"/>
                <a:sym typeface="Old Standard TT"/>
              </a:rPr>
              <a:t>SERVIÇO		         			APLICAÇÃO         TRANSPORTE</a:t>
            </a:r>
            <a:endParaRPr b="1" sz="1800">
              <a:latin typeface="Old Standard TT"/>
              <a:ea typeface="Old Standard TT"/>
              <a:cs typeface="Old Standard TT"/>
              <a:sym typeface="Old Standard TT"/>
            </a:endParaRPr>
          </a:p>
        </p:txBody>
      </p:sp>
      <p:cxnSp>
        <p:nvCxnSpPr>
          <p:cNvPr id="171" name="Google Shape;171;p31"/>
          <p:cNvCxnSpPr/>
          <p:nvPr/>
        </p:nvCxnSpPr>
        <p:spPr>
          <a:xfrm>
            <a:off x="307075" y="3059775"/>
            <a:ext cx="8334900" cy="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31"/>
          <p:cNvCxnSpPr/>
          <p:nvPr/>
        </p:nvCxnSpPr>
        <p:spPr>
          <a:xfrm>
            <a:off x="307075" y="4170443"/>
            <a:ext cx="8334900" cy="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31"/>
          <p:cNvCxnSpPr/>
          <p:nvPr/>
        </p:nvCxnSpPr>
        <p:spPr>
          <a:xfrm>
            <a:off x="285141" y="1513841"/>
            <a:ext cx="8334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450150"/>
            <a:ext cx="4656900" cy="4269600"/>
          </a:xfrm>
          <a:prstGeom prst="rect">
            <a:avLst/>
          </a:prstGeom>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pt-BR" sz="2000"/>
              <a:t>Introdução</a:t>
            </a:r>
            <a:endParaRPr sz="2000"/>
          </a:p>
          <a:p>
            <a:pPr indent="-355600" lvl="0" marL="457200" rtl="0" algn="l">
              <a:lnSpc>
                <a:spcPct val="115000"/>
              </a:lnSpc>
              <a:spcBef>
                <a:spcPts val="0"/>
              </a:spcBef>
              <a:spcAft>
                <a:spcPts val="0"/>
              </a:spcAft>
              <a:buSzPts val="2000"/>
              <a:buAutoNum type="arabicPeriod"/>
            </a:pPr>
            <a:r>
              <a:rPr lang="pt-BR" sz="2000"/>
              <a:t>O que é a camada de transporte?</a:t>
            </a:r>
            <a:endParaRPr sz="2000"/>
          </a:p>
          <a:p>
            <a:pPr indent="-355600" lvl="0" marL="457200" rtl="0" algn="l">
              <a:lnSpc>
                <a:spcPct val="115000"/>
              </a:lnSpc>
              <a:spcBef>
                <a:spcPts val="0"/>
              </a:spcBef>
              <a:spcAft>
                <a:spcPts val="0"/>
              </a:spcAft>
              <a:buSzPts val="2000"/>
              <a:buAutoNum type="arabicPeriod"/>
            </a:pPr>
            <a:r>
              <a:rPr lang="pt-BR" sz="2000"/>
              <a:t>Comunicação Fim a Fim</a:t>
            </a:r>
            <a:endParaRPr sz="2000"/>
          </a:p>
          <a:p>
            <a:pPr indent="-355600" lvl="0" marL="457200" rtl="0" algn="l">
              <a:lnSpc>
                <a:spcPct val="115000"/>
              </a:lnSpc>
              <a:spcBef>
                <a:spcPts val="0"/>
              </a:spcBef>
              <a:spcAft>
                <a:spcPts val="0"/>
              </a:spcAft>
              <a:buSzPts val="2000"/>
              <a:buAutoNum type="arabicPeriod"/>
            </a:pPr>
            <a:r>
              <a:rPr lang="pt-BR" sz="2000"/>
              <a:t>Tipos de Serviços de Transporte</a:t>
            </a:r>
            <a:endParaRPr sz="2000"/>
          </a:p>
          <a:p>
            <a:pPr indent="-355600" lvl="0" marL="457200" rtl="0" algn="l">
              <a:lnSpc>
                <a:spcPct val="115000"/>
              </a:lnSpc>
              <a:spcBef>
                <a:spcPts val="0"/>
              </a:spcBef>
              <a:spcAft>
                <a:spcPts val="0"/>
              </a:spcAft>
              <a:buSzPts val="2000"/>
              <a:buAutoNum type="arabicPeriod"/>
            </a:pPr>
            <a:r>
              <a:rPr lang="pt-BR" sz="2000"/>
              <a:t>Endereçamento</a:t>
            </a:r>
            <a:endParaRPr sz="2000"/>
          </a:p>
          <a:p>
            <a:pPr indent="-355600" lvl="0" marL="457200" rtl="0" algn="l">
              <a:lnSpc>
                <a:spcPct val="115000"/>
              </a:lnSpc>
              <a:spcBef>
                <a:spcPts val="0"/>
              </a:spcBef>
              <a:spcAft>
                <a:spcPts val="0"/>
              </a:spcAft>
              <a:buSzPts val="2000"/>
              <a:buAutoNum type="arabicPeriod"/>
            </a:pPr>
            <a:r>
              <a:rPr lang="pt-BR" sz="2000"/>
              <a:t>Segmentação</a:t>
            </a:r>
            <a:endParaRPr sz="2000"/>
          </a:p>
          <a:p>
            <a:pPr indent="-355600" lvl="0" marL="457200" rtl="0" algn="l">
              <a:lnSpc>
                <a:spcPct val="115000"/>
              </a:lnSpc>
              <a:spcBef>
                <a:spcPts val="0"/>
              </a:spcBef>
              <a:spcAft>
                <a:spcPts val="0"/>
              </a:spcAft>
              <a:buSzPts val="2000"/>
              <a:buAutoNum type="arabicPeriod"/>
            </a:pPr>
            <a:r>
              <a:rPr lang="pt-BR" sz="2000">
                <a:solidFill>
                  <a:srgbClr val="FFFBF0"/>
                </a:solidFill>
              </a:rPr>
              <a:t>Controle de erro Fim a Fim </a:t>
            </a:r>
            <a:endParaRPr sz="2000"/>
          </a:p>
          <a:p>
            <a:pPr indent="-355600" lvl="0" marL="457200" rtl="0" algn="l">
              <a:lnSpc>
                <a:spcPct val="115000"/>
              </a:lnSpc>
              <a:spcBef>
                <a:spcPts val="0"/>
              </a:spcBef>
              <a:spcAft>
                <a:spcPts val="0"/>
              </a:spcAft>
              <a:buSzPts val="2000"/>
              <a:buAutoNum type="arabicPeriod"/>
            </a:pPr>
            <a:r>
              <a:rPr lang="pt-BR" sz="2000"/>
              <a:t>Início</a:t>
            </a:r>
            <a:r>
              <a:rPr lang="pt-BR" sz="2000"/>
              <a:t> e </a:t>
            </a:r>
            <a:r>
              <a:rPr lang="pt-BR" sz="2000"/>
              <a:t>Término</a:t>
            </a:r>
            <a:r>
              <a:rPr lang="pt-BR" sz="2000"/>
              <a:t> de Conexões</a:t>
            </a:r>
            <a:endParaRPr sz="2000"/>
          </a:p>
          <a:p>
            <a:pPr indent="-355600" lvl="0" marL="457200" rtl="0" algn="l">
              <a:lnSpc>
                <a:spcPct val="115000"/>
              </a:lnSpc>
              <a:spcBef>
                <a:spcPts val="0"/>
              </a:spcBef>
              <a:spcAft>
                <a:spcPts val="0"/>
              </a:spcAft>
              <a:buSzPts val="2000"/>
              <a:buAutoNum type="arabicPeriod"/>
            </a:pPr>
            <a:r>
              <a:rPr lang="pt-BR" sz="2000"/>
              <a:t>Controle de fluxo Fim a Fim </a:t>
            </a:r>
            <a:endParaRPr sz="2000"/>
          </a:p>
          <a:p>
            <a:pPr indent="-355600" lvl="0" marL="457200" rtl="0" algn="l">
              <a:lnSpc>
                <a:spcPct val="115000"/>
              </a:lnSpc>
              <a:spcBef>
                <a:spcPts val="0"/>
              </a:spcBef>
              <a:spcAft>
                <a:spcPts val="0"/>
              </a:spcAft>
              <a:buSzPts val="2000"/>
              <a:buAutoNum type="arabicPeriod"/>
            </a:pPr>
            <a:r>
              <a:rPr lang="pt-BR" sz="2000"/>
              <a:t>Interface de Programação de Rede</a:t>
            </a:r>
            <a:endParaRPr sz="2000"/>
          </a:p>
          <a:p>
            <a:pPr indent="-355600" lvl="0" marL="457200" rtl="0" algn="l">
              <a:lnSpc>
                <a:spcPct val="115000"/>
              </a:lnSpc>
              <a:spcBef>
                <a:spcPts val="0"/>
              </a:spcBef>
              <a:spcAft>
                <a:spcPts val="0"/>
              </a:spcAft>
              <a:buSzPts val="2000"/>
              <a:buAutoNum type="arabicPeriod"/>
            </a:pPr>
            <a:r>
              <a:rPr lang="pt-BR" sz="2000"/>
              <a:t>Respostas às questões</a:t>
            </a:r>
            <a:endParaRPr sz="2000"/>
          </a:p>
        </p:txBody>
      </p:sp>
      <p:pic>
        <p:nvPicPr>
          <p:cNvPr id="67" name="Google Shape;67;p14"/>
          <p:cNvPicPr preferRelativeResize="0"/>
          <p:nvPr/>
        </p:nvPicPr>
        <p:blipFill>
          <a:blip r:embed="rId3">
            <a:alphaModFix/>
          </a:blip>
          <a:stretch>
            <a:fillRect/>
          </a:stretch>
        </p:blipFill>
        <p:spPr>
          <a:xfrm>
            <a:off x="5797625" y="500050"/>
            <a:ext cx="2774156" cy="416486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t>Endereçamento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Google Shape;183;p33"/>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Endereçamento da Camada de Transporte</a:t>
            </a:r>
            <a:endParaRPr sz="3000">
              <a:solidFill>
                <a:srgbClr val="FFFFFF"/>
              </a:solidFill>
            </a:endParaRPr>
          </a:p>
        </p:txBody>
      </p:sp>
      <p:pic>
        <p:nvPicPr>
          <p:cNvPr id="185" name="Google Shape;185;p33"/>
          <p:cNvPicPr preferRelativeResize="0"/>
          <p:nvPr/>
        </p:nvPicPr>
        <p:blipFill>
          <a:blip r:embed="rId3">
            <a:alphaModFix/>
          </a:blip>
          <a:stretch>
            <a:fillRect/>
          </a:stretch>
        </p:blipFill>
        <p:spPr>
          <a:xfrm>
            <a:off x="1086850" y="1149225"/>
            <a:ext cx="6613424" cy="3634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Google Shape;190;p34"/>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4"/>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Portas e Sockets</a:t>
            </a:r>
            <a:endParaRPr sz="3000">
              <a:solidFill>
                <a:srgbClr val="FFFFFF"/>
              </a:solidFill>
            </a:endParaRPr>
          </a:p>
        </p:txBody>
      </p:sp>
      <p:pic>
        <p:nvPicPr>
          <p:cNvPr id="192" name="Google Shape;192;p34"/>
          <p:cNvPicPr preferRelativeResize="0"/>
          <p:nvPr/>
        </p:nvPicPr>
        <p:blipFill>
          <a:blip r:embed="rId3">
            <a:alphaModFix/>
          </a:blip>
          <a:stretch>
            <a:fillRect/>
          </a:stretch>
        </p:blipFill>
        <p:spPr>
          <a:xfrm>
            <a:off x="254675" y="1525475"/>
            <a:ext cx="8277800" cy="2726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Google Shape;197;p35"/>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Portas Reservadas</a:t>
            </a:r>
            <a:endParaRPr sz="3000">
              <a:solidFill>
                <a:srgbClr val="FFFFFF"/>
              </a:solidFill>
            </a:endParaRPr>
          </a:p>
        </p:txBody>
      </p:sp>
      <p:pic>
        <p:nvPicPr>
          <p:cNvPr id="199" name="Google Shape;199;p35"/>
          <p:cNvPicPr preferRelativeResize="0"/>
          <p:nvPr/>
        </p:nvPicPr>
        <p:blipFill>
          <a:blip r:embed="rId3">
            <a:alphaModFix/>
          </a:blip>
          <a:stretch>
            <a:fillRect/>
          </a:stretch>
        </p:blipFill>
        <p:spPr>
          <a:xfrm>
            <a:off x="576863" y="1434000"/>
            <a:ext cx="7991475" cy="3019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Google Shape;204;p36"/>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6"/>
          <p:cNvPicPr preferRelativeResize="0"/>
          <p:nvPr/>
        </p:nvPicPr>
        <p:blipFill>
          <a:blip r:embed="rId3">
            <a:alphaModFix/>
          </a:blip>
          <a:stretch>
            <a:fillRect/>
          </a:stretch>
        </p:blipFill>
        <p:spPr>
          <a:xfrm>
            <a:off x="419250" y="1469125"/>
            <a:ext cx="8306700" cy="2525825"/>
          </a:xfrm>
          <a:prstGeom prst="rect">
            <a:avLst/>
          </a:prstGeom>
          <a:noFill/>
          <a:ln>
            <a:noFill/>
          </a:ln>
        </p:spPr>
      </p:pic>
      <p:sp>
        <p:nvSpPr>
          <p:cNvPr id="206" name="Google Shape;206;p36"/>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Sockets e conexões lógicas</a:t>
            </a:r>
            <a:endParaRPr sz="30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t>Segmentação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5" name="Shape 215"/>
        <p:cNvGrpSpPr/>
        <p:nvPr/>
      </p:nvGrpSpPr>
      <p:grpSpPr>
        <a:xfrm>
          <a:off x="0" y="0"/>
          <a:ext cx="0" cy="0"/>
          <a:chOff x="0" y="0"/>
          <a:chExt cx="0" cy="0"/>
        </a:xfrm>
      </p:grpSpPr>
      <p:sp>
        <p:nvSpPr>
          <p:cNvPr id="216" name="Google Shape;216;p38"/>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8"/>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Buffers de transmissão e recepção</a:t>
            </a:r>
            <a:endParaRPr sz="3000">
              <a:solidFill>
                <a:srgbClr val="FFFFFF"/>
              </a:solidFill>
            </a:endParaRPr>
          </a:p>
        </p:txBody>
      </p:sp>
      <p:pic>
        <p:nvPicPr>
          <p:cNvPr id="218" name="Google Shape;218;p38"/>
          <p:cNvPicPr preferRelativeResize="0"/>
          <p:nvPr/>
        </p:nvPicPr>
        <p:blipFill>
          <a:blip r:embed="rId3">
            <a:alphaModFix/>
          </a:blip>
          <a:stretch>
            <a:fillRect/>
          </a:stretch>
        </p:blipFill>
        <p:spPr>
          <a:xfrm>
            <a:off x="1138163" y="1298150"/>
            <a:ext cx="6867676" cy="3479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2" name="Shape 222"/>
        <p:cNvGrpSpPr/>
        <p:nvPr/>
      </p:nvGrpSpPr>
      <p:grpSpPr>
        <a:xfrm>
          <a:off x="0" y="0"/>
          <a:ext cx="0" cy="0"/>
          <a:chOff x="0" y="0"/>
          <a:chExt cx="0" cy="0"/>
        </a:xfrm>
      </p:grpSpPr>
      <p:sp>
        <p:nvSpPr>
          <p:cNvPr id="223" name="Google Shape;223;p39"/>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9"/>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T</a:t>
            </a:r>
            <a:r>
              <a:rPr lang="pt-BR" sz="3000">
                <a:solidFill>
                  <a:srgbClr val="FFFFFF"/>
                </a:solidFill>
              </a:rPr>
              <a:t>ransmissão de segmentos TCP</a:t>
            </a:r>
            <a:endParaRPr sz="3000">
              <a:solidFill>
                <a:srgbClr val="FFFFFF"/>
              </a:solidFill>
            </a:endParaRPr>
          </a:p>
        </p:txBody>
      </p:sp>
      <p:pic>
        <p:nvPicPr>
          <p:cNvPr id="225" name="Google Shape;225;p39"/>
          <p:cNvPicPr preferRelativeResize="0"/>
          <p:nvPr/>
        </p:nvPicPr>
        <p:blipFill>
          <a:blip r:embed="rId3">
            <a:alphaModFix/>
          </a:blip>
          <a:stretch>
            <a:fillRect/>
          </a:stretch>
        </p:blipFill>
        <p:spPr>
          <a:xfrm>
            <a:off x="916950" y="1404025"/>
            <a:ext cx="6953250" cy="309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9" name="Shape 229"/>
        <p:cNvGrpSpPr/>
        <p:nvPr/>
      </p:nvGrpSpPr>
      <p:grpSpPr>
        <a:xfrm>
          <a:off x="0" y="0"/>
          <a:ext cx="0" cy="0"/>
          <a:chOff x="0" y="0"/>
          <a:chExt cx="0" cy="0"/>
        </a:xfrm>
      </p:grpSpPr>
      <p:sp>
        <p:nvSpPr>
          <p:cNvPr id="230" name="Google Shape;230;p40"/>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0"/>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Exemplo de segmentação</a:t>
            </a:r>
            <a:endParaRPr sz="3000">
              <a:solidFill>
                <a:srgbClr val="FFFFFF"/>
              </a:solidFill>
            </a:endParaRPr>
          </a:p>
        </p:txBody>
      </p:sp>
      <p:pic>
        <p:nvPicPr>
          <p:cNvPr id="232" name="Google Shape;232;p40"/>
          <p:cNvPicPr preferRelativeResize="0"/>
          <p:nvPr/>
        </p:nvPicPr>
        <p:blipFill>
          <a:blip r:embed="rId3">
            <a:alphaModFix/>
          </a:blip>
          <a:stretch>
            <a:fillRect/>
          </a:stretch>
        </p:blipFill>
        <p:spPr>
          <a:xfrm>
            <a:off x="833750" y="3004950"/>
            <a:ext cx="7333350" cy="991550"/>
          </a:xfrm>
          <a:prstGeom prst="rect">
            <a:avLst/>
          </a:prstGeom>
          <a:noFill/>
          <a:ln>
            <a:noFill/>
          </a:ln>
        </p:spPr>
      </p:pic>
      <p:sp>
        <p:nvSpPr>
          <p:cNvPr id="233" name="Google Shape;233;p40"/>
          <p:cNvSpPr txBox="1"/>
          <p:nvPr/>
        </p:nvSpPr>
        <p:spPr>
          <a:xfrm>
            <a:off x="601475" y="1502475"/>
            <a:ext cx="7797900" cy="1041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pt-BR" sz="2100"/>
              <a:t>Buffer de transmissão com 8192 bytes</a:t>
            </a:r>
            <a:endParaRPr sz="2100"/>
          </a:p>
          <a:p>
            <a:pPr indent="0" lvl="0" marL="457200" rtl="0" algn="l">
              <a:spcBef>
                <a:spcPts val="0"/>
              </a:spcBef>
              <a:spcAft>
                <a:spcPts val="0"/>
              </a:spcAft>
              <a:buNone/>
            </a:pPr>
            <a:r>
              <a:t/>
            </a:r>
            <a:endParaRPr sz="2100"/>
          </a:p>
          <a:p>
            <a:pPr indent="-361950" lvl="0" marL="457200" rtl="0" algn="l">
              <a:spcBef>
                <a:spcPts val="0"/>
              </a:spcBef>
              <a:spcAft>
                <a:spcPts val="0"/>
              </a:spcAft>
              <a:buSzPts val="2100"/>
              <a:buChar char="●"/>
            </a:pPr>
            <a:r>
              <a:rPr lang="pt-BR" sz="2100"/>
              <a:t>Dividido em 8 segmentos de 1024 bytes</a:t>
            </a:r>
            <a:endParaRPr sz="2100"/>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7" name="Shape 237"/>
        <p:cNvGrpSpPr/>
        <p:nvPr/>
      </p:nvGrpSpPr>
      <p:grpSpPr>
        <a:xfrm>
          <a:off x="0" y="0"/>
          <a:ext cx="0" cy="0"/>
          <a:chOff x="0" y="0"/>
          <a:chExt cx="0" cy="0"/>
        </a:xfrm>
      </p:grpSpPr>
      <p:sp>
        <p:nvSpPr>
          <p:cNvPr id="238" name="Google Shape;238;p41"/>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1"/>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Processo de encapsulamento e segmentação</a:t>
            </a:r>
            <a:endParaRPr sz="3000">
              <a:solidFill>
                <a:srgbClr val="FFFFFF"/>
              </a:solidFill>
            </a:endParaRPr>
          </a:p>
        </p:txBody>
      </p:sp>
      <p:pic>
        <p:nvPicPr>
          <p:cNvPr id="240" name="Google Shape;240;p41"/>
          <p:cNvPicPr preferRelativeResize="0"/>
          <p:nvPr/>
        </p:nvPicPr>
        <p:blipFill>
          <a:blip r:embed="rId3">
            <a:alphaModFix/>
          </a:blip>
          <a:stretch>
            <a:fillRect/>
          </a:stretch>
        </p:blipFill>
        <p:spPr>
          <a:xfrm>
            <a:off x="2153250" y="1264213"/>
            <a:ext cx="4838700" cy="360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795050" y="526350"/>
            <a:ext cx="67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Introdução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solidFill>
                  <a:srgbClr val="FFFBF0"/>
                </a:solidFill>
              </a:rPr>
              <a:t>Controle de erro Fim a Fim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9" name="Shape 249"/>
        <p:cNvGrpSpPr/>
        <p:nvPr/>
      </p:nvGrpSpPr>
      <p:grpSpPr>
        <a:xfrm>
          <a:off x="0" y="0"/>
          <a:ext cx="0" cy="0"/>
          <a:chOff x="0" y="0"/>
          <a:chExt cx="0" cy="0"/>
        </a:xfrm>
      </p:grpSpPr>
      <p:sp>
        <p:nvSpPr>
          <p:cNvPr id="250" name="Google Shape;250;p43"/>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3"/>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Reconhecimento do protocolo TCP</a:t>
            </a:r>
            <a:endParaRPr sz="3000">
              <a:solidFill>
                <a:srgbClr val="FFFFFF"/>
              </a:solidFill>
            </a:endParaRPr>
          </a:p>
        </p:txBody>
      </p:sp>
      <p:pic>
        <p:nvPicPr>
          <p:cNvPr id="252" name="Google Shape;252;p43"/>
          <p:cNvPicPr preferRelativeResize="0"/>
          <p:nvPr/>
        </p:nvPicPr>
        <p:blipFill>
          <a:blip r:embed="rId3">
            <a:alphaModFix/>
          </a:blip>
          <a:stretch>
            <a:fillRect/>
          </a:stretch>
        </p:blipFill>
        <p:spPr>
          <a:xfrm>
            <a:off x="2439000" y="1276375"/>
            <a:ext cx="4267200" cy="3514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6" name="Shape 256"/>
        <p:cNvGrpSpPr/>
        <p:nvPr/>
      </p:nvGrpSpPr>
      <p:grpSpPr>
        <a:xfrm>
          <a:off x="0" y="0"/>
          <a:ext cx="0" cy="0"/>
          <a:chOff x="0" y="0"/>
          <a:chExt cx="0" cy="0"/>
        </a:xfrm>
      </p:grpSpPr>
      <p:sp>
        <p:nvSpPr>
          <p:cNvPr id="257" name="Google Shape;257;p44"/>
          <p:cNvSpPr/>
          <p:nvPr/>
        </p:nvSpPr>
        <p:spPr>
          <a:xfrm>
            <a:off x="600" y="0"/>
            <a:ext cx="9144000" cy="10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4"/>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Janela de transmissão</a:t>
            </a:r>
            <a:endParaRPr sz="3000">
              <a:solidFill>
                <a:srgbClr val="FFFFFF"/>
              </a:solidFill>
            </a:endParaRPr>
          </a:p>
        </p:txBody>
      </p:sp>
      <p:pic>
        <p:nvPicPr>
          <p:cNvPr id="259" name="Google Shape;259;p44"/>
          <p:cNvPicPr preferRelativeResize="0"/>
          <p:nvPr/>
        </p:nvPicPr>
        <p:blipFill>
          <a:blip r:embed="rId3">
            <a:alphaModFix/>
          </a:blip>
          <a:stretch>
            <a:fillRect/>
          </a:stretch>
        </p:blipFill>
        <p:spPr>
          <a:xfrm>
            <a:off x="1234750" y="1778825"/>
            <a:ext cx="6674500" cy="2087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t>Início e Término de Conexões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8" name="Shape 268"/>
        <p:cNvGrpSpPr/>
        <p:nvPr/>
      </p:nvGrpSpPr>
      <p:grpSpPr>
        <a:xfrm>
          <a:off x="0" y="0"/>
          <a:ext cx="0" cy="0"/>
          <a:chOff x="0" y="0"/>
          <a:chExt cx="0" cy="0"/>
        </a:xfrm>
      </p:grpSpPr>
      <p:pic>
        <p:nvPicPr>
          <p:cNvPr id="269" name="Google Shape;269;p46"/>
          <p:cNvPicPr preferRelativeResize="0"/>
          <p:nvPr/>
        </p:nvPicPr>
        <p:blipFill>
          <a:blip r:embed="rId3">
            <a:alphaModFix/>
          </a:blip>
          <a:stretch>
            <a:fillRect/>
          </a:stretch>
        </p:blipFill>
        <p:spPr>
          <a:xfrm>
            <a:off x="677800" y="484225"/>
            <a:ext cx="6867525" cy="4276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3" name="Shape 273"/>
        <p:cNvGrpSpPr/>
        <p:nvPr/>
      </p:nvGrpSpPr>
      <p:grpSpPr>
        <a:xfrm>
          <a:off x="0" y="0"/>
          <a:ext cx="0" cy="0"/>
          <a:chOff x="0" y="0"/>
          <a:chExt cx="0" cy="0"/>
        </a:xfrm>
      </p:grpSpPr>
      <p:pic>
        <p:nvPicPr>
          <p:cNvPr id="274" name="Google Shape;274;p47"/>
          <p:cNvPicPr preferRelativeResize="0"/>
          <p:nvPr/>
        </p:nvPicPr>
        <p:blipFill>
          <a:blip r:embed="rId3">
            <a:alphaModFix/>
          </a:blip>
          <a:stretch>
            <a:fillRect/>
          </a:stretch>
        </p:blipFill>
        <p:spPr>
          <a:xfrm>
            <a:off x="1561425" y="223638"/>
            <a:ext cx="6160750" cy="4696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pt-BR"/>
              <a:t>Controle de fluxo Fim a Fim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83" name="Shape 283"/>
        <p:cNvGrpSpPr/>
        <p:nvPr/>
      </p:nvGrpSpPr>
      <p:grpSpPr>
        <a:xfrm>
          <a:off x="0" y="0"/>
          <a:ext cx="0" cy="0"/>
          <a:chOff x="0" y="0"/>
          <a:chExt cx="0" cy="0"/>
        </a:xfrm>
      </p:grpSpPr>
      <p:pic>
        <p:nvPicPr>
          <p:cNvPr id="284" name="Google Shape;284;p49"/>
          <p:cNvPicPr preferRelativeResize="0"/>
          <p:nvPr/>
        </p:nvPicPr>
        <p:blipFill>
          <a:blip r:embed="rId3">
            <a:alphaModFix/>
          </a:blip>
          <a:stretch>
            <a:fillRect/>
          </a:stretch>
        </p:blipFill>
        <p:spPr>
          <a:xfrm>
            <a:off x="0" y="0"/>
            <a:ext cx="9143999" cy="980075"/>
          </a:xfrm>
          <a:prstGeom prst="rect">
            <a:avLst/>
          </a:prstGeom>
          <a:noFill/>
          <a:ln>
            <a:noFill/>
          </a:ln>
        </p:spPr>
      </p:pic>
      <p:sp>
        <p:nvSpPr>
          <p:cNvPr id="285" name="Google Shape;285;p49"/>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Visão Geral</a:t>
            </a:r>
            <a:endParaRPr sz="3000">
              <a:solidFill>
                <a:srgbClr val="FFFFFF"/>
              </a:solidFill>
            </a:endParaRPr>
          </a:p>
        </p:txBody>
      </p:sp>
      <p:sp>
        <p:nvSpPr>
          <p:cNvPr id="286" name="Google Shape;286;p49"/>
          <p:cNvSpPr txBox="1"/>
          <p:nvPr/>
        </p:nvSpPr>
        <p:spPr>
          <a:xfrm>
            <a:off x="601475" y="1223650"/>
            <a:ext cx="7957200" cy="36345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SzPts val="2100"/>
              <a:buFont typeface="Old Standard TT"/>
              <a:buChar char="●"/>
            </a:pPr>
            <a:r>
              <a:rPr lang="pt-BR" sz="2000">
                <a:solidFill>
                  <a:schemeClr val="dk1"/>
                </a:solidFill>
                <a:latin typeface="Old Standard TT"/>
                <a:ea typeface="Old Standard TT"/>
                <a:cs typeface="Old Standard TT"/>
                <a:sym typeface="Old Standard TT"/>
              </a:rPr>
              <a:t>O problema de controle de fluxo permite que o transmissor regule o volume de dados enviados de forma a não gerar uma sobrecarga no receptor. O mesmo ocorre com a camada de transporte, com a diferença de que neste, o volume de dados a ser transmitido se dá entre duas aplicações.</a:t>
            </a:r>
            <a:endParaRPr sz="20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0" name="Shape 290"/>
        <p:cNvGrpSpPr/>
        <p:nvPr/>
      </p:nvGrpSpPr>
      <p:grpSpPr>
        <a:xfrm>
          <a:off x="0" y="0"/>
          <a:ext cx="0" cy="0"/>
          <a:chOff x="0" y="0"/>
          <a:chExt cx="0" cy="0"/>
        </a:xfrm>
      </p:grpSpPr>
      <p:pic>
        <p:nvPicPr>
          <p:cNvPr id="291" name="Google Shape;291;p50"/>
          <p:cNvPicPr preferRelativeResize="0"/>
          <p:nvPr/>
        </p:nvPicPr>
        <p:blipFill>
          <a:blip r:embed="rId3">
            <a:alphaModFix/>
          </a:blip>
          <a:stretch>
            <a:fillRect/>
          </a:stretch>
        </p:blipFill>
        <p:spPr>
          <a:xfrm>
            <a:off x="829900" y="560275"/>
            <a:ext cx="7239000" cy="3829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95" name="Shape 295"/>
        <p:cNvGrpSpPr/>
        <p:nvPr/>
      </p:nvGrpSpPr>
      <p:grpSpPr>
        <a:xfrm>
          <a:off x="0" y="0"/>
          <a:ext cx="0" cy="0"/>
          <a:chOff x="0" y="0"/>
          <a:chExt cx="0" cy="0"/>
        </a:xfrm>
      </p:grpSpPr>
      <p:pic>
        <p:nvPicPr>
          <p:cNvPr id="296" name="Google Shape;296;p51"/>
          <p:cNvPicPr preferRelativeResize="0"/>
          <p:nvPr/>
        </p:nvPicPr>
        <p:blipFill>
          <a:blip r:embed="rId3">
            <a:alphaModFix/>
          </a:blip>
          <a:stretch>
            <a:fillRect/>
          </a:stretch>
        </p:blipFill>
        <p:spPr>
          <a:xfrm>
            <a:off x="0" y="0"/>
            <a:ext cx="9143999" cy="980075"/>
          </a:xfrm>
          <a:prstGeom prst="rect">
            <a:avLst/>
          </a:prstGeom>
          <a:noFill/>
          <a:ln>
            <a:noFill/>
          </a:ln>
        </p:spPr>
      </p:pic>
      <p:sp>
        <p:nvSpPr>
          <p:cNvPr id="297" name="Google Shape;297;p51"/>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Visão Geral</a:t>
            </a:r>
            <a:endParaRPr sz="3000">
              <a:solidFill>
                <a:srgbClr val="FFFFFF"/>
              </a:solidFill>
            </a:endParaRPr>
          </a:p>
        </p:txBody>
      </p:sp>
      <p:sp>
        <p:nvSpPr>
          <p:cNvPr id="298" name="Google Shape;298;p51"/>
          <p:cNvSpPr txBox="1"/>
          <p:nvPr/>
        </p:nvSpPr>
        <p:spPr>
          <a:xfrm>
            <a:off x="601475" y="1223650"/>
            <a:ext cx="7957200" cy="36345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SzPts val="2100"/>
              <a:buFont typeface="Old Standard TT"/>
              <a:buChar char="●"/>
            </a:pPr>
            <a:r>
              <a:rPr lang="pt-BR" sz="2000">
                <a:solidFill>
                  <a:schemeClr val="dk1"/>
                </a:solidFill>
                <a:latin typeface="Old Standard TT"/>
                <a:ea typeface="Old Standard TT"/>
                <a:cs typeface="Old Standard TT"/>
                <a:sym typeface="Old Standard TT"/>
              </a:rPr>
              <a:t>Neste caso, o controle de fluxo se dá através do campo </a:t>
            </a:r>
            <a:r>
              <a:rPr b="1" lang="pt-BR" sz="2000">
                <a:solidFill>
                  <a:schemeClr val="dk1"/>
                </a:solidFill>
                <a:latin typeface="Old Standard TT"/>
                <a:ea typeface="Old Standard TT"/>
                <a:cs typeface="Old Standard TT"/>
                <a:sym typeface="Old Standard TT"/>
              </a:rPr>
              <a:t>Tamanho da Janela</a:t>
            </a:r>
            <a:r>
              <a:rPr lang="pt-BR" sz="2000">
                <a:solidFill>
                  <a:schemeClr val="dk1"/>
                </a:solidFill>
                <a:latin typeface="Old Standard TT"/>
                <a:ea typeface="Old Standard TT"/>
                <a:cs typeface="Old Standard TT"/>
                <a:sym typeface="Old Standard TT"/>
              </a:rPr>
              <a:t>, juntamente com o mecanismo de janela deslizante.</a:t>
            </a:r>
            <a:endParaRPr sz="2000">
              <a:solidFill>
                <a:schemeClr val="dk1"/>
              </a:solidFill>
              <a:latin typeface="Old Standard TT"/>
              <a:ea typeface="Old Standard TT"/>
              <a:cs typeface="Old Standard TT"/>
              <a:sym typeface="Old Standard TT"/>
            </a:endParaRPr>
          </a:p>
          <a:p>
            <a:pPr indent="0" lvl="0" marL="457200" rtl="0" algn="just">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61950" lvl="0" marL="457200" rtl="0" algn="just">
              <a:lnSpc>
                <a:spcPct val="115000"/>
              </a:lnSpc>
              <a:spcBef>
                <a:spcPts val="0"/>
              </a:spcBef>
              <a:spcAft>
                <a:spcPts val="0"/>
              </a:spcAft>
              <a:buSzPts val="2100"/>
              <a:buFont typeface="Old Standard TT"/>
              <a:buChar char="●"/>
            </a:pPr>
            <a:r>
              <a:rPr lang="pt-BR" sz="2000">
                <a:solidFill>
                  <a:schemeClr val="dk1"/>
                </a:solidFill>
                <a:latin typeface="Old Standard TT"/>
                <a:ea typeface="Old Standard TT"/>
                <a:cs typeface="Old Standard TT"/>
                <a:sym typeface="Old Standard TT"/>
              </a:rPr>
              <a:t>Evita sobrecarga de dados.</a:t>
            </a:r>
            <a:endParaRPr sz="2000">
              <a:solidFill>
                <a:schemeClr val="dk1"/>
              </a:solidFill>
              <a:latin typeface="Old Standard TT"/>
              <a:ea typeface="Old Standard TT"/>
              <a:cs typeface="Old Standard TT"/>
              <a:sym typeface="Old Standard TT"/>
            </a:endParaRPr>
          </a:p>
          <a:p>
            <a:pPr indent="0" lvl="0" marL="457200" rtl="0" algn="just">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61950" lvl="0" marL="457200" rtl="0" algn="just">
              <a:lnSpc>
                <a:spcPct val="115000"/>
              </a:lnSpc>
              <a:spcBef>
                <a:spcPts val="0"/>
              </a:spcBef>
              <a:spcAft>
                <a:spcPts val="0"/>
              </a:spcAft>
              <a:buSzPts val="2100"/>
              <a:buFont typeface="Old Standard TT"/>
              <a:buChar char="●"/>
            </a:pPr>
            <a:r>
              <a:rPr lang="pt-BR" sz="2000">
                <a:solidFill>
                  <a:schemeClr val="dk1"/>
                </a:solidFill>
                <a:latin typeface="Old Standard TT"/>
                <a:ea typeface="Old Standard TT"/>
                <a:cs typeface="Old Standard TT"/>
                <a:sym typeface="Old Standard TT"/>
              </a:rPr>
              <a:t>Evita consumir desnecessariamente recursos da rede.</a:t>
            </a:r>
            <a:endParaRPr sz="2000">
              <a:solidFill>
                <a:schemeClr val="dk1"/>
              </a:solidFill>
              <a:latin typeface="Old Standard TT"/>
              <a:ea typeface="Old Standard TT"/>
              <a:cs typeface="Old Standard TT"/>
              <a:sym typeface="Old Standard TT"/>
            </a:endParaRPr>
          </a:p>
          <a:p>
            <a:pPr indent="0" lvl="0" marL="457200" rtl="0" algn="just">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61950" lvl="0" marL="457200" rtl="0" algn="just">
              <a:lnSpc>
                <a:spcPct val="115000"/>
              </a:lnSpc>
              <a:spcBef>
                <a:spcPts val="0"/>
              </a:spcBef>
              <a:spcAft>
                <a:spcPts val="0"/>
              </a:spcAft>
              <a:buSzPts val="2100"/>
              <a:buFont typeface="Old Standard TT"/>
              <a:buChar char="●"/>
            </a:pPr>
            <a:r>
              <a:rPr lang="pt-BR" sz="2000">
                <a:solidFill>
                  <a:schemeClr val="dk1"/>
                </a:solidFill>
                <a:latin typeface="Old Standard TT"/>
                <a:ea typeface="Old Standard TT"/>
                <a:cs typeface="Old Standard TT"/>
                <a:sym typeface="Old Standard TT"/>
              </a:rPr>
              <a:t>Promover uma maior eficiência no fluxo de transmissão de dados.</a:t>
            </a:r>
            <a:endParaRPr sz="2000">
              <a:solidFill>
                <a:schemeClr val="dk1"/>
              </a:solidFill>
              <a:latin typeface="Old Standard TT"/>
              <a:ea typeface="Old Standard TT"/>
              <a:cs typeface="Old Standard TT"/>
              <a:sym typeface="Old Standard TT"/>
            </a:endParaRPr>
          </a:p>
          <a:p>
            <a:pPr indent="0" lvl="0" marL="457200" rtl="0" algn="just">
              <a:lnSpc>
                <a:spcPct val="115000"/>
              </a:lnSpc>
              <a:spcBef>
                <a:spcPts val="0"/>
              </a:spcBef>
              <a:spcAft>
                <a:spcPts val="0"/>
              </a:spcAft>
              <a:buNone/>
            </a:pPr>
            <a:r>
              <a:t/>
            </a:r>
            <a:endParaRPr sz="20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6" name="Shape 76"/>
        <p:cNvGrpSpPr/>
        <p:nvPr/>
      </p:nvGrpSpPr>
      <p:grpSpPr>
        <a:xfrm>
          <a:off x="0" y="0"/>
          <a:ext cx="0" cy="0"/>
          <a:chOff x="0" y="0"/>
          <a:chExt cx="0" cy="0"/>
        </a:xfrm>
      </p:grpSpPr>
      <p:sp>
        <p:nvSpPr>
          <p:cNvPr id="77" name="Google Shape;77;p16"/>
          <p:cNvSpPr txBox="1"/>
          <p:nvPr>
            <p:ph idx="4294967295" type="title"/>
          </p:nvPr>
        </p:nvSpPr>
        <p:spPr>
          <a:xfrm>
            <a:off x="181675" y="208875"/>
            <a:ext cx="87687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Orig</a:t>
            </a:r>
            <a:r>
              <a:rPr lang="pt-BR"/>
              <a:t>ens: </a:t>
            </a:r>
            <a:r>
              <a:rPr i="1" lang="pt-BR"/>
              <a:t>A Protocol for Packet Network Intercommunication</a:t>
            </a:r>
            <a:r>
              <a:rPr lang="pt-BR"/>
              <a:t> - 1974</a:t>
            </a:r>
            <a:endParaRPr/>
          </a:p>
        </p:txBody>
      </p:sp>
      <p:pic>
        <p:nvPicPr>
          <p:cNvPr id="78" name="Google Shape;78;p16"/>
          <p:cNvPicPr preferRelativeResize="0"/>
          <p:nvPr/>
        </p:nvPicPr>
        <p:blipFill>
          <a:blip r:embed="rId3">
            <a:alphaModFix/>
          </a:blip>
          <a:stretch>
            <a:fillRect/>
          </a:stretch>
        </p:blipFill>
        <p:spPr>
          <a:xfrm>
            <a:off x="508650" y="1483983"/>
            <a:ext cx="2602800" cy="3145049"/>
          </a:xfrm>
          <a:prstGeom prst="rect">
            <a:avLst/>
          </a:prstGeom>
          <a:noFill/>
          <a:ln>
            <a:noFill/>
          </a:ln>
        </p:spPr>
      </p:pic>
      <p:pic>
        <p:nvPicPr>
          <p:cNvPr id="79" name="Google Shape;79;p16"/>
          <p:cNvPicPr preferRelativeResize="0"/>
          <p:nvPr/>
        </p:nvPicPr>
        <p:blipFill rotWithShape="1">
          <a:blip r:embed="rId4">
            <a:alphaModFix/>
          </a:blip>
          <a:srcRect b="95002" l="0" r="95000" t="0"/>
          <a:stretch/>
        </p:blipFill>
        <p:spPr>
          <a:xfrm>
            <a:off x="3597050" y="2709393"/>
            <a:ext cx="228600" cy="73620"/>
          </a:xfrm>
          <a:prstGeom prst="rect">
            <a:avLst/>
          </a:prstGeom>
          <a:noFill/>
          <a:ln>
            <a:noFill/>
          </a:ln>
        </p:spPr>
      </p:pic>
      <p:pic>
        <p:nvPicPr>
          <p:cNvPr id="80" name="Google Shape;80;p16"/>
          <p:cNvPicPr preferRelativeResize="0"/>
          <p:nvPr/>
        </p:nvPicPr>
        <p:blipFill>
          <a:blip r:embed="rId5">
            <a:alphaModFix/>
          </a:blip>
          <a:stretch>
            <a:fillRect/>
          </a:stretch>
        </p:blipFill>
        <p:spPr>
          <a:xfrm>
            <a:off x="6439275" y="1465163"/>
            <a:ext cx="2228850" cy="3127581"/>
          </a:xfrm>
          <a:prstGeom prst="rect">
            <a:avLst/>
          </a:prstGeom>
          <a:noFill/>
          <a:ln>
            <a:noFill/>
          </a:ln>
        </p:spPr>
      </p:pic>
      <p:pic>
        <p:nvPicPr>
          <p:cNvPr id="81" name="Google Shape;81;p16"/>
          <p:cNvPicPr preferRelativeResize="0"/>
          <p:nvPr/>
        </p:nvPicPr>
        <p:blipFill>
          <a:blip r:embed="rId6">
            <a:alphaModFix/>
          </a:blip>
          <a:stretch>
            <a:fillRect/>
          </a:stretch>
        </p:blipFill>
        <p:spPr>
          <a:xfrm>
            <a:off x="3602850" y="2730110"/>
            <a:ext cx="2286000" cy="750094"/>
          </a:xfrm>
          <a:prstGeom prst="rect">
            <a:avLst/>
          </a:prstGeom>
          <a:noFill/>
          <a:ln>
            <a:noFill/>
          </a:ln>
        </p:spPr>
      </p:pic>
      <p:sp>
        <p:nvSpPr>
          <p:cNvPr id="82" name="Google Shape;82;p16"/>
          <p:cNvSpPr txBox="1"/>
          <p:nvPr>
            <p:ph idx="4294967295" type="title"/>
          </p:nvPr>
        </p:nvSpPr>
        <p:spPr>
          <a:xfrm>
            <a:off x="6877950" y="4590925"/>
            <a:ext cx="1437000" cy="54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pt-BR" sz="2400"/>
              <a:t>Vint Cerf</a:t>
            </a:r>
            <a:endParaRPr sz="2400"/>
          </a:p>
          <a:p>
            <a:pPr indent="0" lvl="0" marL="0" rtl="0" algn="l">
              <a:lnSpc>
                <a:spcPct val="115000"/>
              </a:lnSpc>
              <a:spcBef>
                <a:spcPts val="600"/>
              </a:spcBef>
              <a:spcAft>
                <a:spcPts val="0"/>
              </a:spcAft>
              <a:buClr>
                <a:schemeClr val="dk1"/>
              </a:buClr>
              <a:buSzPts val="1100"/>
              <a:buFont typeface="Arial"/>
              <a:buNone/>
            </a:pPr>
            <a:r>
              <a:t/>
            </a:r>
            <a:endParaRPr sz="4150">
              <a:latin typeface="Georgia"/>
              <a:ea typeface="Georgia"/>
              <a:cs typeface="Georgia"/>
              <a:sym typeface="Georgia"/>
            </a:endParaRPr>
          </a:p>
          <a:p>
            <a:pPr indent="0" lvl="0" marL="0" rtl="0" algn="l">
              <a:spcBef>
                <a:spcPts val="0"/>
              </a:spcBef>
              <a:spcAft>
                <a:spcPts val="0"/>
              </a:spcAft>
              <a:buNone/>
            </a:pPr>
            <a:r>
              <a:t/>
            </a:r>
            <a:endParaRPr sz="3600"/>
          </a:p>
        </p:txBody>
      </p:sp>
      <p:sp>
        <p:nvSpPr>
          <p:cNvPr id="83" name="Google Shape;83;p16"/>
          <p:cNvSpPr txBox="1"/>
          <p:nvPr>
            <p:ph idx="4294967295" type="title"/>
          </p:nvPr>
        </p:nvSpPr>
        <p:spPr>
          <a:xfrm>
            <a:off x="1019125" y="4590925"/>
            <a:ext cx="1730100" cy="54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600"/>
              </a:spcAft>
              <a:buNone/>
            </a:pPr>
            <a:r>
              <a:rPr lang="pt-BR" sz="2400"/>
              <a:t>Bob Kahn</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t>Interface de Programação de Rede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307" name="Shape 307"/>
        <p:cNvGrpSpPr/>
        <p:nvPr/>
      </p:nvGrpSpPr>
      <p:grpSpPr>
        <a:xfrm>
          <a:off x="0" y="0"/>
          <a:ext cx="0" cy="0"/>
          <a:chOff x="0" y="0"/>
          <a:chExt cx="0" cy="0"/>
        </a:xfrm>
      </p:grpSpPr>
      <p:pic>
        <p:nvPicPr>
          <p:cNvPr id="308" name="Google Shape;308;p53"/>
          <p:cNvPicPr preferRelativeResize="0"/>
          <p:nvPr/>
        </p:nvPicPr>
        <p:blipFill>
          <a:blip r:embed="rId3">
            <a:alphaModFix/>
          </a:blip>
          <a:stretch>
            <a:fillRect/>
          </a:stretch>
        </p:blipFill>
        <p:spPr>
          <a:xfrm>
            <a:off x="0" y="0"/>
            <a:ext cx="9143999" cy="980075"/>
          </a:xfrm>
          <a:prstGeom prst="rect">
            <a:avLst/>
          </a:prstGeom>
          <a:noFill/>
          <a:ln>
            <a:noFill/>
          </a:ln>
        </p:spPr>
      </p:pic>
      <p:sp>
        <p:nvSpPr>
          <p:cNvPr id="309" name="Google Shape;309;p53"/>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Visão Geral</a:t>
            </a:r>
            <a:endParaRPr sz="3000">
              <a:solidFill>
                <a:srgbClr val="FFFFFF"/>
              </a:solidFill>
            </a:endParaRPr>
          </a:p>
        </p:txBody>
      </p:sp>
      <p:sp>
        <p:nvSpPr>
          <p:cNvPr id="310" name="Google Shape;310;p53"/>
          <p:cNvSpPr txBox="1"/>
          <p:nvPr/>
        </p:nvSpPr>
        <p:spPr>
          <a:xfrm>
            <a:off x="601475" y="1223650"/>
            <a:ext cx="7957200" cy="36345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Old Standard TT"/>
              <a:buChar char="●"/>
            </a:pPr>
            <a:r>
              <a:rPr lang="pt-BR" sz="2000">
                <a:solidFill>
                  <a:schemeClr val="dk1"/>
                </a:solidFill>
                <a:latin typeface="Old Standard TT"/>
                <a:ea typeface="Old Standard TT"/>
                <a:cs typeface="Old Standard TT"/>
                <a:sym typeface="Old Standard TT"/>
              </a:rPr>
              <a:t>Permite o desenvolvimento de aplicações que se comuniquem utilizando a rede de forma rápida e simples.</a:t>
            </a:r>
            <a:endParaRPr sz="2000">
              <a:solidFill>
                <a:schemeClr val="dk1"/>
              </a:solidFill>
              <a:latin typeface="Old Standard TT"/>
              <a:ea typeface="Old Standard TT"/>
              <a:cs typeface="Old Standard TT"/>
              <a:sym typeface="Old Standard TT"/>
            </a:endParaRPr>
          </a:p>
          <a:p>
            <a:pPr indent="0" lvl="0" marL="457200" rtl="0" algn="l">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61950" lvl="0" marL="457200" rtl="0" algn="l">
              <a:lnSpc>
                <a:spcPct val="115000"/>
              </a:lnSpc>
              <a:spcBef>
                <a:spcPts val="0"/>
              </a:spcBef>
              <a:spcAft>
                <a:spcPts val="0"/>
              </a:spcAft>
              <a:buSzPts val="2100"/>
              <a:buFont typeface="Old Standard TT"/>
              <a:buChar char="●"/>
            </a:pPr>
            <a:r>
              <a:rPr lang="pt-BR" sz="2000">
                <a:solidFill>
                  <a:schemeClr val="dk1"/>
                </a:solidFill>
                <a:latin typeface="Old Standard TT"/>
                <a:ea typeface="Old Standard TT"/>
                <a:cs typeface="Old Standard TT"/>
                <a:sym typeface="Old Standard TT"/>
              </a:rPr>
              <a:t>É possível utilizar os recursos da rede sem conhecer os detalhes de funcionamento dos protocolos e como são implementados.</a:t>
            </a:r>
            <a:endParaRPr sz="2000">
              <a:solidFill>
                <a:schemeClr val="dk1"/>
              </a:solidFill>
              <a:latin typeface="Old Standard TT"/>
              <a:ea typeface="Old Standard TT"/>
              <a:cs typeface="Old Standard TT"/>
              <a:sym typeface="Old Standard TT"/>
            </a:endParaRPr>
          </a:p>
          <a:p>
            <a:pPr indent="0" lvl="0" marL="457200" rtl="0" algn="just">
              <a:lnSpc>
                <a:spcPct val="115000"/>
              </a:lnSpc>
              <a:spcBef>
                <a:spcPts val="0"/>
              </a:spcBef>
              <a:spcAft>
                <a:spcPts val="0"/>
              </a:spcAft>
              <a:buNone/>
            </a:pPr>
            <a:r>
              <a:t/>
            </a:r>
            <a:endParaRPr sz="2000">
              <a:solidFill>
                <a:schemeClr val="dk1"/>
              </a:solidFill>
              <a:latin typeface="Old Standard TT"/>
              <a:ea typeface="Old Standard TT"/>
              <a:cs typeface="Old Standard TT"/>
              <a:sym typeface="Old Standard TT"/>
            </a:endParaRPr>
          </a:p>
          <a:p>
            <a:pPr indent="0" lvl="0" marL="457200" rtl="0" algn="just">
              <a:lnSpc>
                <a:spcPct val="115000"/>
              </a:lnSpc>
              <a:spcBef>
                <a:spcPts val="0"/>
              </a:spcBef>
              <a:spcAft>
                <a:spcPts val="0"/>
              </a:spcAft>
              <a:buNone/>
            </a:pPr>
            <a:r>
              <a:t/>
            </a:r>
            <a:endParaRPr sz="20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4" name="Shape 314"/>
        <p:cNvGrpSpPr/>
        <p:nvPr/>
      </p:nvGrpSpPr>
      <p:grpSpPr>
        <a:xfrm>
          <a:off x="0" y="0"/>
          <a:ext cx="0" cy="0"/>
          <a:chOff x="0" y="0"/>
          <a:chExt cx="0" cy="0"/>
        </a:xfrm>
      </p:grpSpPr>
      <p:pic>
        <p:nvPicPr>
          <p:cNvPr id="315" name="Google Shape;315;p54"/>
          <p:cNvPicPr preferRelativeResize="0"/>
          <p:nvPr/>
        </p:nvPicPr>
        <p:blipFill>
          <a:blip r:embed="rId3">
            <a:alphaModFix/>
          </a:blip>
          <a:stretch>
            <a:fillRect/>
          </a:stretch>
        </p:blipFill>
        <p:spPr>
          <a:xfrm>
            <a:off x="926700" y="269950"/>
            <a:ext cx="6924675" cy="4438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9" name="Shape 319"/>
        <p:cNvGrpSpPr/>
        <p:nvPr/>
      </p:nvGrpSpPr>
      <p:grpSpPr>
        <a:xfrm>
          <a:off x="0" y="0"/>
          <a:ext cx="0" cy="0"/>
          <a:chOff x="0" y="0"/>
          <a:chExt cx="0" cy="0"/>
        </a:xfrm>
      </p:grpSpPr>
      <p:pic>
        <p:nvPicPr>
          <p:cNvPr id="320" name="Google Shape;320;p55"/>
          <p:cNvPicPr preferRelativeResize="0"/>
          <p:nvPr/>
        </p:nvPicPr>
        <p:blipFill>
          <a:blip r:embed="rId3">
            <a:alphaModFix/>
          </a:blip>
          <a:stretch>
            <a:fillRect/>
          </a:stretch>
        </p:blipFill>
        <p:spPr>
          <a:xfrm>
            <a:off x="0" y="0"/>
            <a:ext cx="9143999" cy="980075"/>
          </a:xfrm>
          <a:prstGeom prst="rect">
            <a:avLst/>
          </a:prstGeom>
          <a:noFill/>
          <a:ln>
            <a:noFill/>
          </a:ln>
        </p:spPr>
      </p:pic>
      <p:sp>
        <p:nvSpPr>
          <p:cNvPr id="321" name="Google Shape;321;p55"/>
          <p:cNvSpPr txBox="1"/>
          <p:nvPr/>
        </p:nvSpPr>
        <p:spPr>
          <a:xfrm>
            <a:off x="668613" y="202950"/>
            <a:ext cx="74499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FFFFFF"/>
                </a:solidFill>
              </a:rPr>
              <a:t>Como surgiu?</a:t>
            </a:r>
            <a:endParaRPr sz="3000">
              <a:solidFill>
                <a:srgbClr val="FFFFFF"/>
              </a:solidFill>
            </a:endParaRPr>
          </a:p>
        </p:txBody>
      </p:sp>
      <p:sp>
        <p:nvSpPr>
          <p:cNvPr id="322" name="Google Shape;322;p55"/>
          <p:cNvSpPr txBox="1"/>
          <p:nvPr/>
        </p:nvSpPr>
        <p:spPr>
          <a:xfrm>
            <a:off x="601475" y="1223650"/>
            <a:ext cx="7957200" cy="36345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Old Standard TT"/>
              <a:buChar char="●"/>
            </a:pPr>
            <a:r>
              <a:rPr lang="pt-BR" sz="1800">
                <a:solidFill>
                  <a:schemeClr val="dk1"/>
                </a:solidFill>
                <a:latin typeface="Old Standard TT"/>
                <a:ea typeface="Old Standard TT"/>
                <a:cs typeface="Old Standard TT"/>
                <a:sym typeface="Old Standard TT"/>
              </a:rPr>
              <a:t>Surgiu na década de 1980 para o sistema operacional Unix da Universidade de Berkeley, nos EUA</a:t>
            </a:r>
            <a:endParaRPr sz="1800">
              <a:solidFill>
                <a:schemeClr val="dk1"/>
              </a:solidFill>
              <a:latin typeface="Old Standard TT"/>
              <a:ea typeface="Old Standard TT"/>
              <a:cs typeface="Old Standard TT"/>
              <a:sym typeface="Old Standard TT"/>
            </a:endParaRPr>
          </a:p>
          <a:p>
            <a:pPr indent="0" lvl="0" marL="457200" rtl="0" algn="l">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61950" lvl="0" marL="457200" rtl="0" algn="l">
              <a:lnSpc>
                <a:spcPct val="115000"/>
              </a:lnSpc>
              <a:spcBef>
                <a:spcPts val="0"/>
              </a:spcBef>
              <a:spcAft>
                <a:spcPts val="0"/>
              </a:spcAft>
              <a:buSzPts val="2100"/>
              <a:buFont typeface="Old Standard TT"/>
              <a:buChar char="●"/>
            </a:pPr>
            <a:r>
              <a:rPr lang="pt-BR" sz="1800">
                <a:solidFill>
                  <a:schemeClr val="dk1"/>
                </a:solidFill>
                <a:latin typeface="Old Standard TT"/>
                <a:ea typeface="Old Standard TT"/>
                <a:cs typeface="Old Standard TT"/>
                <a:sym typeface="Old Standard TT"/>
              </a:rPr>
              <a:t>Utilizava o conceito de socket</a:t>
            </a:r>
            <a:endParaRPr sz="1800">
              <a:solidFill>
                <a:schemeClr val="dk1"/>
              </a:solidFill>
              <a:latin typeface="Old Standard TT"/>
              <a:ea typeface="Old Standard TT"/>
              <a:cs typeface="Old Standard TT"/>
              <a:sym typeface="Old Standard TT"/>
            </a:endParaRPr>
          </a:p>
          <a:p>
            <a:pPr indent="0" lvl="0" marL="457200" rtl="0" algn="l">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61950" lvl="0" marL="457200" rtl="0" algn="l">
              <a:lnSpc>
                <a:spcPct val="115000"/>
              </a:lnSpc>
              <a:spcBef>
                <a:spcPts val="0"/>
              </a:spcBef>
              <a:spcAft>
                <a:spcPts val="0"/>
              </a:spcAft>
              <a:buSzPts val="2100"/>
              <a:buFont typeface="Old Standard TT"/>
              <a:buChar char="●"/>
            </a:pPr>
            <a:r>
              <a:rPr lang="pt-BR" sz="1800">
                <a:solidFill>
                  <a:schemeClr val="dk1"/>
                </a:solidFill>
                <a:latin typeface="Old Standard TT"/>
                <a:ea typeface="Old Standard TT"/>
                <a:cs typeface="Old Standard TT"/>
                <a:sym typeface="Old Standard TT"/>
              </a:rPr>
              <a:t>Posteriormente, tornou-se um padrão de mercado</a:t>
            </a:r>
            <a:endParaRPr sz="1800">
              <a:solidFill>
                <a:schemeClr val="dk1"/>
              </a:solidFill>
              <a:latin typeface="Old Standard TT"/>
              <a:ea typeface="Old Standard TT"/>
              <a:cs typeface="Old Standard TT"/>
              <a:sym typeface="Old Standard TT"/>
            </a:endParaRPr>
          </a:p>
          <a:p>
            <a:pPr indent="0" lvl="0" marL="457200" rtl="0" algn="l">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61950" lvl="0" marL="457200" rtl="0" algn="l">
              <a:lnSpc>
                <a:spcPct val="115000"/>
              </a:lnSpc>
              <a:spcBef>
                <a:spcPts val="0"/>
              </a:spcBef>
              <a:spcAft>
                <a:spcPts val="0"/>
              </a:spcAft>
              <a:buSzPts val="2100"/>
              <a:buFont typeface="Old Standard TT"/>
              <a:buChar char="●"/>
            </a:pPr>
            <a:r>
              <a:rPr lang="pt-BR" sz="1800">
                <a:solidFill>
                  <a:schemeClr val="dk1"/>
                </a:solidFill>
                <a:latin typeface="Old Standard TT"/>
                <a:ea typeface="Old Standard TT"/>
                <a:cs typeface="Old Standard TT"/>
                <a:sym typeface="Old Standard TT"/>
              </a:rPr>
              <a:t>Utiliza o conceito de aplicações cliente-servidor</a:t>
            </a:r>
            <a:endParaRPr sz="1800">
              <a:solidFill>
                <a:schemeClr val="dk1"/>
              </a:solidFill>
              <a:latin typeface="Old Standard TT"/>
              <a:ea typeface="Old Standard TT"/>
              <a:cs typeface="Old Standard TT"/>
              <a:sym typeface="Old Standard TT"/>
            </a:endParaRPr>
          </a:p>
          <a:p>
            <a:pPr indent="0" lvl="0" marL="457200" rtl="0" algn="just">
              <a:lnSpc>
                <a:spcPct val="115000"/>
              </a:lnSpc>
              <a:spcBef>
                <a:spcPts val="0"/>
              </a:spcBef>
              <a:spcAft>
                <a:spcPts val="0"/>
              </a:spcAft>
              <a:buNone/>
            </a:pPr>
            <a:r>
              <a:t/>
            </a:r>
            <a:endParaRPr sz="2000">
              <a:solidFill>
                <a:schemeClr val="dk1"/>
              </a:solidFill>
              <a:latin typeface="Old Standard TT"/>
              <a:ea typeface="Old Standard TT"/>
              <a:cs typeface="Old Standard TT"/>
              <a:sym typeface="Old Standard TT"/>
            </a:endParaRPr>
          </a:p>
          <a:p>
            <a:pPr indent="0" lvl="0" marL="457200" rtl="0" algn="just">
              <a:lnSpc>
                <a:spcPct val="115000"/>
              </a:lnSpc>
              <a:spcBef>
                <a:spcPts val="0"/>
              </a:spcBef>
              <a:spcAft>
                <a:spcPts val="0"/>
              </a:spcAft>
              <a:buNone/>
            </a:pPr>
            <a:r>
              <a:t/>
            </a:r>
            <a:endParaRPr sz="20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a:p>
            <a:pPr indent="0" lvl="0" marL="457200" rtl="0" algn="l">
              <a:spcBef>
                <a:spcPts val="0"/>
              </a:spcBef>
              <a:spcAft>
                <a:spcPts val="0"/>
              </a:spcAft>
              <a:buNone/>
            </a:pPr>
            <a:r>
              <a:t/>
            </a:r>
            <a:endParaRPr b="1" sz="2100">
              <a:latin typeface="Old Standard TT"/>
              <a:ea typeface="Old Standard TT"/>
              <a:cs typeface="Old Standard TT"/>
              <a:sym typeface="Old Standard T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6" name="Shape 326"/>
        <p:cNvGrpSpPr/>
        <p:nvPr/>
      </p:nvGrpSpPr>
      <p:grpSpPr>
        <a:xfrm>
          <a:off x="0" y="0"/>
          <a:ext cx="0" cy="0"/>
          <a:chOff x="0" y="0"/>
          <a:chExt cx="0" cy="0"/>
        </a:xfrm>
      </p:grpSpPr>
      <p:pic>
        <p:nvPicPr>
          <p:cNvPr id="327" name="Google Shape;327;p56"/>
          <p:cNvPicPr preferRelativeResize="0"/>
          <p:nvPr/>
        </p:nvPicPr>
        <p:blipFill>
          <a:blip r:embed="rId3">
            <a:alphaModFix/>
          </a:blip>
          <a:stretch>
            <a:fillRect/>
          </a:stretch>
        </p:blipFill>
        <p:spPr>
          <a:xfrm>
            <a:off x="857575" y="638175"/>
            <a:ext cx="7191375" cy="3867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1" name="Shape 331"/>
        <p:cNvGrpSpPr/>
        <p:nvPr/>
      </p:nvGrpSpPr>
      <p:grpSpPr>
        <a:xfrm>
          <a:off x="0" y="0"/>
          <a:ext cx="0" cy="0"/>
          <a:chOff x="0" y="0"/>
          <a:chExt cx="0" cy="0"/>
        </a:xfrm>
      </p:grpSpPr>
      <p:pic>
        <p:nvPicPr>
          <p:cNvPr id="332" name="Google Shape;332;p57"/>
          <p:cNvPicPr preferRelativeResize="0"/>
          <p:nvPr/>
        </p:nvPicPr>
        <p:blipFill>
          <a:blip r:embed="rId3">
            <a:alphaModFix/>
          </a:blip>
          <a:stretch>
            <a:fillRect/>
          </a:stretch>
        </p:blipFill>
        <p:spPr>
          <a:xfrm>
            <a:off x="1770100" y="269925"/>
            <a:ext cx="5276850" cy="4476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6" name="Shape 336"/>
        <p:cNvGrpSpPr/>
        <p:nvPr/>
      </p:nvGrpSpPr>
      <p:grpSpPr>
        <a:xfrm>
          <a:off x="0" y="0"/>
          <a:ext cx="0" cy="0"/>
          <a:chOff x="0" y="0"/>
          <a:chExt cx="0" cy="0"/>
        </a:xfrm>
      </p:grpSpPr>
      <p:pic>
        <p:nvPicPr>
          <p:cNvPr id="337" name="Google Shape;337;p58"/>
          <p:cNvPicPr preferRelativeResize="0"/>
          <p:nvPr/>
        </p:nvPicPr>
        <p:blipFill>
          <a:blip r:embed="rId3">
            <a:alphaModFix/>
          </a:blip>
          <a:stretch>
            <a:fillRect/>
          </a:stretch>
        </p:blipFill>
        <p:spPr>
          <a:xfrm>
            <a:off x="484200" y="256125"/>
            <a:ext cx="3795100" cy="4493750"/>
          </a:xfrm>
          <a:prstGeom prst="rect">
            <a:avLst/>
          </a:prstGeom>
          <a:noFill/>
          <a:ln>
            <a:noFill/>
          </a:ln>
        </p:spPr>
      </p:pic>
      <p:pic>
        <p:nvPicPr>
          <p:cNvPr id="338" name="Google Shape;338;p58"/>
          <p:cNvPicPr preferRelativeResize="0"/>
          <p:nvPr/>
        </p:nvPicPr>
        <p:blipFill>
          <a:blip r:embed="rId4">
            <a:alphaModFix/>
          </a:blip>
          <a:stretch>
            <a:fillRect/>
          </a:stretch>
        </p:blipFill>
        <p:spPr>
          <a:xfrm>
            <a:off x="4507775" y="256125"/>
            <a:ext cx="4393976" cy="437774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9"/>
          <p:cNvSpPr txBox="1"/>
          <p:nvPr>
            <p:ph type="title"/>
          </p:nvPr>
        </p:nvSpPr>
        <p:spPr>
          <a:xfrm>
            <a:off x="167950" y="415725"/>
            <a:ext cx="6402300" cy="4090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pt-BR" sz="10000"/>
              <a:t>         FIM</a:t>
            </a:r>
            <a:endParaRPr sz="10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0"/>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t>Respostas às questões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2" name="Shape 352"/>
        <p:cNvGrpSpPr/>
        <p:nvPr/>
      </p:nvGrpSpPr>
      <p:grpSpPr>
        <a:xfrm>
          <a:off x="0" y="0"/>
          <a:ext cx="0" cy="0"/>
          <a:chOff x="0" y="0"/>
          <a:chExt cx="0" cy="0"/>
        </a:xfrm>
      </p:grpSpPr>
      <p:sp>
        <p:nvSpPr>
          <p:cNvPr id="353" name="Google Shape;353;p61"/>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pt-BR" sz="1800">
                <a:solidFill>
                  <a:srgbClr val="999999"/>
                </a:solidFill>
                <a:latin typeface="Old Standard TT"/>
                <a:ea typeface="Old Standard TT"/>
                <a:cs typeface="Old Standard TT"/>
                <a:sym typeface="Old Standard TT"/>
              </a:rPr>
              <a:t>1. Qual a principal </a:t>
            </a:r>
            <a:r>
              <a:rPr b="1" lang="pt-BR" sz="1800">
                <a:solidFill>
                  <a:srgbClr val="999999"/>
                </a:solidFill>
                <a:latin typeface="Old Standard TT"/>
                <a:ea typeface="Old Standard TT"/>
                <a:cs typeface="Old Standard TT"/>
                <a:sym typeface="Old Standard TT"/>
              </a:rPr>
              <a:t>função</a:t>
            </a:r>
            <a:r>
              <a:rPr b="1" lang="pt-BR" sz="1800">
                <a:solidFill>
                  <a:srgbClr val="999999"/>
                </a:solidFill>
                <a:latin typeface="Old Standard TT"/>
                <a:ea typeface="Old Standard TT"/>
                <a:cs typeface="Old Standard TT"/>
                <a:sym typeface="Old Standard TT"/>
              </a:rPr>
              <a:t> da camada de transporte ?</a:t>
            </a:r>
            <a:endParaRPr b="1" sz="1800">
              <a:solidFill>
                <a:srgbClr val="999999"/>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Clr>
                <a:schemeClr val="dk1"/>
              </a:buClr>
              <a:buSzPts val="1100"/>
              <a:buFont typeface="Arial"/>
              <a:buNone/>
            </a:pPr>
            <a:r>
              <a:rPr b="1" lang="pt-BR" sz="1800">
                <a:latin typeface="Old Standard TT"/>
                <a:ea typeface="Old Standard TT"/>
                <a:cs typeface="Old Standard TT"/>
                <a:sym typeface="Old Standard TT"/>
              </a:rPr>
              <a:t>R: </a:t>
            </a:r>
            <a:r>
              <a:rPr lang="pt-BR" sz="1800">
                <a:latin typeface="Old Standard TT"/>
                <a:ea typeface="Old Standard TT"/>
                <a:cs typeface="Old Standard TT"/>
                <a:sym typeface="Old Standard TT"/>
              </a:rPr>
              <a:t>A função principal da camada de transporte é a comunicação fim a fim entre os processos transmissor e receptor, ou seja, permitir a comunicação entre a origem e o destino como se não existisse a rede de interconexão.</a:t>
            </a:r>
            <a:r>
              <a:rPr b="1" lang="pt-BR" sz="1800">
                <a:latin typeface="Old Standard TT"/>
                <a:ea typeface="Old Standard TT"/>
                <a:cs typeface="Old Standard TT"/>
                <a:sym typeface="Old Standard TT"/>
              </a:rPr>
              <a:t> </a:t>
            </a:r>
            <a:endParaRPr b="1" sz="1800">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rPr b="1" lang="pt-BR" sz="1800">
                <a:solidFill>
                  <a:srgbClr val="666666"/>
                </a:solidFill>
                <a:latin typeface="Old Standard TT"/>
                <a:ea typeface="Old Standard TT"/>
                <a:cs typeface="Old Standard TT"/>
                <a:sym typeface="Old Standard TT"/>
              </a:rPr>
              <a:t>2. O que é comunicação fim a fim?</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Clr>
                <a:schemeClr val="dk1"/>
              </a:buClr>
              <a:buSzPts val="1100"/>
              <a:buFont typeface="Arial"/>
              <a:buNone/>
            </a:pPr>
            <a:r>
              <a:rPr b="1" lang="pt-BR" sz="1800">
                <a:latin typeface="Old Standard TT"/>
                <a:ea typeface="Old Standard TT"/>
                <a:cs typeface="Old Standard TT"/>
                <a:sym typeface="Old Standard TT"/>
              </a:rPr>
              <a:t>R:  </a:t>
            </a:r>
            <a:r>
              <a:rPr lang="pt-BR" sz="1800">
                <a:latin typeface="Old Standard TT"/>
                <a:ea typeface="Old Standard TT"/>
                <a:cs typeface="Old Standard TT"/>
                <a:sym typeface="Old Standard TT"/>
              </a:rPr>
              <a:t>Quando um usuário precisa executar uma aplicação o </a:t>
            </a:r>
            <a:r>
              <a:rPr lang="pt-BR" sz="1800">
                <a:latin typeface="Old Standard TT"/>
                <a:ea typeface="Old Standard TT"/>
                <a:cs typeface="Old Standard TT"/>
                <a:sym typeface="Old Standard TT"/>
              </a:rPr>
              <a:t>sistema</a:t>
            </a:r>
            <a:r>
              <a:rPr lang="pt-BR" sz="1800">
                <a:latin typeface="Old Standard TT"/>
                <a:ea typeface="Old Standard TT"/>
                <a:cs typeface="Old Standard TT"/>
                <a:sym typeface="Old Standard TT"/>
              </a:rPr>
              <a:t> operacional do Host cria um processo (ambiente onde uma aplicação é executada). No caso de aplicações que utilizem a rede, a camada de transporte se preocupa em conectar a aplicação que </a:t>
            </a:r>
            <a:r>
              <a:rPr lang="pt-BR" sz="1800">
                <a:latin typeface="Old Standard TT"/>
                <a:ea typeface="Old Standard TT"/>
                <a:cs typeface="Old Standard TT"/>
                <a:sym typeface="Old Standard TT"/>
              </a:rPr>
              <a:t>está</a:t>
            </a:r>
            <a:r>
              <a:rPr lang="pt-BR" sz="1800">
                <a:latin typeface="Old Standard TT"/>
                <a:ea typeface="Old Standard TT"/>
                <a:cs typeface="Old Standard TT"/>
                <a:sym typeface="Old Standard TT"/>
              </a:rPr>
              <a:t> sendo executada no host de origem com o servidor ou host de destino. </a:t>
            </a:r>
            <a:endParaRPr sz="1800">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rPr b="1" lang="pt-BR" sz="1800">
                <a:solidFill>
                  <a:srgbClr val="666666"/>
                </a:solidFill>
                <a:latin typeface="Old Standard TT"/>
                <a:ea typeface="Old Standard TT"/>
                <a:cs typeface="Old Standard TT"/>
                <a:sym typeface="Old Standard TT"/>
              </a:rPr>
              <a:t>3. Quais os dois tipos de serviços que a camada de transporte pode oferecer ?</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rPr b="1" lang="pt-BR" sz="1800">
                <a:latin typeface="Old Standard TT"/>
                <a:ea typeface="Old Standard TT"/>
                <a:cs typeface="Old Standard TT"/>
                <a:sym typeface="Old Standard TT"/>
              </a:rPr>
              <a:t>	R: </a:t>
            </a:r>
            <a:r>
              <a:rPr lang="pt-BR" sz="1800">
                <a:latin typeface="Old Standard TT"/>
                <a:ea typeface="Old Standard TT"/>
                <a:cs typeface="Old Standard TT"/>
                <a:sym typeface="Old Standard TT"/>
              </a:rPr>
              <a:t>Serviço orientado a conexão e Serviço não-orientado a conexão.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t/>
            </a:r>
            <a:endParaRPr b="1"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O que é a camada de transporte?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7" name="Shape 357"/>
        <p:cNvGrpSpPr/>
        <p:nvPr/>
      </p:nvGrpSpPr>
      <p:grpSpPr>
        <a:xfrm>
          <a:off x="0" y="0"/>
          <a:ext cx="0" cy="0"/>
          <a:chOff x="0" y="0"/>
          <a:chExt cx="0" cy="0"/>
        </a:xfrm>
      </p:grpSpPr>
      <p:sp>
        <p:nvSpPr>
          <p:cNvPr id="358" name="Google Shape;358;p62"/>
          <p:cNvSpPr txBox="1"/>
          <p:nvPr/>
        </p:nvSpPr>
        <p:spPr>
          <a:xfrm>
            <a:off x="307800" y="294250"/>
            <a:ext cx="8542500" cy="8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pt-BR" sz="1800">
                <a:solidFill>
                  <a:srgbClr val="666666"/>
                </a:solidFill>
                <a:latin typeface="Old Standard TT"/>
                <a:ea typeface="Old Standard TT"/>
                <a:cs typeface="Old Standard TT"/>
                <a:sym typeface="Old Standard TT"/>
              </a:rPr>
              <a:t>4. Quais as diferenças entre serviço orientado e não-orientado a conexão oferecido pela camada de transporte ?</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t/>
            </a:r>
            <a:endParaRPr b="1"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latin typeface="Old Standard TT"/>
                <a:ea typeface="Old Standard TT"/>
                <a:cs typeface="Old Standard TT"/>
                <a:sym typeface="Old Standard TT"/>
              </a:rPr>
              <a:t>	</a:t>
            </a:r>
            <a:endParaRPr b="1" sz="1800">
              <a:latin typeface="Old Standard TT"/>
              <a:ea typeface="Old Standard TT"/>
              <a:cs typeface="Old Standard TT"/>
              <a:sym typeface="Old Standard TT"/>
            </a:endParaRPr>
          </a:p>
        </p:txBody>
      </p:sp>
      <p:sp>
        <p:nvSpPr>
          <p:cNvPr id="359" name="Google Shape;359;p62"/>
          <p:cNvSpPr txBox="1"/>
          <p:nvPr/>
        </p:nvSpPr>
        <p:spPr>
          <a:xfrm>
            <a:off x="515450" y="1447650"/>
            <a:ext cx="3948000" cy="32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pt-BR" sz="1800">
                <a:solidFill>
                  <a:schemeClr val="dk1"/>
                </a:solidFill>
                <a:latin typeface="Old Standard TT"/>
                <a:ea typeface="Old Standard TT"/>
                <a:cs typeface="Old Standard TT"/>
                <a:sym typeface="Old Standard TT"/>
              </a:rPr>
              <a:t>Serviço orientado a conexão:</a:t>
            </a:r>
            <a:endParaRPr b="1"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Estabelece Conexão antes da transmissão.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Implementa o controle de erro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Implementa o controle de fluxo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Indicado para a transmissão de grandes volumes de dados</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Complexo e lento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Exemplo: TCP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
        <p:nvSpPr>
          <p:cNvPr id="360" name="Google Shape;360;p62"/>
          <p:cNvSpPr txBox="1"/>
          <p:nvPr/>
        </p:nvSpPr>
        <p:spPr>
          <a:xfrm>
            <a:off x="4682900" y="1436675"/>
            <a:ext cx="4079700" cy="32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pt-BR" sz="1800">
                <a:solidFill>
                  <a:schemeClr val="dk1"/>
                </a:solidFill>
                <a:latin typeface="Old Standard TT"/>
                <a:ea typeface="Old Standard TT"/>
                <a:cs typeface="Old Standard TT"/>
                <a:sym typeface="Old Standard TT"/>
              </a:rPr>
              <a:t>Serviço não-orientado a conexão: </a:t>
            </a:r>
            <a:endParaRPr b="1"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Não estabelece uma conexão antes da transmissão.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Não implementa o controle de erro.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Não implementa o controle de fluxo.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Indicado para a transmissão de pequenos volumes de dados.</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Simples e rápido.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pt-BR" sz="1800">
                <a:latin typeface="Old Standard TT"/>
                <a:ea typeface="Old Standard TT"/>
                <a:cs typeface="Old Standard TT"/>
                <a:sym typeface="Old Standard TT"/>
              </a:rPr>
              <a:t>Exemplo: UDP</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4" name="Shape 364"/>
        <p:cNvGrpSpPr/>
        <p:nvPr/>
      </p:nvGrpSpPr>
      <p:grpSpPr>
        <a:xfrm>
          <a:off x="0" y="0"/>
          <a:ext cx="0" cy="0"/>
          <a:chOff x="0" y="0"/>
          <a:chExt cx="0" cy="0"/>
        </a:xfrm>
      </p:grpSpPr>
      <p:sp>
        <p:nvSpPr>
          <p:cNvPr id="365" name="Google Shape;365;p63"/>
          <p:cNvSpPr txBox="1"/>
          <p:nvPr/>
        </p:nvSpPr>
        <p:spPr>
          <a:xfrm>
            <a:off x="307800" y="294250"/>
            <a:ext cx="8542500" cy="8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5</a:t>
            </a:r>
            <a:r>
              <a:rPr b="1" lang="pt-BR" sz="1800">
                <a:solidFill>
                  <a:srgbClr val="666666"/>
                </a:solidFill>
                <a:latin typeface="Old Standard TT"/>
                <a:ea typeface="Old Standard TT"/>
                <a:cs typeface="Old Standard TT"/>
                <a:sym typeface="Old Standard TT"/>
              </a:rPr>
              <a:t>. </a:t>
            </a:r>
            <a:r>
              <a:rPr b="1" lang="pt-BR" sz="1800">
                <a:solidFill>
                  <a:srgbClr val="666666"/>
                </a:solidFill>
                <a:latin typeface="Old Standard TT"/>
                <a:ea typeface="Old Standard TT"/>
                <a:cs typeface="Old Standard TT"/>
                <a:sym typeface="Old Standard TT"/>
              </a:rPr>
              <a:t>Quais os protocolos de transporte implementados no modelo Internet? Qual a diferença entre eles?</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latin typeface="Old Standard TT"/>
                <a:ea typeface="Old Standard TT"/>
                <a:cs typeface="Old Standard TT"/>
                <a:sym typeface="Old Standard TT"/>
              </a:rPr>
              <a:t>	</a:t>
            </a:r>
            <a:endParaRPr b="1" sz="1800">
              <a:latin typeface="Old Standard TT"/>
              <a:ea typeface="Old Standard TT"/>
              <a:cs typeface="Old Standard TT"/>
              <a:sym typeface="Old Standard TT"/>
            </a:endParaRPr>
          </a:p>
        </p:txBody>
      </p:sp>
      <p:sp>
        <p:nvSpPr>
          <p:cNvPr id="366" name="Google Shape;366;p63"/>
          <p:cNvSpPr txBox="1"/>
          <p:nvPr/>
        </p:nvSpPr>
        <p:spPr>
          <a:xfrm>
            <a:off x="515450" y="1219050"/>
            <a:ext cx="3948000" cy="32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Seguem as informações contidas nos cabeçalhos dos dois modelos.	</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Os dois protocolos tem a seguinte configuração em comum:</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Porta de origem e porta de destino;</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Dados(</a:t>
            </a:r>
            <a:r>
              <a:rPr lang="pt-BR" sz="1800">
                <a:solidFill>
                  <a:schemeClr val="dk1"/>
                </a:solidFill>
                <a:latin typeface="Old Standard TT"/>
                <a:ea typeface="Old Standard TT"/>
                <a:cs typeface="Old Standard TT"/>
                <a:sym typeface="Old Standard TT"/>
              </a:rPr>
              <a:t>Opcionais</a:t>
            </a:r>
            <a:r>
              <a:rPr lang="pt-BR" sz="1800">
                <a:solidFill>
                  <a:schemeClr val="dk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Checksum</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
        <p:nvSpPr>
          <p:cNvPr id="367" name="Google Shape;367;p63"/>
          <p:cNvSpPr txBox="1"/>
          <p:nvPr/>
        </p:nvSpPr>
        <p:spPr>
          <a:xfrm>
            <a:off x="4606700" y="1208075"/>
            <a:ext cx="4079700" cy="384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TCP - Transmission Control Protocol:</a:t>
            </a:r>
            <a:endParaRPr b="1"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Número</a:t>
            </a:r>
            <a:r>
              <a:rPr lang="pt-BR" sz="1800">
                <a:solidFill>
                  <a:schemeClr val="dk1"/>
                </a:solidFill>
                <a:latin typeface="Old Standard TT"/>
                <a:ea typeface="Old Standard TT"/>
                <a:cs typeface="Old Standard TT"/>
                <a:sym typeface="Old Standard TT"/>
              </a:rPr>
              <a:t> de </a:t>
            </a:r>
            <a:r>
              <a:rPr lang="pt-BR" sz="1800">
                <a:solidFill>
                  <a:schemeClr val="dk1"/>
                </a:solidFill>
                <a:latin typeface="Old Standard TT"/>
                <a:ea typeface="Old Standard TT"/>
                <a:cs typeface="Old Standard TT"/>
                <a:sym typeface="Old Standard TT"/>
              </a:rPr>
              <a:t>sequência</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Número</a:t>
            </a:r>
            <a:r>
              <a:rPr lang="pt-BR" sz="1800">
                <a:solidFill>
                  <a:schemeClr val="dk1"/>
                </a:solidFill>
                <a:latin typeface="Old Standard TT"/>
                <a:ea typeface="Old Standard TT"/>
                <a:cs typeface="Old Standard TT"/>
                <a:sym typeface="Old Standard TT"/>
              </a:rPr>
              <a:t> de reconhecimento</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TC</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Reservado</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URG/ACK/PSH/RST/SYN/FIN</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Tamanho da janela</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Ponteiro de urgência</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Opções 	     		</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UDP - User Datagram Protocol:</a:t>
            </a:r>
            <a:endParaRPr b="1"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pt-BR" sz="1800">
                <a:solidFill>
                  <a:schemeClr val="dk1"/>
                </a:solidFill>
                <a:latin typeface="Old Standard TT"/>
                <a:ea typeface="Old Standard TT"/>
                <a:cs typeface="Old Standard TT"/>
                <a:sym typeface="Old Standard TT"/>
              </a:rPr>
              <a:t>Tamanho do  Datagrama</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1" name="Shape 371"/>
        <p:cNvGrpSpPr/>
        <p:nvPr/>
      </p:nvGrpSpPr>
      <p:grpSpPr>
        <a:xfrm>
          <a:off x="0" y="0"/>
          <a:ext cx="0" cy="0"/>
          <a:chOff x="0" y="0"/>
          <a:chExt cx="0" cy="0"/>
        </a:xfrm>
      </p:grpSpPr>
      <p:sp>
        <p:nvSpPr>
          <p:cNvPr id="372" name="Google Shape;372;p64"/>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6. Imagine que o protocolo IP oferecesse uma variante orientada a conexão, Chamado IPOC. O que aconteceria quando fosse utilizada a combinação TCP e IPOC ?</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lang="pt-BR" sz="1800">
                <a:latin typeface="Old Standard TT"/>
                <a:ea typeface="Old Standard TT"/>
                <a:cs typeface="Old Standard TT"/>
                <a:sym typeface="Old Standard TT"/>
              </a:rPr>
              <a:t>R: O protocolo TCP se tornaria igual ao UDP e seria mais inseguro, forçando a camada superior (de aplicação) a implementar procedimentos de segurança para garantir a integridade dos dados transmitidos. </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latin typeface="Old Standard TT"/>
              <a:ea typeface="Old Standard TT"/>
              <a:cs typeface="Old Standard TT"/>
              <a:sym typeface="Old Standard T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6" name="Shape 376"/>
        <p:cNvGrpSpPr/>
        <p:nvPr/>
      </p:nvGrpSpPr>
      <p:grpSpPr>
        <a:xfrm>
          <a:off x="0" y="0"/>
          <a:ext cx="0" cy="0"/>
          <a:chOff x="0" y="0"/>
          <a:chExt cx="0" cy="0"/>
        </a:xfrm>
      </p:grpSpPr>
      <p:sp>
        <p:nvSpPr>
          <p:cNvPr id="377" name="Google Shape;377;p65"/>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7</a:t>
            </a:r>
            <a:r>
              <a:rPr b="1" lang="pt-BR" sz="1800">
                <a:solidFill>
                  <a:srgbClr val="666666"/>
                </a:solidFill>
                <a:latin typeface="Old Standard TT"/>
                <a:ea typeface="Old Standard TT"/>
                <a:cs typeface="Old Standard TT"/>
                <a:sym typeface="Old Standard TT"/>
              </a:rPr>
              <a:t>. </a:t>
            </a:r>
            <a:r>
              <a:rPr b="1" lang="pt-BR" sz="1800">
                <a:solidFill>
                  <a:srgbClr val="666666"/>
                </a:solidFill>
                <a:latin typeface="Old Standard TT"/>
                <a:ea typeface="Old Standard TT"/>
                <a:cs typeface="Old Standard TT"/>
                <a:sym typeface="Old Standard TT"/>
              </a:rPr>
              <a:t>De exemplo de protocolos de aplicação no modelo Internet que utilizem TCP, UDP ou ambos.</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t/>
            </a:r>
            <a:endParaRPr b="1" sz="1800">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latin typeface="Old Standard TT"/>
              <a:ea typeface="Old Standard TT"/>
              <a:cs typeface="Old Standard TT"/>
              <a:sym typeface="Old Standard TT"/>
            </a:endParaRPr>
          </a:p>
        </p:txBody>
      </p:sp>
      <p:sp>
        <p:nvSpPr>
          <p:cNvPr id="378" name="Google Shape;378;p65"/>
          <p:cNvSpPr txBox="1"/>
          <p:nvPr/>
        </p:nvSpPr>
        <p:spPr>
          <a:xfrm>
            <a:off x="917400" y="1437250"/>
            <a:ext cx="3697500" cy="29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Transferência de arquivos</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Terminal Remoto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Correio Eletrônico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Serviço Web</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Trivial FTP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Endereçamento Dinâmico</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Gerência Remota</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Serviço de Nomes</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Serviço de Arquivos Remotos</a:t>
            </a:r>
            <a:endParaRPr sz="1800">
              <a:latin typeface="Old Standard TT"/>
              <a:ea typeface="Old Standard TT"/>
              <a:cs typeface="Old Standard TT"/>
              <a:sym typeface="Old Standard TT"/>
            </a:endParaRPr>
          </a:p>
        </p:txBody>
      </p:sp>
      <p:sp>
        <p:nvSpPr>
          <p:cNvPr id="379" name="Google Shape;379;p65"/>
          <p:cNvSpPr txBox="1"/>
          <p:nvPr/>
        </p:nvSpPr>
        <p:spPr>
          <a:xfrm>
            <a:off x="5108400" y="1437250"/>
            <a:ext cx="1020900" cy="29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FTP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Telnet</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SMTP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HTTP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TFTP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DHCP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SNMP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DNS</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NFS</a:t>
            </a:r>
            <a:endParaRPr sz="1800">
              <a:latin typeface="Old Standard TT"/>
              <a:ea typeface="Old Standard TT"/>
              <a:cs typeface="Old Standard TT"/>
              <a:sym typeface="Old Standard TT"/>
            </a:endParaRPr>
          </a:p>
        </p:txBody>
      </p:sp>
      <p:sp>
        <p:nvSpPr>
          <p:cNvPr id="380" name="Google Shape;380;p65"/>
          <p:cNvSpPr txBox="1"/>
          <p:nvPr/>
        </p:nvSpPr>
        <p:spPr>
          <a:xfrm>
            <a:off x="6608200" y="1437250"/>
            <a:ext cx="1319700" cy="29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800">
                <a:latin typeface="Old Standard TT"/>
                <a:ea typeface="Old Standard TT"/>
                <a:cs typeface="Old Standard TT"/>
                <a:sym typeface="Old Standard TT"/>
              </a:rPr>
              <a:t>TCP</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TCP</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TCP</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TCP</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UDP</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UDP</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UDP</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UDP/TCP</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UDP/TCP</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4" name="Shape 384"/>
        <p:cNvGrpSpPr/>
        <p:nvPr/>
      </p:nvGrpSpPr>
      <p:grpSpPr>
        <a:xfrm>
          <a:off x="0" y="0"/>
          <a:ext cx="0" cy="0"/>
          <a:chOff x="0" y="0"/>
          <a:chExt cx="0" cy="0"/>
        </a:xfrm>
      </p:grpSpPr>
      <p:sp>
        <p:nvSpPr>
          <p:cNvPr id="385" name="Google Shape;385;p66"/>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8</a:t>
            </a:r>
            <a:r>
              <a:rPr b="1" lang="pt-BR" sz="1800">
                <a:solidFill>
                  <a:srgbClr val="666666"/>
                </a:solidFill>
                <a:latin typeface="Old Standard TT"/>
                <a:ea typeface="Old Standard TT"/>
                <a:cs typeface="Old Standard TT"/>
                <a:sym typeface="Old Standard TT"/>
              </a:rPr>
              <a:t>. </a:t>
            </a:r>
            <a:r>
              <a:rPr b="1" lang="pt-BR" sz="1800">
                <a:solidFill>
                  <a:srgbClr val="666666"/>
                </a:solidFill>
                <a:latin typeface="Old Standard TT"/>
                <a:ea typeface="Old Standard TT"/>
                <a:cs typeface="Old Standard TT"/>
                <a:sym typeface="Old Standard TT"/>
              </a:rPr>
              <a:t>Qual a razão para termos endereçamento na camada de transporte?</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latin typeface="Old Standard TT"/>
                <a:ea typeface="Old Standard TT"/>
                <a:cs typeface="Old Standard TT"/>
                <a:sym typeface="Old Standard TT"/>
              </a:rPr>
              <a:t>R: </a:t>
            </a:r>
            <a:r>
              <a:rPr lang="pt-BR" sz="1800">
                <a:latin typeface="Old Standard TT"/>
                <a:ea typeface="Old Standard TT"/>
                <a:cs typeface="Old Standard TT"/>
                <a:sym typeface="Old Standard TT"/>
              </a:rPr>
              <a:t>O endereçamento na camada de transporte tem um objetivo </a:t>
            </a:r>
            <a:r>
              <a:rPr lang="pt-BR" sz="1800">
                <a:latin typeface="Old Standard TT"/>
                <a:ea typeface="Old Standard TT"/>
                <a:cs typeface="Old Standard TT"/>
                <a:sym typeface="Old Standard TT"/>
              </a:rPr>
              <a:t>diferente</a:t>
            </a:r>
            <a:r>
              <a:rPr lang="pt-BR" sz="1800">
                <a:latin typeface="Old Standard TT"/>
                <a:ea typeface="Old Standard TT"/>
                <a:cs typeface="Old Standard TT"/>
                <a:sym typeface="Old Standard TT"/>
              </a:rPr>
              <a:t> que na camada de rede. Um host, geralmente possui </a:t>
            </a:r>
            <a:r>
              <a:rPr lang="pt-BR" sz="1800">
                <a:latin typeface="Old Standard TT"/>
                <a:ea typeface="Old Standard TT"/>
                <a:cs typeface="Old Standard TT"/>
                <a:sym typeface="Old Standard TT"/>
              </a:rPr>
              <a:t>inúmeras</a:t>
            </a:r>
            <a:r>
              <a:rPr lang="pt-BR" sz="1800">
                <a:latin typeface="Old Standard TT"/>
                <a:ea typeface="Old Standard TT"/>
                <a:cs typeface="Old Standard TT"/>
                <a:sym typeface="Old Standard TT"/>
              </a:rPr>
              <a:t> aplicações em </a:t>
            </a:r>
            <a:r>
              <a:rPr lang="pt-BR" sz="1800">
                <a:latin typeface="Old Standard TT"/>
                <a:ea typeface="Old Standard TT"/>
                <a:cs typeface="Old Standard TT"/>
                <a:sym typeface="Old Standard TT"/>
              </a:rPr>
              <a:t>execução</a:t>
            </a:r>
            <a:r>
              <a:rPr lang="pt-BR" sz="1800">
                <a:latin typeface="Old Standard TT"/>
                <a:ea typeface="Old Standard TT"/>
                <a:cs typeface="Old Standard TT"/>
                <a:sym typeface="Old Standard TT"/>
              </a:rPr>
              <a:t>, e a camada de transporte permite identificar cada aplicação individualmente.</a:t>
            </a:r>
            <a:endParaRPr sz="1800">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t/>
            </a:r>
            <a:endParaRPr sz="1800">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9</a:t>
            </a:r>
            <a:r>
              <a:rPr b="1" lang="pt-BR" sz="1800">
                <a:solidFill>
                  <a:srgbClr val="666666"/>
                </a:solidFill>
                <a:latin typeface="Old Standard TT"/>
                <a:ea typeface="Old Standard TT"/>
                <a:cs typeface="Old Standard TT"/>
                <a:sym typeface="Old Standard TT"/>
              </a:rPr>
              <a:t>. Como funciona o esquema de portas na camada de transporte do modelo Internet? Dê alguns exemplos de portas reservadas.</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latin typeface="Old Standard TT"/>
                <a:ea typeface="Old Standard TT"/>
                <a:cs typeface="Old Standard TT"/>
                <a:sym typeface="Old Standard TT"/>
              </a:rPr>
              <a:t>R:  </a:t>
            </a:r>
            <a:r>
              <a:rPr lang="pt-BR" sz="1800">
                <a:latin typeface="Old Standard TT"/>
                <a:ea typeface="Old Standard TT"/>
                <a:cs typeface="Old Standard TT"/>
                <a:sym typeface="Old Standard TT"/>
              </a:rPr>
              <a:t>N modelo internet, os números de porta são números inteiros de 16 bits(em decimal 0 – 65535), alguns exemplos de portas reservadas são:</a:t>
            </a:r>
            <a:endParaRPr sz="1800">
              <a:latin typeface="Old Standard TT"/>
              <a:ea typeface="Old Standard TT"/>
              <a:cs typeface="Old Standard TT"/>
              <a:sym typeface="Old Standard TT"/>
            </a:endParaRPr>
          </a:p>
          <a:p>
            <a:pPr indent="-342900" lvl="0" marL="914400" rtl="0" algn="just">
              <a:lnSpc>
                <a:spcPct val="115000"/>
              </a:lnSpc>
              <a:spcBef>
                <a:spcPts val="0"/>
              </a:spcBef>
              <a:spcAft>
                <a:spcPts val="0"/>
              </a:spcAft>
              <a:buSzPts val="1800"/>
              <a:buFont typeface="Old Standard TT"/>
              <a:buChar char="●"/>
            </a:pPr>
            <a:r>
              <a:rPr lang="pt-BR" sz="1800">
                <a:latin typeface="Old Standard TT"/>
                <a:ea typeface="Old Standard TT"/>
                <a:cs typeface="Old Standard TT"/>
                <a:sym typeface="Old Standard TT"/>
              </a:rPr>
              <a:t>80 - HTTP - Serviço Web</a:t>
            </a:r>
            <a:endParaRPr sz="1800">
              <a:latin typeface="Old Standard TT"/>
              <a:ea typeface="Old Standard TT"/>
              <a:cs typeface="Old Standard TT"/>
              <a:sym typeface="Old Standard TT"/>
            </a:endParaRPr>
          </a:p>
          <a:p>
            <a:pPr indent="-342900" lvl="0" marL="914400" rtl="0" algn="just">
              <a:lnSpc>
                <a:spcPct val="115000"/>
              </a:lnSpc>
              <a:spcBef>
                <a:spcPts val="0"/>
              </a:spcBef>
              <a:spcAft>
                <a:spcPts val="0"/>
              </a:spcAft>
              <a:buSzPts val="1800"/>
              <a:buFont typeface="Old Standard TT"/>
              <a:buChar char="●"/>
            </a:pPr>
            <a:r>
              <a:rPr lang="pt-BR" sz="1800">
                <a:latin typeface="Old Standard TT"/>
                <a:ea typeface="Old Standard TT"/>
                <a:cs typeface="Old Standard TT"/>
                <a:sym typeface="Old Standard TT"/>
              </a:rPr>
              <a:t>53 - DNS - Serviço de nomes</a:t>
            </a:r>
            <a:endParaRPr sz="1800">
              <a:latin typeface="Old Standard TT"/>
              <a:ea typeface="Old Standard TT"/>
              <a:cs typeface="Old Standard TT"/>
              <a:sym typeface="Old Standard TT"/>
            </a:endParaRPr>
          </a:p>
          <a:p>
            <a:pPr indent="-342900" lvl="0" marL="914400" rtl="0" algn="just">
              <a:lnSpc>
                <a:spcPct val="115000"/>
              </a:lnSpc>
              <a:spcBef>
                <a:spcPts val="0"/>
              </a:spcBef>
              <a:spcAft>
                <a:spcPts val="0"/>
              </a:spcAft>
              <a:buSzPts val="1800"/>
              <a:buFont typeface="Old Standard TT"/>
              <a:buChar char="●"/>
            </a:pPr>
            <a:r>
              <a:rPr lang="pt-BR" sz="1800">
                <a:latin typeface="Old Standard TT"/>
                <a:ea typeface="Old Standard TT"/>
                <a:cs typeface="Old Standard TT"/>
                <a:sym typeface="Old Standard TT"/>
              </a:rPr>
              <a:t>25 - SMTP - Correio eletrônico</a:t>
            </a:r>
            <a:endParaRPr sz="1800">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latin typeface="Old Standard TT"/>
              <a:ea typeface="Old Standard TT"/>
              <a:cs typeface="Old Standard TT"/>
              <a:sym typeface="Old Standard T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9" name="Shape 389"/>
        <p:cNvGrpSpPr/>
        <p:nvPr/>
      </p:nvGrpSpPr>
      <p:grpSpPr>
        <a:xfrm>
          <a:off x="0" y="0"/>
          <a:ext cx="0" cy="0"/>
          <a:chOff x="0" y="0"/>
          <a:chExt cx="0" cy="0"/>
        </a:xfrm>
      </p:grpSpPr>
      <p:sp>
        <p:nvSpPr>
          <p:cNvPr id="390" name="Google Shape;390;p67"/>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sz="1800">
              <a:latin typeface="Old Standard TT"/>
              <a:ea typeface="Old Standard TT"/>
              <a:cs typeface="Old Standard TT"/>
              <a:sym typeface="Old Standard TT"/>
            </a:endParaRPr>
          </a:p>
        </p:txBody>
      </p:sp>
      <p:sp>
        <p:nvSpPr>
          <p:cNvPr id="391" name="Google Shape;391;p67"/>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10. O que é um socket? Qual a relação entre sockets e conexões lógicas do TCP?</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latin typeface="Old Standard TT"/>
                <a:ea typeface="Old Standard TT"/>
                <a:cs typeface="Old Standard TT"/>
                <a:sym typeface="Old Standard TT"/>
              </a:rPr>
              <a:t>R: </a:t>
            </a:r>
            <a:r>
              <a:rPr lang="pt-BR" sz="1800">
                <a:latin typeface="Old Standard TT"/>
                <a:ea typeface="Old Standard TT"/>
                <a:cs typeface="Old Standard TT"/>
                <a:sym typeface="Old Standard TT"/>
              </a:rPr>
              <a:t>Socket é uma combinação de endereço de IP + porta utilizado para identificar sessões diferentes entre um mesmo servidor e uma estação. Conexão lógica é a conexão entre um socket origem e um socket destino.</a:t>
            </a:r>
            <a:endParaRPr sz="1800">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11. Como um host que possui duas conexões com o mesmo servidor Web diferencia as conexões?</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Através de conexões lógicas que utilizam sockets tanto no destino quanto na origem.</a:t>
            </a:r>
            <a:endParaRPr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      </a:t>
            </a:r>
            <a:endParaRPr sz="1800">
              <a:solidFill>
                <a:srgbClr val="666666"/>
              </a:solidFill>
              <a:latin typeface="Old Standard TT"/>
              <a:ea typeface="Old Standard TT"/>
              <a:cs typeface="Old Standard TT"/>
              <a:sym typeface="Old Standard T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5" name="Shape 395"/>
        <p:cNvGrpSpPr/>
        <p:nvPr/>
      </p:nvGrpSpPr>
      <p:grpSpPr>
        <a:xfrm>
          <a:off x="0" y="0"/>
          <a:ext cx="0" cy="0"/>
          <a:chOff x="0" y="0"/>
          <a:chExt cx="0" cy="0"/>
        </a:xfrm>
      </p:grpSpPr>
      <p:sp>
        <p:nvSpPr>
          <p:cNvPr id="396" name="Google Shape;396;p68"/>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12</a:t>
            </a:r>
            <a:r>
              <a:rPr b="1" lang="pt-BR" sz="1800">
                <a:solidFill>
                  <a:srgbClr val="666666"/>
                </a:solidFill>
                <a:latin typeface="Old Standard TT"/>
                <a:ea typeface="Old Standard TT"/>
                <a:cs typeface="Old Standard TT"/>
                <a:sym typeface="Old Standard TT"/>
              </a:rPr>
              <a:t>. Qual a função do PAT? Como esse mecanismo funciona?</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latin typeface="Old Standard TT"/>
                <a:ea typeface="Old Standard TT"/>
                <a:cs typeface="Old Standard TT"/>
                <a:sym typeface="Old Standard TT"/>
              </a:rPr>
              <a:t>R: </a:t>
            </a:r>
            <a:r>
              <a:rPr lang="pt-BR" sz="1800">
                <a:latin typeface="Old Standard TT"/>
                <a:ea typeface="Old Standard TT"/>
                <a:cs typeface="Old Standard TT"/>
                <a:sym typeface="Old Standard TT"/>
              </a:rPr>
              <a:t>A função do PAT é permitir que uma instituição opere com apenas um endereço na rede pública, mesmo possuindo inúmeros hosts na rede privada. Ele funciona utilizando uma Tabela PAT que converte os endereços privados para o endereço público</a:t>
            </a:r>
            <a:endParaRPr sz="1800">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13. Como funciona o mecanismo de segmentação no protocolo TCP?</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Cada socket tem associados dois buffers, um para transmissão e outro para recepção. No protocolo TCP os dados são gravados em uma sequência de bytes numerados sequencialmente sem nenhum tipo de estruturação.</a:t>
            </a:r>
            <a:endParaRPr sz="1800">
              <a:solidFill>
                <a:srgbClr val="666666"/>
              </a:solidFill>
              <a:latin typeface="Old Standard TT"/>
              <a:ea typeface="Old Standard TT"/>
              <a:cs typeface="Old Standard TT"/>
              <a:sym typeface="Old Standard T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0" name="Shape 400"/>
        <p:cNvGrpSpPr/>
        <p:nvPr/>
      </p:nvGrpSpPr>
      <p:grpSpPr>
        <a:xfrm>
          <a:off x="0" y="0"/>
          <a:ext cx="0" cy="0"/>
          <a:chOff x="0" y="0"/>
          <a:chExt cx="0" cy="0"/>
        </a:xfrm>
      </p:grpSpPr>
      <p:sp>
        <p:nvSpPr>
          <p:cNvPr id="401" name="Google Shape;401;p69"/>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14. O que é um segmento? Como são gerados e identificados?</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Segmento é um pedaço dos dados armazenados em buffer, no protocolo TCP são gerados e identificados sequencialmente em segmentos de tamanho </a:t>
            </a:r>
            <a:r>
              <a:rPr lang="pt-BR" sz="1800">
                <a:solidFill>
                  <a:schemeClr val="dk1"/>
                </a:solidFill>
                <a:latin typeface="Old Standard TT"/>
                <a:ea typeface="Old Standard TT"/>
                <a:cs typeface="Old Standard TT"/>
                <a:sym typeface="Old Standard TT"/>
              </a:rPr>
              <a:t>variável</a:t>
            </a:r>
            <a:r>
              <a:rPr lang="pt-BR" sz="1800">
                <a:solidFill>
                  <a:schemeClr val="dk1"/>
                </a:solidFill>
                <a:latin typeface="Old Standard TT"/>
                <a:ea typeface="Old Standard TT"/>
                <a:cs typeface="Old Standard TT"/>
                <a:sym typeface="Old Standard TT"/>
              </a:rPr>
              <a:t>  de acordo com o tamanho de cada buffer.</a:t>
            </a:r>
            <a:endParaRPr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15. Qual a relação entre o MSS e o MTU?</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Clr>
                <a:schemeClr val="dk1"/>
              </a:buClr>
              <a:buSzPts val="1100"/>
              <a:buFont typeface="Arial"/>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MSS é o tamanho máximo de um segmento, MTU é a unidade máxima de transferência. É importante definir o MSS de acordo com o MTU para evitar que a rede fragmente excessivamente os dados, causando lentidão na comunicação.</a:t>
            </a:r>
            <a:endParaRPr sz="1800">
              <a:solidFill>
                <a:srgbClr val="666666"/>
              </a:solidFill>
              <a:latin typeface="Old Standard TT"/>
              <a:ea typeface="Old Standard TT"/>
              <a:cs typeface="Old Standard TT"/>
              <a:sym typeface="Old Standard T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5" name="Shape 405"/>
        <p:cNvGrpSpPr/>
        <p:nvPr/>
      </p:nvGrpSpPr>
      <p:grpSpPr>
        <a:xfrm>
          <a:off x="0" y="0"/>
          <a:ext cx="0" cy="0"/>
          <a:chOff x="0" y="0"/>
          <a:chExt cx="0" cy="0"/>
        </a:xfrm>
      </p:grpSpPr>
      <p:sp>
        <p:nvSpPr>
          <p:cNvPr id="406" name="Google Shape;406;p70"/>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t/>
            </a:r>
            <a:endParaRPr sz="1800">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t/>
            </a:r>
            <a:endParaRPr sz="18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16. Quais os mecanismos implementados pelo protocolo TCP com relação ao controle de erro?</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No mecanismo TCP são utilizados os mecanismos de erro ACK e controle de Janelas de Transmissão.</a:t>
            </a:r>
            <a:endParaRPr sz="1800">
              <a:solidFill>
                <a:schemeClr val="dk1"/>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t/>
            </a:r>
            <a:endParaRPr b="1"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17. Como funciona o esquema de reconhecimento no protocolo TCP?</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45720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É utilizado o SACK (Selective Acknowledgement Options) onde o receptor deve informar quais segmentos de dados foram corretamente recebidos.</a:t>
            </a:r>
            <a:endParaRPr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      </a:t>
            </a:r>
            <a:endParaRPr sz="1800">
              <a:solidFill>
                <a:srgbClr val="666666"/>
              </a:solidFill>
              <a:latin typeface="Old Standard TT"/>
              <a:ea typeface="Old Standard TT"/>
              <a:cs typeface="Old Standard TT"/>
              <a:sym typeface="Old Standard T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0" name="Shape 410"/>
        <p:cNvGrpSpPr/>
        <p:nvPr/>
      </p:nvGrpSpPr>
      <p:grpSpPr>
        <a:xfrm>
          <a:off x="0" y="0"/>
          <a:ext cx="0" cy="0"/>
          <a:chOff x="0" y="0"/>
          <a:chExt cx="0" cy="0"/>
        </a:xfrm>
      </p:grpSpPr>
      <p:sp>
        <p:nvSpPr>
          <p:cNvPr id="411" name="Google Shape;411;p71"/>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pt-BR" sz="1800">
                <a:solidFill>
                  <a:srgbClr val="666666"/>
                </a:solidFill>
                <a:latin typeface="Old Standard TT"/>
                <a:ea typeface="Old Standard TT"/>
                <a:cs typeface="Old Standard TT"/>
                <a:sym typeface="Old Standard TT"/>
              </a:rPr>
              <a:t>18. Como funciona o esquema de conexão e desconexão implementado no protocolo TCP?</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a:t>
            </a:r>
            <a:r>
              <a:rPr lang="pt-BR" sz="1800">
                <a:solidFill>
                  <a:schemeClr val="dk1"/>
                </a:solidFill>
                <a:latin typeface="Old Standard TT"/>
                <a:ea typeface="Old Standard TT"/>
                <a:cs typeface="Old Standard TT"/>
                <a:sym typeface="Old Standard TT"/>
              </a:rPr>
              <a:t> Conexão: O host A, que deseja estabelecer a conexão, envia o segmento Sx com o bit SYN ligado. Ao receber o segmento, o host B responde com o segmento Sy com os bits SYN e ACK ligados, indicando que está reconhecendo o segmento Sx e dando continuidade no processo de conexão. Finalmente, a origem confirma o seu desejo de estabelecer a conexão lógica enviando o segmento Sz com o bit Ack ligado, reconhecendo o segmento Sy e estabelecendo a conexão.</a:t>
            </a:r>
            <a:endParaRPr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rPr lang="pt-BR" sz="1800">
                <a:solidFill>
                  <a:schemeClr val="dk1"/>
                </a:solidFill>
                <a:latin typeface="Old Standard TT"/>
                <a:ea typeface="Old Standard TT"/>
                <a:cs typeface="Old Standard TT"/>
                <a:sym typeface="Old Standard TT"/>
              </a:rPr>
              <a:t>Desconexão: Por tratar-se de uma conexão full-duplex, o término pode ser realizado tanto pela origem quanto pelo destino. Inicialmente, o host A envia o segmento Sx com o bit FIN ligado, indicando que deseja encerrar a conexão. O host B receber o pedido de desconexão e envia um segmento reconhecendo o pedido. Ao receber o </a:t>
            </a:r>
            <a:endParaRPr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884850" y="293188"/>
            <a:ext cx="7374300" cy="47095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5" name="Shape 415"/>
        <p:cNvGrpSpPr/>
        <p:nvPr/>
      </p:nvGrpSpPr>
      <p:grpSpPr>
        <a:xfrm>
          <a:off x="0" y="0"/>
          <a:ext cx="0" cy="0"/>
          <a:chOff x="0" y="0"/>
          <a:chExt cx="0" cy="0"/>
        </a:xfrm>
      </p:grpSpPr>
      <p:sp>
        <p:nvSpPr>
          <p:cNvPr id="416" name="Google Shape;416;p72"/>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sz="1800">
                <a:solidFill>
                  <a:schemeClr val="dk1"/>
                </a:solidFill>
                <a:latin typeface="Old Standard TT"/>
                <a:ea typeface="Old Standard TT"/>
                <a:cs typeface="Old Standard TT"/>
                <a:sym typeface="Old Standard TT"/>
              </a:rPr>
              <a:t>reconhecimento, o host A está desconectado, porém o host B pode continuar enviando dados. Algum tempo depois, o host B envia o segmento Sy com o bit de FIN ligado, indicando que também deseja encerrar a conexão. Apesar de estar desconectado, o host A envia um reconhecimento para o segmento Sy, e o host B, ao recebe-lo, estará desconectado.</a:t>
            </a:r>
            <a:endParaRPr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19. Qual a diferença entre o controle de fluxo na camada de enlace e o implementado na camada de transporte?</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A principal diferença reside no fato de que o controle de fluxo na camada de enlace está preocupado com o volume de dados transmitido entre dois dispositivos adjacentes, ao passo que o controle de fluxo na camada de transporte preocupa-se com o volume de dados transmitido entre duas aplicações.</a:t>
            </a:r>
            <a:endParaRPr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latin typeface="Old Standard TT"/>
              <a:ea typeface="Old Standard TT"/>
              <a:cs typeface="Old Standard TT"/>
              <a:sym typeface="Old Standard T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0" name="Shape 420"/>
        <p:cNvGrpSpPr/>
        <p:nvPr/>
      </p:nvGrpSpPr>
      <p:grpSpPr>
        <a:xfrm>
          <a:off x="0" y="0"/>
          <a:ext cx="0" cy="0"/>
          <a:chOff x="0" y="0"/>
          <a:chExt cx="0" cy="0"/>
        </a:xfrm>
      </p:grpSpPr>
      <p:sp>
        <p:nvSpPr>
          <p:cNvPr id="421" name="Google Shape;421;p73"/>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20. Como o TCP trata o problema de controle de fluxo?</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a:t>
            </a:r>
            <a:r>
              <a:rPr lang="pt-BR" sz="1800">
                <a:solidFill>
                  <a:schemeClr val="dk1"/>
                </a:solidFill>
                <a:latin typeface="Old Standard TT"/>
                <a:ea typeface="Old Standard TT"/>
                <a:cs typeface="Old Standard TT"/>
                <a:sym typeface="Old Standard TT"/>
              </a:rPr>
              <a:t>Neste caso, o problema é tratado implementando através do campo Tamanho da Janela presente no cabeçalho do protocolo, juntamente com o mecanismo de janela deslizante. Sempre que um segmento é reconhecido, o receptor informa ao transmissor o número de bytes ainda disponível no BR. Conforme o espaço no BR diminui, o receptor informa uma janela de recepção menor ao transmissor, que pode ajustar a sua janela de transmissão.</a:t>
            </a:r>
            <a:endParaRPr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21. No protocolo TCP, o controle de fluxo é implementado, em parte, pelo campo tamanho da janela no cabeçalho do protocolo. Qual a técnica utilizada pelo TCP para enviar essa informação de forma eficiente?</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rPr b="1" lang="pt-BR" sz="1800">
                <a:solidFill>
                  <a:schemeClr val="dk1"/>
                </a:solidFill>
                <a:latin typeface="Old Standard TT"/>
                <a:ea typeface="Old Standard TT"/>
                <a:cs typeface="Old Standard TT"/>
                <a:sym typeface="Old Standard TT"/>
              </a:rPr>
              <a:t>R: Técnica de Janela Deslizante.</a:t>
            </a:r>
            <a:endParaRPr b="1"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5" name="Shape 425"/>
        <p:cNvGrpSpPr/>
        <p:nvPr/>
      </p:nvGrpSpPr>
      <p:grpSpPr>
        <a:xfrm>
          <a:off x="0" y="0"/>
          <a:ext cx="0" cy="0"/>
          <a:chOff x="0" y="0"/>
          <a:chExt cx="0" cy="0"/>
        </a:xfrm>
      </p:grpSpPr>
      <p:sp>
        <p:nvSpPr>
          <p:cNvPr id="426" name="Google Shape;426;p74"/>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22. Qual a vantagem em se desenvolver aplicações utilizando uma interface de programação de redes?</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Uma das vantagens é desenvolver aplicações que se comuniquem utilizando a rede de forma rápida e simples. E também, a partir da interface, é possível utilizar os recursos da rede sem conhecer os detalhes de funcionamento dos protocolos e como são implementados.</a:t>
            </a:r>
            <a:endParaRPr b="1"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Clr>
                <a:schemeClr val="dk1"/>
              </a:buClr>
              <a:buSzPts val="1100"/>
              <a:buFont typeface="Arial"/>
              <a:buNone/>
            </a:pPr>
            <a:r>
              <a:rPr b="1" lang="pt-BR" sz="1800">
                <a:solidFill>
                  <a:srgbClr val="666666"/>
                </a:solidFill>
                <a:latin typeface="Old Standard TT"/>
                <a:ea typeface="Old Standard TT"/>
                <a:cs typeface="Old Standard TT"/>
                <a:sym typeface="Old Standard TT"/>
              </a:rPr>
              <a:t>23. Você desenvolveu uma aplicação que utiliza sockets. a) Essa aplicação irá executar de forma correta independentemente de se a rede for uma LAN, MAN ou WAN? b) Essa aplicação poderá se comunicar com outras aplicações que também utilizem sockets, independentemente do sistema operacional e da plataforma de hardware? </a:t>
            </a:r>
            <a:r>
              <a:rPr b="1" lang="pt-BR" sz="1800">
                <a:solidFill>
                  <a:schemeClr val="dk1"/>
                </a:solidFill>
                <a:latin typeface="Old Standard TT"/>
                <a:ea typeface="Old Standard TT"/>
                <a:cs typeface="Old Standard TT"/>
                <a:sym typeface="Old Standard TT"/>
              </a:rPr>
              <a:t>R: a) Sim.  b) Sim.</a:t>
            </a:r>
            <a:endParaRPr b="1" sz="18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0" name="Shape 430"/>
        <p:cNvGrpSpPr/>
        <p:nvPr/>
      </p:nvGrpSpPr>
      <p:grpSpPr>
        <a:xfrm>
          <a:off x="0" y="0"/>
          <a:ext cx="0" cy="0"/>
          <a:chOff x="0" y="0"/>
          <a:chExt cx="0" cy="0"/>
        </a:xfrm>
      </p:grpSpPr>
      <p:sp>
        <p:nvSpPr>
          <p:cNvPr id="431" name="Google Shape;431;p75"/>
          <p:cNvSpPr txBox="1"/>
          <p:nvPr/>
        </p:nvSpPr>
        <p:spPr>
          <a:xfrm>
            <a:off x="307800" y="294250"/>
            <a:ext cx="8542500" cy="45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24. </a:t>
            </a:r>
            <a:r>
              <a:rPr b="1" lang="pt-BR" sz="1800">
                <a:solidFill>
                  <a:srgbClr val="666666"/>
                </a:solidFill>
                <a:latin typeface="Old Standard TT"/>
                <a:ea typeface="Old Standard TT"/>
                <a:cs typeface="Old Standard TT"/>
                <a:sym typeface="Old Standard TT"/>
              </a:rPr>
              <a:t>Quais as funções da interface de socket que estão presentes em uma aplicação</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rgbClr val="666666"/>
                </a:solidFill>
                <a:latin typeface="Old Standard TT"/>
                <a:ea typeface="Old Standard TT"/>
                <a:cs typeface="Old Standard TT"/>
                <a:sym typeface="Old Standard TT"/>
              </a:rPr>
              <a:t>cliente? Quais as funções presentes em uma aplicação servidor?</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rPr b="1" lang="pt-BR" sz="1800">
                <a:solidFill>
                  <a:schemeClr val="dk1"/>
                </a:solidFill>
                <a:latin typeface="Old Standard TT"/>
                <a:ea typeface="Old Standard TT"/>
                <a:cs typeface="Old Standard TT"/>
                <a:sym typeface="Old Standard TT"/>
              </a:rPr>
              <a:t>R: Socket, bind, listen, accept, recv, send e close</a:t>
            </a:r>
            <a:endParaRPr b="1" sz="1800">
              <a:solidFill>
                <a:schemeClr val="dk1"/>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b="1" sz="1800">
              <a:solidFill>
                <a:srgbClr val="666666"/>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38800" y="580675"/>
            <a:ext cx="8866400" cy="398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526350"/>
            <a:ext cx="784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t>Comunicação Fim a Fim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