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embeddedFontLst>
    <p:embeddedFont>
      <p:font typeface="Raleway"/>
      <p:regular r:id="rId62"/>
      <p:bold r:id="rId63"/>
      <p:italic r:id="rId64"/>
      <p:boldItalic r:id="rId65"/>
    </p:embeddedFont>
    <p:embeddedFont>
      <p:font typeface="Lato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2D95D97-CB22-46C5-8A4C-1EB59462F4B3}">
  <a:tblStyle styleId="{52D95D97-CB22-46C5-8A4C-1EB59462F4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aleway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Raleway-italic.fntdata"/><Relationship Id="rId63" Type="http://schemas.openxmlformats.org/officeDocument/2006/relationships/font" Target="fonts/Raleway-bold.fntdata"/><Relationship Id="rId22" Type="http://schemas.openxmlformats.org/officeDocument/2006/relationships/slide" Target="slides/slide16.xml"/><Relationship Id="rId66" Type="http://schemas.openxmlformats.org/officeDocument/2006/relationships/font" Target="fonts/Lato-regular.fntdata"/><Relationship Id="rId21" Type="http://schemas.openxmlformats.org/officeDocument/2006/relationships/slide" Target="slides/slide15.xml"/><Relationship Id="rId65" Type="http://schemas.openxmlformats.org/officeDocument/2006/relationships/font" Target="fonts/Raleway-boldItalic.fntdata"/><Relationship Id="rId24" Type="http://schemas.openxmlformats.org/officeDocument/2006/relationships/slide" Target="slides/slide18.xml"/><Relationship Id="rId68" Type="http://schemas.openxmlformats.org/officeDocument/2006/relationships/font" Target="fonts/Lato-italic.fntdata"/><Relationship Id="rId23" Type="http://schemas.openxmlformats.org/officeDocument/2006/relationships/slide" Target="slides/slide17.xml"/><Relationship Id="rId67" Type="http://schemas.openxmlformats.org/officeDocument/2006/relationships/font" Target="fonts/Lato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La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ec1faf7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3ec1faf7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3ec1faf7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3ec1faf7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3ec1faf7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3ec1faf7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3ec1faf7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3ec1faf7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3ec1faf7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3ec1faf7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3ec1faf7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3ec1faf7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3c80b92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3c80b92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meio de transmissão serve para transportar fisicamente os sinais codificados entre o transmissor e o receptor.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meios de transmissão podem ser classificados em duas categorias: meios com fio e sem fio.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1º Categoria existem fios ou cabos ligando o transmissor ao receptor, enquanto na 2º Categoria existe o Ar, Água ou Vácuo fazendo esse papel.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3c80b928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3c80b928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determinado meio pode suportar sinalização analógica, digital ou ambas.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Meios de transmissão sem fio suportam apenas a transmissão de sinais analógicos, bem como transmissões utilizando fibra óptica.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(Apenas o par trançado e o coaxial permite transmissão de sinais analógicos E digitais.)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Vale ressaltar que um meio que permite apenas sinais analógicos (como a fibra óptica) permite que os dados sejam transmitidos digitalmente (ou seja, dados são digitais, mas a conexão é que é analógica). EXEMPLO: telefones celulares digitais, que transmitem a voz digitalizada utilizando sinais analógicos.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3c80b928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3c80b928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partir deste espectro de frequências, é possível verificar a largura de banda do meio e calcular sua capacidade de transmissão máxima.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Olhando para a imagem, pode-se observar que frequências mais altas oferecem maior largura de banda e consequentemente, maiores taxas de transmissão.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 espectro é importante principalmente para conexões sem fio, pois quanto mais baixa a frequência, mais fácil para o sinal ultrapassar barreiras físicas como paredes e montanhas.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3c80b928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3c80b928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A confiabilidade de um meio de transmissão está associada à sua capacidade de ser menos suscetível a problemas na transmissão, como ruídos e atenuação. De modo geral, as transmissões sem fio são mais suscetíveis a problemas do que as transmissões com fio.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4 - A segurança de um meio de transmissão está associada a sua capacidade de garantir a confidencialidade das informações trafegadas ou, pelo menos, dificultar o processo de escuta indevida dos dados. No caso das conexões com fio, é necessário contato físico com o meio de transmissão (ou seja, mais difícil de interceptar) enquanto nas conexões sem fio, o sinal pode ser facilmente interceptado (por isso os dados devem ser sempre criptografados).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5 - Varia de acordo com o tipo do meio e as interfaces de comunicação (número de dispositivos que os separam). Transmissões sem fio são mais fáceis de se instalar, umas vez que não haverá a exigência de um monte de fios espalhados pelo local.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6 - O custo envolve os custos de instalação e manutenção, além do próprio meio de transmissão. De modo geral, quanto maiores o número de dispositivos e a distância que os separam, maior será o custo.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bf26a47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bf26a47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3c80b928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3c80b928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 em dois fios de cobre cobertos por material de plástico, enrolados de forma espiral para reduzir efeito de ruídos. Ele suporta tanto a sinalização analógica quanto digital.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 é comumente utilizado no sistema telefônico e em redes locais Ethernet.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3c80b928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3c80b928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Formado por dois condutores, um interno e um externo.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 os condutores existe um material isolante. O condutor externo é uma malha metálica que serve de blindagem para o condutor interno, feito de cobre. Esse cabo também é revestido por uma proteção plástica.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Permite sinalização tanto analógica quanto digital, e é utilizado principalmente no sistema de TV a cabo.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3c80b928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3c80b928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fibra óptica utiliza a luz para a transmissão de dados.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cabo de fibra óptica consiste em um núcleo de vidro ou plástico muito fino, e é coberto por uma proteção plástica.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Dentre suas vantagens, oferece uma grande largura de banda e capacidade de transmissão.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imune a ruídos e por isso mais segura.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desvantagem está o seu alto valor de custo em relação aos outros cabos.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3c80b928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3c80b928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transmissão por rádio, os sinais são transmitidos em todas as direções, ou seja, não há necessidade de o transmissor e o receptor estarem alinhados entre si.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3c80b928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3c80b928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tranmissão na faixa de microonda utiliza antes direcionais, ou seja, funcionam no esquema ponto a ponto (há necessidade de estarem alinhadas há uma distância máxima de 48km, variando de acordo com a altura em que estão posicionadas).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São largamente utilizadas no sistema de telefonia e por emissoras de TV.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3c80b928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3c80b928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comunicação por satélite utiliza estações terrestres e satélites que ficam em órbita da Terra e funcionam como repetidores.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primeira figura, a estação terrestre A transmite um sinal para o satélite que recebe, amplifica e retransmite o sinal para a estação terrestre 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segunda figura, o mesmo ocorre, mas o sinal é retransmitido para várias estações terrestres, o que é chamado de comunicação multiponto.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Sua grande vantagem é a cobertura geográfica que lhe proporciona grande alcance.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3c80b928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3c80b928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3c80b928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3c80b928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 a digitalizacao acontecer é usado o codec(codificador, decodificador), ele converte de analogico para digital e depois para analogico de novo. Entao ele converte em digital para transmitir e depois decodifica pra analogico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3c80b928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3c80b928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3c80b928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3c80b928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bf26a47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bf26a47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3c80b928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3c80b928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3c80b928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3c80b928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Utilizada quando não é possível usar a digital, pois o sinal digital só pode ser implementado em par trançado e cabo coaxial e ainda tem o fator distância.</a:t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Transmissões sem fio e por fibra otica podem utilizar apenas sinalização analogica.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3c80b928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3c80b928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3effe78a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3effe78a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amplitude da onda portadora é modulada de forma a representar os bits 0 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Fibra otica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3effe78a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3effe78a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frequencia da onda portadora é modulada de forma a representar os bits 0 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Muito utilizado no sem fio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3effe78a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3effe78a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fase da onda portadora é modulada de forma a representar os bits 0 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3effe78a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3effe78a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foi apresentado ate entao , so codifica um bit por sinal, 0 ou 1, é chamada de sinalizacao monobit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possivel aumenta a taxa de transmissão enviando um numero maior de bits por sinal, utilizando a sinalizacao multinivel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figura temos 4 sinais digitais distintos, cada um permite representar 2 bits (dibit), o que permite dobrar a capacidade da transmissão. Temos a tribit tbm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dibit é utilizado nas redes gigabits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3effe78a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3effe78a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Essa tecnica é possivel por dois motivos, primeiro a largura da banda do meio de transmissão que é maior que o necessário, segundo o meio pode estar sendo utilizado na capacidade maxima, porem nao o tempo todo, deixando espaço	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3effe78a7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3effe78a7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figura a banda esta dividida em cinco canais, cada um independente do outro, o que permite transmissões de tipos de informação de diferentes tipos no mesmo meio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3effe78a7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3effe78a7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Telefonia digital, somente dados digitais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bf26a47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bf26a47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3effe78a7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3effe78a7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duplex, tempo de turnaround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3effe78a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3effe78a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3effe78a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3effe78a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3effe78a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3effe78a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3effe78a7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3effe78a7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3effe78a7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3effe78a7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3effe78a7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3effe78a7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3effe78a7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3effe78a7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3effe78a7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43effe78a7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3effe78a7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3effe78a7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3bf26a47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3bf26a47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3c80b928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3c80b928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43c80b928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43c80b928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3c80b928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3c80b928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43c80b928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43c80b928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3c80b928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43c80b928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3c80b928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43c80b928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3bf26a47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3bf26a47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3ec1faf7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3ec1faf7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3ec1faf7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3ec1faf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ec1faf7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ec1faf7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Relationship Id="rId4" Type="http://schemas.openxmlformats.org/officeDocument/2006/relationships/image" Target="../media/image8.jpg"/><Relationship Id="rId5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Capítulo 3 - Camada Física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Arquitetura de Redes de Computadores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28778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de Computadores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David Tsai</a:t>
            </a:r>
            <a:br>
              <a:rPr lang="en"/>
            </a:br>
            <a:br>
              <a:rPr lang="en"/>
            </a:br>
            <a:r>
              <a:rPr lang="en"/>
              <a:t>Daniel do Vale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Soares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Gustavo Bonaldi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Rafael Trigo Rizzuto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Fase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Está relacionada ao conceito de período. O período é o tempo de duração de um ciclo do sinal.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fase pode ser definida como o deslocamento do sinal dentro do seu período de tempo.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 deslocamento é medido em graus, variando de 0</a:t>
            </a:r>
            <a:r>
              <a:rPr lang="en" sz="1100">
                <a:solidFill>
                  <a:srgbClr val="54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°</a:t>
            </a:r>
            <a:r>
              <a:rPr lang="en"/>
              <a:t> a 360</a:t>
            </a:r>
            <a:r>
              <a:rPr lang="en" sz="1100">
                <a:solidFill>
                  <a:srgbClr val="54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°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562" y="3100900"/>
            <a:ext cx="4228474" cy="193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1996400" y="3267250"/>
            <a:ext cx="609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 sz="1100">
                <a:solidFill>
                  <a:srgbClr val="545454"/>
                </a:solidFill>
                <a:highlight>
                  <a:srgbClr val="FFFFFF"/>
                </a:highlight>
              </a:rPr>
              <a:t>°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1996350" y="3918850"/>
            <a:ext cx="609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</a:t>
            </a:r>
            <a:r>
              <a:rPr lang="en" sz="1100">
                <a:solidFill>
                  <a:srgbClr val="545454"/>
                </a:solidFill>
                <a:highlight>
                  <a:srgbClr val="FFFFFF"/>
                </a:highlight>
              </a:rPr>
              <a:t>°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1996475" y="4565000"/>
            <a:ext cx="609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</a:t>
            </a:r>
            <a:r>
              <a:rPr lang="en" sz="1100">
                <a:solidFill>
                  <a:srgbClr val="545454"/>
                </a:solidFill>
                <a:highlight>
                  <a:srgbClr val="FFFFFF"/>
                </a:highlight>
              </a:rPr>
              <a:t>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Comprimento de onda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É a </a:t>
            </a:r>
            <a:r>
              <a:rPr lang="en"/>
              <a:t>distância</a:t>
            </a:r>
            <a:r>
              <a:rPr lang="en"/>
              <a:t> entre dois pontos na mesma fase do sinal em dois ciclos consecutivos.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Quanto mais alta a </a:t>
            </a:r>
            <a:r>
              <a:rPr lang="en"/>
              <a:t>frequência</a:t>
            </a:r>
            <a:r>
              <a:rPr lang="en"/>
              <a:t>, menor o comprimento de onda.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082" y="2750997"/>
            <a:ext cx="6665431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na Transimissão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Ruídos: É </a:t>
            </a:r>
            <a:r>
              <a:rPr lang="en"/>
              <a:t>consequência</a:t>
            </a:r>
            <a:r>
              <a:rPr lang="en"/>
              <a:t> de </a:t>
            </a:r>
            <a:r>
              <a:rPr lang="en"/>
              <a:t>interferência</a:t>
            </a:r>
            <a:r>
              <a:rPr lang="en"/>
              <a:t> eletromagnéticas indesejadas que provocam distorções nos sinais transmitidos e alteram seu significado.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675" y="2732150"/>
            <a:ext cx="5474250" cy="210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Ruídos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Térmico ou branco: </a:t>
            </a:r>
            <a:r>
              <a:rPr lang="en"/>
              <a:t>Consequência</a:t>
            </a:r>
            <a:r>
              <a:rPr lang="en"/>
              <a:t> do aquecimento do meio em função da movimentação de elétrons.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Intermodulação: Faixas adjacentes da multiplexação podem interferir umas nas outras.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Crosstalk: </a:t>
            </a:r>
            <a:r>
              <a:rPr lang="en"/>
              <a:t>Consequência</a:t>
            </a:r>
            <a:r>
              <a:rPr lang="en"/>
              <a:t> de proximidade de cabos e antenas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Impulsivo: </a:t>
            </a:r>
            <a:r>
              <a:rPr lang="en"/>
              <a:t>Consequência</a:t>
            </a:r>
            <a:r>
              <a:rPr lang="en"/>
              <a:t> de descargas elétricas que produzem um ruído com amplitude maior que o sinal transmitido.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Atenuação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É </a:t>
            </a:r>
            <a:r>
              <a:rPr lang="en"/>
              <a:t>consequência</a:t>
            </a:r>
            <a:r>
              <a:rPr lang="en"/>
              <a:t> da perda de </a:t>
            </a:r>
            <a:r>
              <a:rPr lang="en"/>
              <a:t>potência</a:t>
            </a:r>
            <a:r>
              <a:rPr lang="en"/>
              <a:t> do sinal transmitido.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 meio de transmissão funciona como um filtro, reduzindo a amplitude do sinal e impedindo que o receptor decodifique corretamente o sinal recebido.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25" y="3326876"/>
            <a:ext cx="4104275" cy="13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25" y="3383045"/>
            <a:ext cx="4104275" cy="121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326882"/>
            <a:ext cx="4104275" cy="132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729450" y="1318650"/>
            <a:ext cx="7959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Largura de Banda e Capacidade de Transmissão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729450" y="2078875"/>
            <a:ext cx="7688700" cy="29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Largura de banda: Define o número máximo de </a:t>
            </a:r>
            <a:r>
              <a:rPr lang="en"/>
              <a:t>frequências</a:t>
            </a:r>
            <a:r>
              <a:rPr lang="en"/>
              <a:t> que podem ser sinalizadas em um canal de comunicação, sem que haja perdas expressivas na transmissão.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Teorema de Nyquist: relação entre a largura de banda e a capacidade máxima de transmissão   CMT = 2*W. Utilizando sinalização multinível é </a:t>
            </a:r>
            <a:r>
              <a:rPr lang="en"/>
              <a:t>possível</a:t>
            </a:r>
            <a:r>
              <a:rPr lang="en"/>
              <a:t> atingir uma capacidade maior de transmissão: CMT = 2W * log</a:t>
            </a:r>
            <a:r>
              <a:rPr lang="en" sz="900"/>
              <a:t>2</a:t>
            </a:r>
            <a:r>
              <a:rPr lang="en"/>
              <a:t> * N (número de níveis implementados na sinalização).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Teorema de Shannon: este teorema permite o </a:t>
            </a:r>
            <a:r>
              <a:rPr lang="en"/>
              <a:t>cálculo</a:t>
            </a:r>
            <a:r>
              <a:rPr lang="en"/>
              <a:t> da capacidade máxima de transmissão, levando em consideração a </a:t>
            </a:r>
            <a:r>
              <a:rPr lang="en"/>
              <a:t>presença</a:t>
            </a:r>
            <a:r>
              <a:rPr lang="en"/>
              <a:t> de ruídos. </a:t>
            </a:r>
            <a:br>
              <a:rPr lang="en"/>
            </a:br>
            <a:r>
              <a:rPr lang="en"/>
              <a:t>1) Calcular a  RSR(relação ruído-sinal) = 10 * log</a:t>
            </a:r>
            <a:r>
              <a:rPr lang="en" sz="800"/>
              <a:t>10</a:t>
            </a:r>
            <a:r>
              <a:rPr lang="en"/>
              <a:t> * RSR </a:t>
            </a:r>
            <a:br>
              <a:rPr lang="en"/>
            </a:br>
            <a:r>
              <a:rPr lang="en"/>
              <a:t>2) Calcular o CMT = W * log</a:t>
            </a:r>
            <a:r>
              <a:rPr lang="en" sz="800"/>
              <a:t>2 </a:t>
            </a:r>
            <a:r>
              <a:rPr lang="en"/>
              <a:t>* (1+RSR)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Meios de Transmissão</a:t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550" y="2245725"/>
            <a:ext cx="4766900" cy="18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dos Meios de Transmissão</a:t>
            </a:r>
            <a:endParaRPr/>
          </a:p>
        </p:txBody>
      </p:sp>
      <p:sp>
        <p:nvSpPr>
          <p:cNvPr id="198" name="Google Shape;198;p29"/>
          <p:cNvSpPr txBox="1"/>
          <p:nvPr>
            <p:ph type="title"/>
          </p:nvPr>
        </p:nvSpPr>
        <p:spPr>
          <a:xfrm>
            <a:off x="729450" y="1745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1 - </a:t>
            </a:r>
            <a:r>
              <a:rPr lang="en" sz="1400"/>
              <a:t>Tipo de Sinalização</a:t>
            </a:r>
            <a:endParaRPr sz="1400"/>
          </a:p>
        </p:txBody>
      </p:sp>
      <p:graphicFrame>
        <p:nvGraphicFramePr>
          <p:cNvPr id="199" name="Google Shape;199;p29"/>
          <p:cNvGraphicFramePr/>
          <p:nvPr/>
        </p:nvGraphicFramePr>
        <p:xfrm>
          <a:off x="770100" y="235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{52D95D97-CB22-46C5-8A4C-1EB59462F4B3}</a:tableStyleId>
              </a:tblPr>
              <a:tblGrid>
                <a:gridCol w="2549350"/>
                <a:gridCol w="2549350"/>
                <a:gridCol w="25493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ANALÓGICA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DIGITAL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 Trançado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Cabo coaxial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Fibra Óptica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NÃO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Rádio, Microondas e Satélite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NÃO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Infravermelho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NÃO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dos Meios de Transmissão</a:t>
            </a:r>
            <a:endParaRPr/>
          </a:p>
        </p:txBody>
      </p:sp>
      <p:sp>
        <p:nvSpPr>
          <p:cNvPr id="205" name="Google Shape;205;p30"/>
          <p:cNvSpPr txBox="1"/>
          <p:nvPr>
            <p:ph type="title"/>
          </p:nvPr>
        </p:nvSpPr>
        <p:spPr>
          <a:xfrm>
            <a:off x="729450" y="1745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2 - Largura de banda e capacidade de transmissão</a:t>
            </a:r>
            <a:endParaRPr sz="1400"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725" y="2134800"/>
            <a:ext cx="6170149" cy="27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dos Meios de Transmissão</a:t>
            </a:r>
            <a:endParaRPr/>
          </a:p>
        </p:txBody>
      </p:sp>
      <p:sp>
        <p:nvSpPr>
          <p:cNvPr id="212" name="Google Shape;212;p31"/>
          <p:cNvSpPr txBox="1"/>
          <p:nvPr>
            <p:ph type="title"/>
          </p:nvPr>
        </p:nvSpPr>
        <p:spPr>
          <a:xfrm>
            <a:off x="729450" y="2087625"/>
            <a:ext cx="76887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3 - Confiabilidade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4 - Segurança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5 - Instalação e manutenção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6 - Custo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999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Funções da camada física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Modo de transmissão de dados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Caracteristicas de um sinal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Problemas relacionados à transmissão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Largura de banda e capacidade máxima de transmissão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Tipos de meios de transmissão com e sem fio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Processo de digitalização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Topologias de redes P2P e multiponto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 trançado</a:t>
            </a:r>
            <a:endParaRPr/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7250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Cabo coaxial</a:t>
            </a:r>
            <a:endParaRPr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900" y="2062925"/>
            <a:ext cx="73437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Fibra Óptica</a:t>
            </a:r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238" y="1949575"/>
            <a:ext cx="4331125" cy="15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700" y="3940375"/>
            <a:ext cx="55626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Rádio</a:t>
            </a:r>
            <a:endParaRPr/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100" y="1853850"/>
            <a:ext cx="640180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Microondas</a:t>
            </a:r>
            <a:endParaRPr/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800" y="1853850"/>
            <a:ext cx="540599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Satélite</a:t>
            </a:r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75" y="1853850"/>
            <a:ext cx="788323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Infravermelho</a:t>
            </a:r>
            <a:endParaRPr/>
          </a:p>
        </p:txBody>
      </p:sp>
      <p:sp>
        <p:nvSpPr>
          <p:cNvPr id="255" name="Google Shape;255;p38"/>
          <p:cNvSpPr txBox="1"/>
          <p:nvPr/>
        </p:nvSpPr>
        <p:spPr>
          <a:xfrm>
            <a:off x="935175" y="1964825"/>
            <a:ext cx="7482900" cy="25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Não ultrapassa obstáculos como paredes;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Indicado para conexão de dispositivos próximos (em um mesmo ambiente);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Utilizado para conexão de periféricos (como teclados e mouse sem fio);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Largamente utilizado em aparelhos de controle remoto;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Digitalização</a:t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Dados na rede estão sempre em formato digital e podem ser transmitidos como sinais analogicos ou digitais, mas para que o analagocio (audio, video etc) seja transmitido ele precisa ser convertido para digital, por um processo chamado digitalização.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762" y="3136148"/>
            <a:ext cx="7014076" cy="17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Sinalização Digital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Técnica que utiliza sinais digitais para a transmissão de dados digitais ou analógicos.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caso do digital, a informação ja esta pronta para ser transmitida, basta ser codificada para sinal digital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caso do analogico, as informações devem ser convertidas para o formato digital (digitalização) e depois codificadas em sinal digital.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603" y="3772150"/>
            <a:ext cx="6258799" cy="12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Sinalização Digital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forma mais simples é a codificação NRZ-L (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 Return to Zero-Level).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 estabelece uma voltagem para o bit 1 e um outro valor para o bit 0, normalmente -3 volts para bit 1 e +3 volts para o bit 0.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NRZ-I (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 Return to Zero Invert)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uma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variação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 acima, 0 é representado pela não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variação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sinal anterior e o bit 1 é quando há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variação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275" y="3057400"/>
            <a:ext cx="6137050" cy="11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 de transmissão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 ser transmitido o dado precisa ser codificado em um sinal que percorrerá  o canal de comunicação, até seu destino, no qual será codificado.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Exemplo: Conversa ao telefone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        Telefone                 Par de fios                     Telefone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    Voz	                   Conversão             Pulsos Elétricos             Conversão                  Voz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225" y="2929675"/>
            <a:ext cx="61531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3800" y="572700"/>
            <a:ext cx="5736400" cy="17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Sinalização Analógica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Técnica que utiliza sinais analógicos para a transmissão dos dados.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Muito utilizada em telefonia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Utliza o modem para modulacao do sinal na origem e a demodulacao no destino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713" y="3648225"/>
            <a:ext cx="7568175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Modulação</a:t>
            </a:r>
            <a:endParaRPr/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Existem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técnicas de modulação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Chaveamento por deslocamento de amplitude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Chaveamento por deslocamento de frequência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Chaveamento por deslocamento de fase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Chaveamento por deslocamento de amplitude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750" y="2078875"/>
            <a:ext cx="56769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type="title"/>
          </p:nvPr>
        </p:nvSpPr>
        <p:spPr>
          <a:xfrm>
            <a:off x="729450" y="1367425"/>
            <a:ext cx="7856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Chaveamento por deslocamento de frequência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325" y="1902625"/>
            <a:ext cx="6042675" cy="28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Chaveamento por deslocamento de fase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287" y="2078875"/>
            <a:ext cx="5303425" cy="25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Sinalização Mutinível</a:t>
            </a:r>
            <a:endParaRPr/>
          </a:p>
        </p:txBody>
      </p:sp>
      <p:sp>
        <p:nvSpPr>
          <p:cNvPr id="323" name="Google Shape;323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Monobit, exemplos anteriores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e Analogico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 uma relação entre o número de bits que irá  transmitir e o numero de sinais distintos.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525" y="3029750"/>
            <a:ext cx="3695825" cy="18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Multiplexação</a:t>
            </a:r>
            <a:endParaRPr/>
          </a:p>
        </p:txBody>
      </p:sp>
      <p:sp>
        <p:nvSpPr>
          <p:cNvPr id="330" name="Google Shape;330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que várias transmissões independentes sejam realizadas no mesmo meio de transmissão.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Maximizar a utilização do meio, reduzir custos de comunicação.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275" y="3194225"/>
            <a:ext cx="7269451" cy="18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Multiplexação por divisão de frequência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0"/>
          <p:cNvSpPr txBox="1"/>
          <p:nvPr>
            <p:ph idx="1" type="body"/>
          </p:nvPr>
        </p:nvSpPr>
        <p:spPr>
          <a:xfrm>
            <a:off x="729450" y="2002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Largura de banda é divídida em canais ou faixas de comunicação e cada um pode ser utilizado para a transmissão de dados de forma independente.</a:t>
            </a:r>
            <a:endParaRPr/>
          </a:p>
        </p:txBody>
      </p:sp>
      <p:pic>
        <p:nvPicPr>
          <p:cNvPr id="338" name="Google Shape;33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40725"/>
            <a:ext cx="2721650" cy="240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0800" y="2873013"/>
            <a:ext cx="5091900" cy="19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Multiplexação por divisão de tempo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é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dividida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 canais, como a anterior. Cada dispositivo utiliza toda a largura de banda por um intervalo de tempo determinado, chamado slot.</a:t>
            </a:r>
            <a:endParaRPr/>
          </a:p>
        </p:txBody>
      </p:sp>
      <p:pic>
        <p:nvPicPr>
          <p:cNvPr id="346" name="Google Shape;34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813" y="2795750"/>
            <a:ext cx="3698325" cy="23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Sinais Analógicos x Digitais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Analógico: associado à ideia de valores que variam continuamente no tempo dentro de um conjunto infinito de valores. Ex: visão e audição humanas.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338" y="2817949"/>
            <a:ext cx="5288925" cy="18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title"/>
          </p:nvPr>
        </p:nvSpPr>
        <p:spPr>
          <a:xfrm>
            <a:off x="729450" y="1318650"/>
            <a:ext cx="8167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Transmissão simplex, half-duplex e full-duplex</a:t>
            </a:r>
            <a:endParaRPr/>
          </a:p>
        </p:txBody>
      </p:sp>
      <p:sp>
        <p:nvSpPr>
          <p:cNvPr id="352" name="Google Shape;352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Classificada segundo a direção do fluxo de dados entre transmissor e receptor.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Simplex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unidirecional - radio televisao controle remoto, raramente usada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Half-duplex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bidirecional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mas nao simultanea - walkie talkie, ethernet + hubs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Full-duplex -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bidirecional, ao mesmo tempo, fibra ótica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Transmissão Serial e Paralela</a:t>
            </a:r>
            <a:endParaRPr/>
          </a:p>
        </p:txBody>
      </p:sp>
      <p:sp>
        <p:nvSpPr>
          <p:cNvPr id="358" name="Google Shape;358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Definida dependendo da forma que os sinais são encaminhados entre o transmissor e o receptor.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Serial: os sinais são transmitidos um após o outro através do canal de comunicação. O padrão mais conhecido para transmissões seriais é o EIA-232-F, utilizados em impressoras seriais, terminais e modens.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Paralela: os sinais são transmitidos simultaneamente através do canal de comunicação. Pode ser implementada utilizando canais de comunicação independentes ou apenas um único meio de transmissão.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Paralela tem melhor performance mas usada apenas para curta distância devido ao custo.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Transmissão assíncrona e síncrona</a:t>
            </a:r>
            <a:endParaRPr/>
          </a:p>
        </p:txBody>
      </p:sp>
      <p:sp>
        <p:nvSpPr>
          <p:cNvPr id="364" name="Google Shape;364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Assíncrona: um transmissor e seus respectivos receptores se mantém sincronizados com base em cada caractere que foi enviado e recebido, byte por byte, utilizando um bit de início e finalizado por um ou dois bits de término.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Síncrona: existem relógios nos receptores e transmissores e esses relógios que se mantém sincronizados, ou seja, existe uma relação no momento em que o sinal é gerado e o momento em que o sinal é colhido. E a transmissão é feita por blocos de caractere ou bits, diferente da assíncrona que é caractere por caractere.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transmissão síncrona é mais eficiente que a assíncrona, no entanto o processo é mais custoso por exigir interfaces mais precisas.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Topologias de rede</a:t>
            </a:r>
            <a:endParaRPr/>
          </a:p>
        </p:txBody>
      </p:sp>
      <p:sp>
        <p:nvSpPr>
          <p:cNvPr id="370" name="Google Shape;370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topologia de rede define como os dispositivos estão fisicamente conectados. E são classificadas, normalmente, em ponto a ponto ou multiponto.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Ponto a ponto: existe uma conexão dedicada ligando dois dispositivos, ou seja, não existe compartilhamento físico do canal de comunicação. Ex: totalmente ligada, estrela, hierárquica, distribuída.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Multiponto: já nas redes multiponto, o canal de comunicação é compartilhado por todos os dispositivos de rede. Ex: barra, anel.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Topologia totalmente ligada</a:t>
            </a:r>
            <a:endParaRPr/>
          </a:p>
        </p:txBody>
      </p:sp>
      <p:sp>
        <p:nvSpPr>
          <p:cNvPr id="376" name="Google Shape;376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Todos os dispositivos estão ligados aos demais através de ligações ponto a ponto, ou seja, numa rede com N dispositivos teremos N*(N-1)/2 conexões. Essa topologia oferece excelente desempenho, pois todos os dispositivos estão diretamente conectados, além da alta disponibilidade, pois oferece vários caminhos alternativos para se alcançar o mesmo destino.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 grandes desvantagens desta topologia são seu custo de instalação, custo e manutenção e escalabilidade. Por exemplo, como cada dispositivo está conectado aos demais, adicionar um novo dispositivo significa criar (N-1) conexões com todos os outros dispositivos já conectados.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Topologia em estrela</a:t>
            </a:r>
            <a:endParaRPr/>
          </a:p>
        </p:txBody>
      </p:sp>
      <p:sp>
        <p:nvSpPr>
          <p:cNvPr id="382" name="Google Shape;382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topologia em estrela, todos os dispositivos estão conectados ponto a ponto em um dispositivo central ou concentrador. Quando um dispositivo quer se comunicar com outro dispositivo que não o concentrador, a origem envia a mensagem primeiro para o dispositivo central, que encaminha a mensagem para o destino.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grande vantagem dessa topologia é sua simplicidade e baixo custo. E a grande desvantagem está na baixa disponibilidade, pois </a:t>
            </a:r>
            <a:r>
              <a:rPr lang="en"/>
              <a:t>dependem</a:t>
            </a:r>
            <a:r>
              <a:rPr lang="en"/>
              <a:t> integralmente de um dispositivo central para o funcionamento da rede.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Topologia hierárquica</a:t>
            </a:r>
            <a:endParaRPr/>
          </a:p>
        </p:txBody>
      </p:sp>
      <p:sp>
        <p:nvSpPr>
          <p:cNvPr id="388" name="Google Shape;388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Também chamada de topologia em árvore, é bastante semelhante à estrela, porém existe uma hierarquia organizando os dispositivos. Nessa topologia, um dispositivo para se comunicar com os demais deve passar por um ou mais concentradores intermediários até chegar ao destino.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grande vantagem desta  topologia é sua escalabilidade, pois existe a possibilidade de se ampliar a rede apenas adicionando concentradores e criando outros níveis.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 desvantagens, também são semelhantes às da topologia em estrela, ou seja, caso um concentrador tenha um problema, todos os dispositivos ligados à ele não poderão se comunicar além de não terem acesso ao restante da rede.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Topologia distribuída</a:t>
            </a:r>
            <a:endParaRPr/>
          </a:p>
        </p:txBody>
      </p:sp>
      <p:sp>
        <p:nvSpPr>
          <p:cNvPr id="394" name="Google Shape;394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 topologias em estrela e hierárquica, qualquer problema com o dispositivo central impossibilita a comunicação. Na totalmente ligada não existe esse problema, porém o custo é inviável. Na topologia distribuída existem alguns caminhos alternativos entre os vários dispositivos de rede, de forma a oferecer maior disponibilidade.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topologia distribuída oferece boa disponibilidade e escalabilidade, além de uma boa relação custo-desempenho.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Topologia em barra</a:t>
            </a:r>
            <a:endParaRPr/>
          </a:p>
        </p:txBody>
      </p:sp>
      <p:sp>
        <p:nvSpPr>
          <p:cNvPr id="400" name="Google Shape;400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Na topologia em barra, os dispositivos são conectados ao mesmo meio de transmissão e todos compartilham o mesmo barramento, tanto para receber como para enviar mensagens. As vantagens desta topologia são sua simplicidade e baixo custo, porém oferece várias desvantagens, por exemplo: qualquer problema com o meio, como o rompimento de um cabo, todos os dispositivos ficam incomunicáveis. Além da disponibilidade, redes em barra possuem limite máximo de dispositivos que podem ser conectados ao meio, que limita sua escalabilidade.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Topologia em anel</a:t>
            </a:r>
            <a:endParaRPr/>
          </a:p>
        </p:txBody>
      </p:sp>
      <p:sp>
        <p:nvSpPr>
          <p:cNvPr id="406" name="Google Shape;406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topologia em anel, os dispositivos compartilham o mesmo canal de comunicação, que tem forma de um anel. As vantagens e desvantagens desta topologia são semelhantes às topologias em barra. É utilizada em redes locais.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Como o anel é compartilhado por várias estações, é necessário um protocolo de controle de acesso ao meio. O mais conhecido é o processo de token. Nesse protocolo, o token circula pelo anel e funciona como uma permissão para o acesso ao meio.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100" y="2967576"/>
            <a:ext cx="5741398" cy="18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Sinais Analógicos x Digitais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Digital:  associado à ideia de valores que variam de forma discreta em função do tempo dentro de um conjunto finito de valores. Ex: Computadores, pois representam dados e sinais apenas com         0 ou 1.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Questões</a:t>
            </a:r>
            <a:endParaRPr/>
          </a:p>
        </p:txBody>
      </p:sp>
      <p:sp>
        <p:nvSpPr>
          <p:cNvPr id="412" name="Google Shape;412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O que distingue dados e sinais?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2 - Qual a diferença entre dados analógicos e digitais? Dê um exemplo de cada um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3 - O que é amplitude de um sinal?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4 - Qual o pior tipo de ruído?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5 - Como o problema da atenuação pode ser resolvido?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Respostas</a:t>
            </a:r>
            <a:endParaRPr/>
          </a:p>
        </p:txBody>
      </p:sp>
      <p:sp>
        <p:nvSpPr>
          <p:cNvPr id="418" name="Google Shape;418;p63"/>
          <p:cNvSpPr txBox="1"/>
          <p:nvPr>
            <p:ph idx="1" type="body"/>
          </p:nvPr>
        </p:nvSpPr>
        <p:spPr>
          <a:xfrm>
            <a:off x="727650" y="2239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 é a informação armazenada no dispositivo de origem que se deseja transmitir para o dispositivo de destino. Para ser transmitido, o dado precisa ser codificado em um sinal que percorrerá o canal de comunicação até chegar ao destino, onde será decodificado.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Por exemplo, quando alguém fala ao telefone, a voz (dado) é codificada em pulsos elétricos (sinal) e transmitida utilizando o par telefônico (canal de comunicação).</a:t>
            </a:r>
            <a:endParaRPr/>
          </a:p>
        </p:txBody>
      </p:sp>
      <p:sp>
        <p:nvSpPr>
          <p:cNvPr id="419" name="Google Shape;419;p63"/>
          <p:cNvSpPr txBox="1"/>
          <p:nvPr>
            <p:ph type="title"/>
          </p:nvPr>
        </p:nvSpPr>
        <p:spPr>
          <a:xfrm>
            <a:off x="727650" y="1757000"/>
            <a:ext cx="7688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1 - O que distingue dados e sinais?</a:t>
            </a:r>
            <a:endParaRPr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Respostas</a:t>
            </a:r>
            <a:endParaRPr/>
          </a:p>
        </p:txBody>
      </p:sp>
      <p:sp>
        <p:nvSpPr>
          <p:cNvPr id="425" name="Google Shape;425;p64"/>
          <p:cNvSpPr txBox="1"/>
          <p:nvPr>
            <p:ph idx="1" type="body"/>
          </p:nvPr>
        </p:nvSpPr>
        <p:spPr>
          <a:xfrm>
            <a:off x="727650" y="2239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Analógico está associado à ideia de valores que variam continuamente no tempo dentro de um conjunto infinito de valores. Por exemplo, a visão e a audição humanas envolvem o tratamento de dados e sinais analógicos.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Digital está associado à ideia de valores que variam de forma discreta em função do tempo dentro de um conjunto finito de valores. Computadores são considerados digitais porque representam dados e sinais apenas com dois valores: 0 ou 1.</a:t>
            </a:r>
            <a:endParaRPr/>
          </a:p>
        </p:txBody>
      </p:sp>
      <p:sp>
        <p:nvSpPr>
          <p:cNvPr id="426" name="Google Shape;426;p64"/>
          <p:cNvSpPr txBox="1"/>
          <p:nvPr>
            <p:ph type="title"/>
          </p:nvPr>
        </p:nvSpPr>
        <p:spPr>
          <a:xfrm>
            <a:off x="727650" y="1757000"/>
            <a:ext cx="7688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2 - </a:t>
            </a:r>
            <a:r>
              <a:rPr lang="en" sz="1400">
                <a:solidFill>
                  <a:srgbClr val="000000"/>
                </a:solidFill>
              </a:rPr>
              <a:t>Qual a diferença entre dados analógicos e digitais? Dê um exemplo de cada um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Respostas</a:t>
            </a:r>
            <a:endParaRPr/>
          </a:p>
        </p:txBody>
      </p:sp>
      <p:sp>
        <p:nvSpPr>
          <p:cNvPr id="432" name="Google Shape;432;p65"/>
          <p:cNvSpPr txBox="1"/>
          <p:nvPr>
            <p:ph idx="1" type="body"/>
          </p:nvPr>
        </p:nvSpPr>
        <p:spPr>
          <a:xfrm>
            <a:off x="727650" y="2239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amplitude de um sinal está relacionada à sua potência e geralmente é medida em volts.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grande diferença entre os sinais analógico e digital é como a amplitude varia em função do tempo (enquanto no sinal analógico a amplitude varia continuamente, no sinal digital a amplitude varia discretamente em função do tempo).</a:t>
            </a:r>
            <a:endParaRPr/>
          </a:p>
        </p:txBody>
      </p:sp>
      <p:sp>
        <p:nvSpPr>
          <p:cNvPr id="433" name="Google Shape;433;p65"/>
          <p:cNvSpPr txBox="1"/>
          <p:nvPr>
            <p:ph type="title"/>
          </p:nvPr>
        </p:nvSpPr>
        <p:spPr>
          <a:xfrm>
            <a:off x="727650" y="1757000"/>
            <a:ext cx="7688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3 - O que é amplitude de um sinal?</a:t>
            </a:r>
            <a:endParaRPr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Respostas</a:t>
            </a:r>
            <a:endParaRPr/>
          </a:p>
        </p:txBody>
      </p:sp>
      <p:sp>
        <p:nvSpPr>
          <p:cNvPr id="439" name="Google Shape;439;p66"/>
          <p:cNvSpPr txBox="1"/>
          <p:nvPr>
            <p:ph idx="1" type="body"/>
          </p:nvPr>
        </p:nvSpPr>
        <p:spPr>
          <a:xfrm>
            <a:off x="727650" y="2239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ruído impulsivo é considerado o maior problema na transmissão de dados, uma vez que sua ocorrência e intensidade são imprevisíveis.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Ruídos impulsivos são consequência de descargas elétricas que produzem um ruído com amplitude maior que o sinal transmitido. Suas fontes podem ser diversas, mas algumas delas são: motores, raios ou mau funcionamento de algum dispositivo de comunicação.</a:t>
            </a:r>
            <a:endParaRPr/>
          </a:p>
        </p:txBody>
      </p:sp>
      <p:sp>
        <p:nvSpPr>
          <p:cNvPr id="440" name="Google Shape;440;p66"/>
          <p:cNvSpPr txBox="1"/>
          <p:nvPr>
            <p:ph type="title"/>
          </p:nvPr>
        </p:nvSpPr>
        <p:spPr>
          <a:xfrm>
            <a:off x="727650" y="1757000"/>
            <a:ext cx="7688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4 - Qual o pior tipo de ruído?</a:t>
            </a:r>
            <a:endParaRPr sz="1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Respostas</a:t>
            </a:r>
            <a:endParaRPr/>
          </a:p>
        </p:txBody>
      </p:sp>
      <p:sp>
        <p:nvSpPr>
          <p:cNvPr id="446" name="Google Shape;446;p67"/>
          <p:cNvSpPr txBox="1"/>
          <p:nvPr>
            <p:ph idx="1" type="body"/>
          </p:nvPr>
        </p:nvSpPr>
        <p:spPr>
          <a:xfrm>
            <a:off x="727650" y="2239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de atenuação podem ser resolvidos utilizando equipamentos especiais que recuperam a potência original do sinal.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caso de sinais analógicos, utilizam-se amplificadores para recuperar o sinal, enquanto em sinais digitais utilizam-se regeneradores ou repetidores.</a:t>
            </a:r>
            <a:endParaRPr/>
          </a:p>
        </p:txBody>
      </p:sp>
      <p:sp>
        <p:nvSpPr>
          <p:cNvPr id="447" name="Google Shape;447;p67"/>
          <p:cNvSpPr txBox="1"/>
          <p:nvPr>
            <p:ph type="title"/>
          </p:nvPr>
        </p:nvSpPr>
        <p:spPr>
          <a:xfrm>
            <a:off x="727650" y="1757000"/>
            <a:ext cx="7688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5 - Como o problema de atenuação pode ser resolvido?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175" y="3119525"/>
            <a:ext cx="5605225" cy="15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Camada física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Transmissão</a:t>
            </a:r>
            <a:r>
              <a:rPr lang="en"/>
              <a:t> efetiva dos dados, representados por uma </a:t>
            </a:r>
            <a:r>
              <a:rPr lang="en"/>
              <a:t>sequência</a:t>
            </a:r>
            <a:r>
              <a:rPr lang="en"/>
              <a:t> de bits que formam o PDU (Protocol Data Unit) da camada física(PDU-F).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                    Codificado                                                                                    Decodificado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25" y="2803022"/>
            <a:ext cx="4162175" cy="1784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750" y="2803025"/>
            <a:ext cx="3967896" cy="17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do Sinal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</a:t>
            </a:r>
            <a:r>
              <a:rPr lang="en"/>
              <a:t>inal periódico: é o mais simples, pois suas características se repetem em função do tempo.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Analógico                                                                                                             Digital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Amplitude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Está relacionada à </a:t>
            </a:r>
            <a:r>
              <a:rPr lang="en"/>
              <a:t>potência</a:t>
            </a:r>
            <a:r>
              <a:rPr lang="en"/>
              <a:t> de um sinal, geralmente medida em volts.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amplitude do  sinal analógico varia  em função do tempo. Varia </a:t>
            </a:r>
            <a:r>
              <a:rPr lang="en"/>
              <a:t>continuamente</a:t>
            </a:r>
            <a:r>
              <a:rPr lang="en"/>
              <a:t>  de zero a um valor </a:t>
            </a:r>
            <a:r>
              <a:rPr lang="en"/>
              <a:t>máximo</a:t>
            </a:r>
            <a:r>
              <a:rPr lang="en"/>
              <a:t>, retorna a zero, atinge um valor mínimo e retorna a zero.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amplitude do sinal digital varia discretamente em função do tempo. Varia abruptamente de zero a um valor </a:t>
            </a:r>
            <a:r>
              <a:rPr lang="en"/>
              <a:t>máximo</a:t>
            </a:r>
            <a:r>
              <a:rPr lang="en"/>
              <a:t>, permanece nesse valor por um intervalo de tempo, atinge abruptamente o valor mínimo, permanece nesse valor por um intervalo de tempo e retorna a zero.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Frequência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É o número de vezes que o ciclo se repete no intervalo de 1 segundo. O ciclo representa a variação completa da amplitude do sinal, ou seja, a variação de zero a um valor máximo, passando por um valor mínimo e retornando a zero.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 um sinal leva 1 segundo para completar o ciclo, a </a:t>
            </a:r>
            <a:r>
              <a:rPr lang="en"/>
              <a:t>frequência</a:t>
            </a:r>
            <a:r>
              <a:rPr lang="en"/>
              <a:t> do sinal é de 1 Hz.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