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8" r:id="rId1"/>
  </p:sldMasterIdLst>
  <p:notesMasterIdLst>
    <p:notesMasterId r:id="rId39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3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167b3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167b3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e167b3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e167b3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e167b3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e167b3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e167b33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e167b33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e167b33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e167b33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8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18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554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50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590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74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48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89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0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60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381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09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26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4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1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721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34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60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8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81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923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e167b33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e167b33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7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e167b3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e167b3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e167b3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e167b3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e167b3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e167b3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97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40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5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81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9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7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3887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Capítulo 4</a:t>
            </a:r>
            <a:br>
              <a:rPr lang="pt-BR" dirty="0"/>
            </a:br>
            <a:r>
              <a:rPr lang="pt-BR" dirty="0"/>
              <a:t>Camada de Enlace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smtClean="0"/>
              <a:t>Grupo 4</a:t>
            </a:r>
            <a:endParaRPr lang="pt-B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Arthur </a:t>
            </a:r>
            <a:r>
              <a:rPr lang="pt-BR" sz="2000" dirty="0" err="1"/>
              <a:t>Citta</a:t>
            </a:r>
            <a:r>
              <a:rPr lang="pt-BR" sz="2000" dirty="0"/>
              <a:t> Aguiar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Fernando Henrique de Lara Marques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Gabriela </a:t>
            </a:r>
            <a:r>
              <a:rPr lang="pt-BR" sz="2000" dirty="0" smtClean="0"/>
              <a:t>SANTOS Neves</a:t>
            </a:r>
            <a:endParaRPr lang="pt-B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 de Paridade Simples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28" y="1905213"/>
            <a:ext cx="6725951" cy="1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A153CD-EED8-4C78-A02D-E9C758B0F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10</a:t>
            </a:fld>
            <a:endParaRPr lang="pt-BR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Bit de Paridade Múltipla</a:t>
            </a:r>
            <a:endParaRPr/>
          </a:p>
        </p:txBody>
      </p:sp>
      <p:pic>
        <p:nvPicPr>
          <p:cNvPr id="73" name="Google Shape;73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552" y="1350475"/>
            <a:ext cx="4100895" cy="3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25A79FB-60FA-470E-AA28-13D0AD722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11</a:t>
            </a:fld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Cyclic Redundancy Check - CRC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7E0EFB-37FD-4CC2-94B3-545A8718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80" y="1356959"/>
            <a:ext cx="5818639" cy="32400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8BABA8E-124F-4E64-8ADB-5187301F3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12</a:t>
            </a:fld>
            <a:endParaRPr lang="pt-BR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ACKnowledgement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DBFADA-D35F-4F68-ACA3-C6E85021A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428750"/>
            <a:ext cx="8439150" cy="22860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BDA92F-5162-4247-AE09-3D227887F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13</a:t>
            </a:fld>
            <a:endParaRPr lang="pt-BR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87DEAA-71DC-43D0-BF9A-F9DA40282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971550"/>
            <a:ext cx="8353425" cy="3200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BC6C199-E694-49BC-AA2C-013506031B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14</a:t>
            </a:fld>
            <a:endParaRPr lang="pt-BR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9C7360-6F63-4506-B1A1-425EB0FB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990600"/>
            <a:ext cx="8162925" cy="31623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0E893F-C5A4-4E8C-A681-A1657C091E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15</a:t>
            </a:fld>
            <a:endParaRPr lang="pt-BR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26537A-65FD-4D6E-B8A4-23C9D104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286976"/>
            <a:ext cx="8372475" cy="246697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9D0E23-9F12-4620-A552-696373CA2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16</a:t>
            </a:fld>
            <a:endParaRPr lang="pt-BR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Quando o Quadro chega ao destino com erro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Timeout</a:t>
            </a:r>
            <a:endParaRPr sz="24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Reconhecimento Negativo com Retransmissão - NAK</a:t>
            </a:r>
            <a:endParaRPr sz="24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 err="1">
                <a:ea typeface="+mj-ea"/>
                <a:cs typeface="+mj-cs"/>
              </a:rPr>
              <a:t>Forward</a:t>
            </a:r>
            <a:r>
              <a:rPr lang="pt-BR" sz="2400" spc="-38" dirty="0">
                <a:ea typeface="+mj-ea"/>
                <a:cs typeface="+mj-cs"/>
              </a:rPr>
              <a:t> </a:t>
            </a:r>
            <a:r>
              <a:rPr lang="pt-BR" sz="2400" spc="-38" dirty="0" err="1">
                <a:ea typeface="+mj-ea"/>
                <a:cs typeface="+mj-cs"/>
              </a:rPr>
              <a:t>Error</a:t>
            </a:r>
            <a:r>
              <a:rPr lang="pt-BR" sz="2400" spc="-38" dirty="0">
                <a:ea typeface="+mj-ea"/>
                <a:cs typeface="+mj-cs"/>
              </a:rPr>
              <a:t> </a:t>
            </a:r>
            <a:r>
              <a:rPr lang="pt-BR" sz="2400" spc="-38" dirty="0" err="1">
                <a:ea typeface="+mj-ea"/>
                <a:cs typeface="+mj-cs"/>
              </a:rPr>
              <a:t>Correction</a:t>
            </a:r>
            <a:endParaRPr sz="2400" spc="-38" dirty="0">
              <a:ea typeface="+mj-ea"/>
              <a:cs typeface="+mj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17</a:t>
            </a:fld>
            <a:endParaRPr lang="pt-BR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Protocolos ARQ (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Reconhecimento e Retransmissão para correção de erros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250" spc="-38" dirty="0">
                <a:ea typeface="+mj-ea"/>
                <a:cs typeface="+mj-cs"/>
              </a:rPr>
              <a:t>Bit Alternado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250" spc="-38" dirty="0">
                <a:ea typeface="+mj-ea"/>
                <a:cs typeface="+mj-cs"/>
              </a:rPr>
              <a:t>Retransmissão Integral</a:t>
            </a: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250" spc="-38" dirty="0">
                <a:ea typeface="+mj-ea"/>
                <a:cs typeface="+mj-cs"/>
              </a:rPr>
              <a:t>Retransmissão Seletiva</a:t>
            </a:r>
            <a:endParaRPr sz="2250" spc="-38" dirty="0">
              <a:ea typeface="+mj-ea"/>
              <a:cs typeface="+mj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35307A-7EA7-4C4F-860F-2ED4B0F54A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18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8908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Bit alternado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Um quadro transmitido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Transmissor aguarda seu reconhecimento (ACK)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Transmissão de novo quadro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23E386-B5C8-44EC-9105-72D445F10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19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7848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D977EC1-C004-4CBD-A74A-AA1289C66FA0}"/>
              </a:ext>
            </a:extLst>
          </p:cNvPr>
          <p:cNvSpPr txBox="1">
            <a:spLocks/>
          </p:cNvSpPr>
          <p:nvPr/>
        </p:nvSpPr>
        <p:spPr>
          <a:xfrm>
            <a:off x="128796" y="852923"/>
            <a:ext cx="2588362" cy="3175067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SzPct val="100000"/>
              <a:buNone/>
            </a:pPr>
            <a:r>
              <a:rPr lang="pt-BR" sz="2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OSI</a:t>
            </a:r>
          </a:p>
          <a:p>
            <a:pPr marL="0" indent="0">
              <a:buClrTx/>
              <a:buSzPct val="100000"/>
              <a:buNone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r>
              <a:rPr lang="pt-BR" sz="1800" b="1" dirty="0">
                <a:solidFill>
                  <a:schemeClr val="tx1"/>
                </a:solidFill>
              </a:rPr>
              <a:t>Camada de Ligação de Dados </a:t>
            </a:r>
          </a:p>
          <a:p>
            <a:pPr marL="0" indent="0">
              <a:buClrTx/>
              <a:buSzPct val="100000"/>
              <a:buNone/>
            </a:pPr>
            <a:r>
              <a:rPr lang="pt-BR" sz="1800" b="1" dirty="0">
                <a:solidFill>
                  <a:schemeClr val="tx1"/>
                </a:solidFill>
              </a:rPr>
              <a:t>ou</a:t>
            </a:r>
          </a:p>
          <a:p>
            <a:pPr marL="0" indent="0">
              <a:buClrTx/>
              <a:buSzPct val="100000"/>
              <a:buNone/>
            </a:pPr>
            <a:r>
              <a:rPr lang="pt-BR" sz="1800" b="1" dirty="0">
                <a:solidFill>
                  <a:schemeClr val="tx1"/>
                </a:solidFill>
              </a:rPr>
              <a:t>Camada de Enlace de Dados</a:t>
            </a: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95760CA-92F3-4930-B266-5F0238CE7E17}"/>
              </a:ext>
            </a:extLst>
          </p:cNvPr>
          <p:cNvGrpSpPr/>
          <p:nvPr/>
        </p:nvGrpSpPr>
        <p:grpSpPr>
          <a:xfrm>
            <a:off x="5780548" y="4124329"/>
            <a:ext cx="1762400" cy="369332"/>
            <a:chOff x="9414644" y="5427185"/>
            <a:chExt cx="2349866" cy="492443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6723FB8-6845-4C41-B72E-295F8D6BFD3E}"/>
                </a:ext>
              </a:extLst>
            </p:cNvPr>
            <p:cNvSpPr txBox="1"/>
            <p:nvPr/>
          </p:nvSpPr>
          <p:spPr>
            <a:xfrm>
              <a:off x="9536419" y="5427185"/>
              <a:ext cx="22280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	Bits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9C80055-30E6-46F9-9D64-57EE40F3ED4B}"/>
                </a:ext>
              </a:extLst>
            </p:cNvPr>
            <p:cNvCxnSpPr>
              <a:cxnSpLocks/>
            </p:cNvCxnSpPr>
            <p:nvPr/>
          </p:nvCxnSpPr>
          <p:spPr>
            <a:xfrm>
              <a:off x="9414644" y="5671610"/>
              <a:ext cx="551159" cy="0"/>
            </a:xfrm>
            <a:prstGeom prst="straightConnector1">
              <a:avLst/>
            </a:prstGeom>
            <a:ln w="76200">
              <a:solidFill>
                <a:schemeClr val="tx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56A39F-C35D-4A40-8215-07A42660E90E}"/>
              </a:ext>
            </a:extLst>
          </p:cNvPr>
          <p:cNvSpPr txBox="1"/>
          <p:nvPr/>
        </p:nvSpPr>
        <p:spPr>
          <a:xfrm>
            <a:off x="5740010" y="3536908"/>
            <a:ext cx="323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/>
              <a:t>	</a:t>
            </a:r>
            <a:r>
              <a:rPr lang="pt-BR" dirty="0"/>
              <a:t>Blocos de bits (quadro)</a:t>
            </a:r>
          </a:p>
          <a:p>
            <a:endParaRPr lang="pt-BR" sz="135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76C7A40-8904-4052-BC24-D501F64070A5}"/>
              </a:ext>
            </a:extLst>
          </p:cNvPr>
          <p:cNvCxnSpPr>
            <a:cxnSpLocks/>
          </p:cNvCxnSpPr>
          <p:nvPr/>
        </p:nvCxnSpPr>
        <p:spPr>
          <a:xfrm>
            <a:off x="5780549" y="3716276"/>
            <a:ext cx="527216" cy="0"/>
          </a:xfrm>
          <a:prstGeom prst="straightConnector1">
            <a:avLst/>
          </a:prstGeom>
          <a:ln w="762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B5AA1E1-87DB-4D3E-9154-ED2C4051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24" y="65906"/>
            <a:ext cx="2077625" cy="4673009"/>
          </a:xfrm>
          <a:prstGeom prst="rect">
            <a:avLst/>
          </a:prstGeom>
        </p:spPr>
      </p:pic>
      <p:sp>
        <p:nvSpPr>
          <p:cNvPr id="10" name="Espaço Reservado para Número de Slide 1">
            <a:extLst>
              <a:ext uri="{FF2B5EF4-FFF2-40B4-BE49-F238E27FC236}">
                <a16:creationId xmlns:a16="http://schemas.microsoft.com/office/drawing/2014/main" id="{EC268A17-95DF-4651-A5ED-F63FDCC958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3617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Bit alternado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69F37B-1B57-469B-B600-6937B5402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E4481A-7DE7-4662-82AE-B12A4E4E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619250"/>
            <a:ext cx="5867400" cy="1905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9F7A9F5-BA45-45B4-90EE-7CE0E76FC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20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1280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Bit alternado – Simples, porém ineficiente	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sz="1400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Distância dos dispositivos X Taxa de Utilização do Meio (TUM)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endParaRPr lang="pt-BR" sz="2000" spc="-38" dirty="0">
              <a:ea typeface="+mj-ea"/>
              <a:cs typeface="+mj-c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pt-BR" sz="2000" spc="-38" dirty="0">
                <a:ea typeface="+mj-ea"/>
                <a:cs typeface="+mj-cs"/>
              </a:rPr>
              <a:t>Exemplo: Transmissão via satélite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Quadro de 4.000 bits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Conexão de 1 Mbps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Tempo de transmissão = Quadro/Conexão = 4.000 bits/1.000.000 </a:t>
            </a:r>
            <a:r>
              <a:rPr lang="pt-BR" sz="2000" spc="-38" dirty="0" err="1">
                <a:ea typeface="+mj-ea"/>
                <a:cs typeface="+mj-cs"/>
              </a:rPr>
              <a:t>bps</a:t>
            </a:r>
            <a:r>
              <a:rPr lang="pt-BR" sz="2000" spc="-38" dirty="0">
                <a:ea typeface="+mj-ea"/>
                <a:cs typeface="+mj-cs"/>
              </a:rPr>
              <a:t> = 4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endParaRPr lang="pt-BR" sz="20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Considerando tempo de propagação = 250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endParaRPr lang="pt-BR" sz="20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Tempo de transmissão do quadro = 254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endParaRPr lang="pt-BR" sz="20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ACK é transmitido de volta em 250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endParaRPr lang="pt-BR" sz="2000" spc="-38" dirty="0">
              <a:ea typeface="+mj-ea"/>
              <a:cs typeface="+mj-c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Total de 504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r>
              <a:rPr lang="pt-BR" sz="2000" spc="-38" dirty="0">
                <a:ea typeface="+mj-ea"/>
                <a:cs typeface="+mj-cs"/>
              </a:rPr>
              <a:t> entre transmissão e reconhecimento do quadro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000" spc="-38" dirty="0">
                <a:ea typeface="+mj-ea"/>
                <a:cs typeface="+mj-cs"/>
              </a:rPr>
              <a:t>TUM = 4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r>
              <a:rPr lang="pt-BR" sz="2000" spc="-38" dirty="0">
                <a:ea typeface="+mj-ea"/>
                <a:cs typeface="+mj-cs"/>
              </a:rPr>
              <a:t> / 504 </a:t>
            </a:r>
            <a:r>
              <a:rPr lang="pt-BR" sz="2000" spc="-38" dirty="0" err="1">
                <a:ea typeface="+mj-ea"/>
                <a:cs typeface="+mj-cs"/>
              </a:rPr>
              <a:t>ms</a:t>
            </a:r>
            <a:r>
              <a:rPr lang="pt-BR" sz="2000" spc="-38" dirty="0">
                <a:ea typeface="+mj-ea"/>
                <a:cs typeface="+mj-cs"/>
              </a:rPr>
              <a:t> ~ 0,8%, ou seja, 99,2% do tempo o meio ficou ocioso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7848B9E-9240-4533-B666-EACCA63E1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21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5370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Bit alternado – Simples, porém ineficiente	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6BB4E-2F8D-4BF0-892C-31E943F9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57A39-21A0-4CA7-9CCA-2CC04EC5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350962"/>
            <a:ext cx="5838825" cy="30194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B4B2B9-A10B-4871-BA80-10C1E0A5C2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22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5580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Integral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Vários quadros transmitidos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Não é necessário aguardar reconhecimento (ACK)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27B16F5-6AF5-4860-9B0F-BAB8054E9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23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651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926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Integral – Sequência de Quadros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6BB4E-2F8D-4BF0-892C-31E943F9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2C8D4F2-559D-41EA-B70B-97523818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527175"/>
            <a:ext cx="5915025" cy="2667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69EA7B-B701-4A1C-90AC-ED00BDA0F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24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0902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Retransmissão Integral – Janela de Transmissão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6BB4E-2F8D-4BF0-892C-31E943F9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EB9248-A44D-4715-9E13-A3B6FA36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08" y="1458475"/>
            <a:ext cx="4259784" cy="3240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CC218B-4756-4C1F-82E1-939068BC6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25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286297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Retransmissão Integral – Erro ACK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6BB4E-2F8D-4BF0-892C-31E943F92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5303F0-FB4E-40A2-B715-88C52A22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21" y="1458475"/>
            <a:ext cx="7068358" cy="3240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D4620-A64E-42CA-8564-C2EFD81361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46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Seletiva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Em caso de problema com a transmissão de um quadro, não é necessário retransmitir integralmente os subsequentes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04075F-C7BD-4E75-B974-DE931365E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27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5094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Seletiva – Janela de Recepção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E5C3F-6949-4617-92D1-612F2A4A6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D6CB98-0CB1-449E-9FAE-D0566C2F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72" y="1398008"/>
            <a:ext cx="4292855" cy="3240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EFFA2A-9DA1-4550-9536-599961CA3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79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Seletiva – Buffer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E5C3F-6949-4617-92D1-612F2A4A6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5650D3-4040-43AB-B1C7-AFE2494F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0" y="1328875"/>
            <a:ext cx="7779560" cy="3240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E98B8-6AFD-47D3-B0FA-8EA817A52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29</a:t>
            </a:fld>
            <a:endParaRPr lang="pt-BR" sz="1200"/>
          </a:p>
        </p:txBody>
      </p:sp>
    </p:spTree>
    <p:extLst>
      <p:ext uri="{BB962C8B-B14F-4D97-AF65-F5344CB8AC3E}">
        <p14:creationId xmlns:p14="http://schemas.microsoft.com/office/powerpoint/2010/main" val="311800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Camada de Enlace – Funções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Criar os blocos de bits, chamados de QUADROS;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2400" spc="-38" dirty="0">
              <a:ea typeface="+mj-ea"/>
              <a:cs typeface="+mj-cs"/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Interpretar corretamente os quadros;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2400" spc="-38" dirty="0">
              <a:ea typeface="+mj-ea"/>
              <a:cs typeface="+mj-cs"/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Detectar e corrigir erros;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2400" spc="-38" dirty="0">
              <a:ea typeface="+mj-ea"/>
              <a:cs typeface="+mj-cs"/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Controlar fluxo de quadros que chegam ao destino (evitar sobrecarga).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7015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Retransmissão Seletiva – Sobreposição JR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E5C3F-6949-4617-92D1-612F2A4A6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73D404-3298-40BE-81A6-DB8CD3B6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18" y="1458475"/>
            <a:ext cx="4818764" cy="3240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B5C6E66-6CDC-496E-AC2A-05CCE981CD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30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0492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 de Fluxo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Transmissor regula o volume de dados enviados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A71998D-A6B2-4691-92AE-E75294A522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31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67540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 de Fluxo – Overflow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0FC9C-5F6D-4E00-A8CA-4321B7E8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386034-7902-4C44-8482-72BECCB8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0" y="1408875"/>
            <a:ext cx="5040000" cy="31600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C5EE38-6133-429D-9FF5-21C16A9B13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71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0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 de Fluxo – Receptor informa Transmissor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80FC9C-5F6D-4E00-A8CA-4321B7E8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A0E37A-4832-4584-82A8-D0978C651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5" y="1328875"/>
            <a:ext cx="8212370" cy="324000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03949A-83BB-4761-9FFD-FF94C58E72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085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Exercícios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pt-BR" sz="2400" b="1" spc="-38" dirty="0">
                <a:ea typeface="+mj-ea"/>
                <a:cs typeface="+mj-cs"/>
              </a:rPr>
              <a:t>Quais são as principais funções da camada de enlace?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pt-BR" sz="2250" spc="-38" dirty="0">
                <a:ea typeface="+mj-ea"/>
                <a:cs typeface="+mj-cs"/>
              </a:rPr>
              <a:t>R.: Criar e interpretar os quadros, detectar e corrigir erros e controlar o fluxo dos quadros.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pt-BR" sz="2250" spc="-38" dirty="0">
              <a:ea typeface="+mj-ea"/>
              <a:cs typeface="+mj-cs"/>
            </a:endParaRPr>
          </a:p>
          <a:p>
            <a:pPr marL="571500" lvl="0" indent="-457200">
              <a:buClr>
                <a:srgbClr val="000000"/>
              </a:buClr>
              <a:buFont typeface="+mj-lt"/>
              <a:buAutoNum type="arabicPeriod"/>
            </a:pPr>
            <a:r>
              <a:rPr lang="pt-BR" sz="2400" b="1" spc="-38" dirty="0"/>
              <a:t>Quais são as três formas de endereçamento apresentadas no texto?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pt-BR" sz="2250" spc="-38" dirty="0"/>
              <a:t>R.: </a:t>
            </a:r>
            <a:r>
              <a:rPr lang="pt-BR" sz="2250" spc="-38" dirty="0" err="1"/>
              <a:t>Unicast</a:t>
            </a:r>
            <a:r>
              <a:rPr lang="pt-BR" sz="2250" spc="-38" dirty="0"/>
              <a:t>, </a:t>
            </a:r>
            <a:r>
              <a:rPr lang="pt-BR" sz="2250" spc="-38" dirty="0" err="1"/>
              <a:t>Multicast</a:t>
            </a:r>
            <a:r>
              <a:rPr lang="pt-BR" sz="2250" spc="-38" dirty="0"/>
              <a:t> e Broadcast.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pt-BR" sz="2250" spc="-38" dirty="0">
              <a:ea typeface="+mj-ea"/>
              <a:cs typeface="+mj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22CF09-9B8C-4909-8747-D050B1C3C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34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81369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B4D3DE9F-B23C-41A5-89B0-C1E640A273D1}"/>
              </a:ext>
            </a:extLst>
          </p:cNvPr>
          <p:cNvSpPr txBox="1">
            <a:spLocks/>
          </p:cNvSpPr>
          <p:nvPr/>
        </p:nvSpPr>
        <p:spPr>
          <a:xfrm>
            <a:off x="311700" y="127005"/>
            <a:ext cx="8520600" cy="456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3"/>
            </a:pPr>
            <a:r>
              <a:rPr lang="pt-BR" sz="2400" b="1" spc="-38" dirty="0"/>
              <a:t>Qual a diferença entre detecção e correção de erro?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Font typeface="Calibri" pitchFamily="34" charset="0"/>
              <a:buNone/>
            </a:pPr>
            <a:r>
              <a:rPr lang="pt-BR" sz="2250" spc="-38" dirty="0">
                <a:ea typeface="+mj-ea"/>
                <a:cs typeface="+mj-cs"/>
              </a:rPr>
              <a:t>R.: Detecção é a validação de perda ou modificação de dados durante o transporte da informação;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Font typeface="Calibri" pitchFamily="34" charset="0"/>
              <a:buNone/>
            </a:pPr>
            <a:r>
              <a:rPr lang="pt-BR" sz="2250" spc="-38" dirty="0">
                <a:ea typeface="+mj-ea"/>
                <a:cs typeface="+mj-cs"/>
              </a:rPr>
              <a:t>Correção, além de detectar o problema, traz consigo informações que auxiliam a corrigir o erro.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Font typeface="Calibri" pitchFamily="34" charset="0"/>
              <a:buNone/>
            </a:pPr>
            <a:endParaRPr lang="pt-BR" sz="2250" spc="-38" dirty="0">
              <a:ea typeface="+mj-ea"/>
              <a:cs typeface="+mj-cs"/>
            </a:endParaRPr>
          </a:p>
          <a:p>
            <a:pPr marL="57150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3"/>
            </a:pPr>
            <a:r>
              <a:rPr lang="pt-BR" sz="2400" b="1" spc="-38" dirty="0"/>
              <a:t>Como funciona a técnica de bit de paridade simples?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pt-BR" sz="2250" spc="-38" dirty="0"/>
              <a:t>R.: É uma técnica em que um bit novo é adicionado à informação principal com a função de contar quantos bits “1” tem no bloco. Na paridade par, por exemplo, se a quantidade de bits “1” for par é adicionado um bit “0”, caso contrário um bit “1”. A paridade ímpar funciona da maneira oposta.</a:t>
            </a:r>
            <a:endParaRPr lang="pt-BR" sz="2250" spc="-38" dirty="0">
              <a:ea typeface="+mj-ea"/>
              <a:cs typeface="+mj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431E979-DCC1-4C0A-AD7A-3A5D5FCC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4939" y="4717834"/>
            <a:ext cx="9840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35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0779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2">
            <a:extLst>
              <a:ext uri="{FF2B5EF4-FFF2-40B4-BE49-F238E27FC236}">
                <a16:creationId xmlns:a16="http://schemas.microsoft.com/office/drawing/2014/main" id="{B4D3DE9F-B23C-41A5-89B0-C1E640A273D1}"/>
              </a:ext>
            </a:extLst>
          </p:cNvPr>
          <p:cNvSpPr txBox="1">
            <a:spLocks/>
          </p:cNvSpPr>
          <p:nvPr/>
        </p:nvSpPr>
        <p:spPr>
          <a:xfrm>
            <a:off x="311700" y="127005"/>
            <a:ext cx="8520600" cy="456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 startAt="5"/>
            </a:pPr>
            <a:r>
              <a:rPr lang="pt-BR" sz="2400" b="1" spc="-38" dirty="0"/>
              <a:t>O que é a técnica de </a:t>
            </a:r>
            <a:r>
              <a:rPr lang="pt-BR" sz="2400" b="1" spc="-38" dirty="0" err="1"/>
              <a:t>Piggybacking</a:t>
            </a:r>
            <a:r>
              <a:rPr lang="pt-BR" sz="2400" b="1" spc="-38" dirty="0"/>
              <a:t> e qual é a sua função?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Font typeface="Calibri" pitchFamily="34" charset="0"/>
              <a:buNone/>
            </a:pPr>
            <a:r>
              <a:rPr lang="pt-BR" sz="2250" spc="-38" dirty="0">
                <a:ea typeface="+mj-ea"/>
                <a:cs typeface="+mj-cs"/>
              </a:rPr>
              <a:t>R.: Esta técnica consiste em enviar o quadro de reconhecimento (ACK) incluso no cabeçalho de um quadro de informações. Desta forma, otimiza-se o uso da rede, uma vez que não é necessário aguardar a validação para envio de novo dado.</a:t>
            </a:r>
          </a:p>
          <a:p>
            <a:pPr marL="571500" lvl="1" indent="0">
              <a:spcBef>
                <a:spcPts val="0"/>
              </a:spcBef>
              <a:buClr>
                <a:srgbClr val="000000"/>
              </a:buClr>
              <a:buSzPts val="1800"/>
              <a:buFont typeface="Calibri" pitchFamily="34" charset="0"/>
              <a:buNone/>
            </a:pPr>
            <a:endParaRPr lang="pt-BR" sz="2250" spc="-38" dirty="0">
              <a:ea typeface="+mj-ea"/>
              <a:cs typeface="+mj-cs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B00E701-3172-4A18-977B-E589F672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4945" y="4717838"/>
            <a:ext cx="9840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36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687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042F-C546-4E86-9A74-D36404A86B0D}"/>
              </a:ext>
            </a:extLst>
          </p:cNvPr>
          <p:cNvSpPr txBox="1">
            <a:spLocks/>
          </p:cNvSpPr>
          <p:nvPr/>
        </p:nvSpPr>
        <p:spPr>
          <a:xfrm>
            <a:off x="800100" y="2109767"/>
            <a:ext cx="7543800" cy="92396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/>
              <a:t>Obrigado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8253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Quadros – Estrutura Básica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Cabeçalho: informações de controle para comunicação entre as camadas de enlace;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Dados: Encapsula o PDU de redes;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CDE (código de detecção de erros): controlar erros na camada de enlace.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4</a:t>
            </a:fld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F34E22-F914-4D5A-8DB0-F55FB05D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58" y="2860675"/>
            <a:ext cx="5364000" cy="1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Protocolos de Enlace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Protocolos orientados a caracteres. </a:t>
            </a:r>
            <a:r>
              <a:rPr lang="pt-BR" sz="2400" spc="-38" dirty="0" err="1">
                <a:ea typeface="+mj-ea"/>
                <a:cs typeface="+mj-cs"/>
              </a:rPr>
              <a:t>Ex</a:t>
            </a:r>
            <a:r>
              <a:rPr lang="pt-BR" sz="2400" spc="-38" dirty="0">
                <a:ea typeface="+mj-ea"/>
                <a:cs typeface="+mj-cs"/>
              </a:rPr>
              <a:t>: BSC;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Protocolos orientados a bits. </a:t>
            </a:r>
            <a:r>
              <a:rPr lang="pt-BR" sz="2400" spc="-38" dirty="0" err="1">
                <a:ea typeface="+mj-ea"/>
                <a:cs typeface="+mj-cs"/>
              </a:rPr>
              <a:t>Ex</a:t>
            </a:r>
            <a:r>
              <a:rPr lang="pt-BR" sz="2400" spc="-38" dirty="0">
                <a:ea typeface="+mj-ea"/>
                <a:cs typeface="+mj-cs"/>
              </a:rPr>
              <a:t>: HDLC (padrão internacional);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PPP: point </a:t>
            </a:r>
            <a:r>
              <a:rPr lang="pt-BR" sz="2400" spc="-38" dirty="0" err="1">
                <a:ea typeface="+mj-ea"/>
                <a:cs typeface="+mj-cs"/>
              </a:rPr>
              <a:t>to</a:t>
            </a:r>
            <a:r>
              <a:rPr lang="pt-BR" sz="2400" spc="-38" dirty="0">
                <a:ea typeface="+mj-ea"/>
                <a:cs typeface="+mj-cs"/>
              </a:rPr>
              <a:t> point </a:t>
            </a:r>
            <a:r>
              <a:rPr lang="pt-BR" sz="2400" spc="-38" dirty="0" err="1">
                <a:ea typeface="+mj-ea"/>
                <a:cs typeface="+mj-cs"/>
              </a:rPr>
              <a:t>protocol</a:t>
            </a:r>
            <a:r>
              <a:rPr lang="pt-BR" sz="2400" spc="-38" dirty="0">
                <a:ea typeface="+mj-ea"/>
                <a:cs typeface="+mj-cs"/>
              </a:rPr>
              <a:t>. Pode ser tanto orientado a caractere quanto a bits.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5</a:t>
            </a:fld>
            <a:endParaRPr lang="pt-BR" sz="1200" dirty="0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2A8CE56-D74F-4AC4-B581-CF1E34F0A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2886"/>
              </p:ext>
            </p:extLst>
          </p:nvPr>
        </p:nvGraphicFramePr>
        <p:xfrm>
          <a:off x="639861" y="3216325"/>
          <a:ext cx="74834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4429760" imgH="799795" progId="Visio.Drawing.11">
                  <p:embed/>
                </p:oleObj>
              </mc:Choice>
              <mc:Fallback>
                <p:oleObj name="Visio" r:id="rId4" imgW="4429760" imgH="799795" progId="Visio.Drawing.1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1C33029-C622-47D6-B28B-F0908505B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861" y="3216325"/>
                        <a:ext cx="74834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B80DE1C8-E016-40C6-AB37-A317D0771E40}"/>
              </a:ext>
            </a:extLst>
          </p:cNvPr>
          <p:cNvSpPr/>
          <p:nvPr/>
        </p:nvSpPr>
        <p:spPr>
          <a:xfrm>
            <a:off x="3730874" y="2846993"/>
            <a:ext cx="13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Quadro PPP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2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6722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Enaquadramento</a:t>
            </a:r>
            <a:r>
              <a:rPr lang="pt-BR" dirty="0"/>
              <a:t> (ou </a:t>
            </a:r>
            <a:r>
              <a:rPr lang="pt-BR" i="1" dirty="0" err="1"/>
              <a:t>Framing</a:t>
            </a:r>
            <a:r>
              <a:rPr lang="pt-BR" dirty="0"/>
              <a:t>) – Identifica o início e o fim do quadro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6</a:t>
            </a:fld>
            <a:endParaRPr lang="pt-BR" sz="1200" dirty="0"/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AB376726-E374-4F99-AE7E-6EFD0D962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60235"/>
              </p:ext>
            </p:extLst>
          </p:nvPr>
        </p:nvGraphicFramePr>
        <p:xfrm>
          <a:off x="2729335" y="1371380"/>
          <a:ext cx="5040000" cy="84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5217851" imgH="873923" progId="Visio.Drawing.6">
                  <p:embed/>
                </p:oleObj>
              </mc:Choice>
              <mc:Fallback>
                <p:oleObj name="Visio" r:id="rId4" imgW="5217851" imgH="873923" progId="Visio.Drawing.6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841310D0-D61F-4D60-9FF3-869E1DA1E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335" y="1371380"/>
                        <a:ext cx="5040000" cy="84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8FB2E9-FF73-41C6-89AE-0EE9DF63C702}"/>
              </a:ext>
            </a:extLst>
          </p:cNvPr>
          <p:cNvSpPr txBox="1"/>
          <p:nvPr/>
        </p:nvSpPr>
        <p:spPr>
          <a:xfrm>
            <a:off x="1602171" y="1546066"/>
            <a:ext cx="3104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FLAG</a:t>
            </a:r>
          </a:p>
        </p:txBody>
      </p: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102AA52D-7DD0-42A8-B24D-671466DD9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78418"/>
              </p:ext>
            </p:extLst>
          </p:nvPr>
        </p:nvGraphicFramePr>
        <p:xfrm>
          <a:off x="2729334" y="2262242"/>
          <a:ext cx="5040000" cy="66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6" imgW="5718211" imgH="751027" progId="Visio.Drawing.6">
                  <p:embed/>
                </p:oleObj>
              </mc:Choice>
              <mc:Fallback>
                <p:oleObj name="Visio" r:id="rId6" imgW="5718211" imgH="751027" progId="Visio.Drawing.6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DD04920-CB88-4C85-BF40-6B0716E2F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334" y="2262242"/>
                        <a:ext cx="5040000" cy="66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BD041EDD-DB22-4563-A70F-E4E668D6D15C}"/>
              </a:ext>
            </a:extLst>
          </p:cNvPr>
          <p:cNvSpPr txBox="1"/>
          <p:nvPr/>
        </p:nvSpPr>
        <p:spPr>
          <a:xfrm>
            <a:off x="1176980" y="2526723"/>
            <a:ext cx="310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Byte </a:t>
            </a:r>
            <a:r>
              <a:rPr lang="pt-BR" sz="2000" b="1" dirty="0" err="1"/>
              <a:t>Stuffing</a:t>
            </a:r>
            <a:endParaRPr lang="pt-BR" sz="2000" b="1" dirty="0"/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BAACBD0F-987D-45C3-8B49-F96574B5F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01134"/>
              </p:ext>
            </p:extLst>
          </p:nvPr>
        </p:nvGraphicFramePr>
        <p:xfrm>
          <a:off x="2909359" y="3159228"/>
          <a:ext cx="46799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8" imgW="5786811" imgH="1927636" progId="Visio.Drawing.6">
                  <p:embed/>
                </p:oleObj>
              </mc:Choice>
              <mc:Fallback>
                <p:oleObj name="Visio" r:id="rId8" imgW="5786811" imgH="1927636" progId="Visio.Drawing.6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7921AB3C-9ECA-4C66-B63A-5837C07FD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359" y="3159228"/>
                        <a:ext cx="4679950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DAE42A46-06C6-4C8E-904B-5DE3A5873C9E}"/>
              </a:ext>
            </a:extLst>
          </p:cNvPr>
          <p:cNvSpPr txBox="1"/>
          <p:nvPr/>
        </p:nvSpPr>
        <p:spPr>
          <a:xfrm>
            <a:off x="1176980" y="3679104"/>
            <a:ext cx="310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Bit </a:t>
            </a:r>
            <a:r>
              <a:rPr lang="pt-BR" sz="2000" b="1" dirty="0" err="1"/>
              <a:t>Stuffing</a:t>
            </a:r>
            <a:endParaRPr lang="pt-BR" sz="20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498BE-C7F1-4028-A3FA-E6DD477DA944}"/>
              </a:ext>
            </a:extLst>
          </p:cNvPr>
          <p:cNvSpPr/>
          <p:nvPr/>
        </p:nvSpPr>
        <p:spPr>
          <a:xfrm>
            <a:off x="1261535" y="1354446"/>
            <a:ext cx="6824133" cy="877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7A17132-20E9-437D-BD6B-198E83A9D16B}"/>
              </a:ext>
            </a:extLst>
          </p:cNvPr>
          <p:cNvSpPr/>
          <p:nvPr/>
        </p:nvSpPr>
        <p:spPr>
          <a:xfrm>
            <a:off x="1261534" y="2237319"/>
            <a:ext cx="6824133" cy="877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AA93A0A-616A-4D3C-BB88-6A3D20D1FA7D}"/>
              </a:ext>
            </a:extLst>
          </p:cNvPr>
          <p:cNvSpPr/>
          <p:nvPr/>
        </p:nvSpPr>
        <p:spPr>
          <a:xfrm>
            <a:off x="1261533" y="3115930"/>
            <a:ext cx="6824133" cy="149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Endereçamento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endParaRPr lang="pt-BR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Identifica a interface de comunicação que conecta o dispositivo à rede;</a:t>
            </a: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pt-BR" sz="2400" spc="-38" dirty="0">
              <a:ea typeface="+mj-ea"/>
              <a:cs typeface="+mj-cs"/>
            </a:endParaRPr>
          </a:p>
          <a:p>
            <a:pPr lvl="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pt-BR" sz="2400" spc="-38" dirty="0">
                <a:ea typeface="+mj-ea"/>
                <a:cs typeface="+mj-cs"/>
              </a:rPr>
              <a:t>Chamado de endereço físico ou endereço MAC (</a:t>
            </a:r>
            <a:r>
              <a:rPr lang="pt-BR" sz="2400" spc="-38" dirty="0" err="1">
                <a:ea typeface="+mj-ea"/>
                <a:cs typeface="+mj-cs"/>
              </a:rPr>
              <a:t>Medium</a:t>
            </a:r>
            <a:r>
              <a:rPr lang="pt-BR" sz="2400" spc="-38" dirty="0">
                <a:ea typeface="+mj-ea"/>
                <a:cs typeface="+mj-cs"/>
              </a:rPr>
              <a:t> Access </a:t>
            </a:r>
            <a:r>
              <a:rPr lang="pt-BR" sz="2400" spc="-38" dirty="0" err="1">
                <a:ea typeface="+mj-ea"/>
                <a:cs typeface="+mj-cs"/>
              </a:rPr>
              <a:t>Control</a:t>
            </a:r>
            <a:r>
              <a:rPr lang="pt-BR" sz="2400" spc="-38" dirty="0">
                <a:ea typeface="+mj-ea"/>
                <a:cs typeface="+mj-cs"/>
              </a:rPr>
              <a:t>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A0907F-B6F4-45CB-BB57-09D5169A6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7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304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DCEA4D8-2D6D-496B-957C-6212C6D09BA8}"/>
              </a:ext>
            </a:extLst>
          </p:cNvPr>
          <p:cNvSpPr txBox="1"/>
          <p:nvPr/>
        </p:nvSpPr>
        <p:spPr>
          <a:xfrm>
            <a:off x="476101" y="908511"/>
            <a:ext cx="310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Quadro Ethernet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C147450F-E125-4CF3-A09F-A8C92062E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829334"/>
              </p:ext>
            </p:extLst>
          </p:nvPr>
        </p:nvGraphicFramePr>
        <p:xfrm>
          <a:off x="2734634" y="624345"/>
          <a:ext cx="564567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3930051" imgH="502310" progId="Visio.Drawing.6">
                  <p:embed/>
                </p:oleObj>
              </mc:Choice>
              <mc:Fallback>
                <p:oleObj name="Visio" r:id="rId3" imgW="3930051" imgH="502310" progId="Visio.Drawing.6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0DDA493E-D870-411A-A171-A3F4B8758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634" y="624345"/>
                        <a:ext cx="5645677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A8356EB2-DDD4-4727-AC04-59B47E812BB7}"/>
              </a:ext>
            </a:extLst>
          </p:cNvPr>
          <p:cNvSpPr txBox="1"/>
          <p:nvPr/>
        </p:nvSpPr>
        <p:spPr>
          <a:xfrm>
            <a:off x="306770" y="2644571"/>
            <a:ext cx="310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Formas de endereço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4FB791C-7969-4B30-BC29-D6138312A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341122"/>
              </p:ext>
            </p:extLst>
          </p:nvPr>
        </p:nvGraphicFramePr>
        <p:xfrm>
          <a:off x="2734634" y="1628511"/>
          <a:ext cx="5644800" cy="243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5" imgW="3996700" imgH="1721836" progId="Visio.Drawing.6">
                  <p:embed/>
                </p:oleObj>
              </mc:Choice>
              <mc:Fallback>
                <p:oleObj name="Visio" r:id="rId5" imgW="3996700" imgH="1721836" progId="Visio.Drawing.6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75844107-FE7E-4B02-A080-AB8A4FF26E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634" y="1628511"/>
                        <a:ext cx="5644800" cy="243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Número de Slide 1">
            <a:extLst>
              <a:ext uri="{FF2B5EF4-FFF2-40B4-BE49-F238E27FC236}">
                <a16:creationId xmlns:a16="http://schemas.microsoft.com/office/drawing/2014/main" id="{0DFBA389-9D5B-49A2-A006-1EF1CF3A3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8</a:t>
            </a:fld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226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de Detecção de Erro</a:t>
            </a:r>
            <a:endParaRPr/>
          </a:p>
        </p:txBody>
      </p:sp>
      <p:pic>
        <p:nvPicPr>
          <p:cNvPr id="61" name="Google Shape;61;p1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1188"/>
          <a:stretch/>
        </p:blipFill>
        <p:spPr>
          <a:xfrm>
            <a:off x="1477164" y="1354667"/>
            <a:ext cx="6189672" cy="3343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7871D4-67D4-4893-A6E2-9FB6EC2D4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smtClean="0"/>
              <a:t>9</a:t>
            </a:fld>
            <a:endParaRPr lang="pt-B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734</Words>
  <Application>Microsoft Office PowerPoint</Application>
  <PresentationFormat>Apresentação na tela (16:9)</PresentationFormat>
  <Paragraphs>153</Paragraphs>
  <Slides>37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Wingdings 3</vt:lpstr>
      <vt:lpstr>Retrospectiva</vt:lpstr>
      <vt:lpstr>Visio</vt:lpstr>
      <vt:lpstr>Capítulo 4 Camada de Enlace</vt:lpstr>
      <vt:lpstr>Apresentação do PowerPoint</vt:lpstr>
      <vt:lpstr>Camada de Enlace – Funções</vt:lpstr>
      <vt:lpstr>Quadros – Estrutura Básica</vt:lpstr>
      <vt:lpstr>Protocolos de Enlace</vt:lpstr>
      <vt:lpstr>Enaquadramento (ou Framing) – Identifica o início e o fim do quadro</vt:lpstr>
      <vt:lpstr>Endereçamento</vt:lpstr>
      <vt:lpstr>Apresentação do PowerPoint</vt:lpstr>
      <vt:lpstr>Código de Detecção de Erro</vt:lpstr>
      <vt:lpstr>Bit de Paridade Simples</vt:lpstr>
      <vt:lpstr>Bit de Paridade Múltipla</vt:lpstr>
      <vt:lpstr>Cyclic Redundancy Check - CRC</vt:lpstr>
      <vt:lpstr>ACKnowledgement</vt:lpstr>
      <vt:lpstr>Apresentação do PowerPoint</vt:lpstr>
      <vt:lpstr>Apresentação do PowerPoint</vt:lpstr>
      <vt:lpstr>Apresentação do PowerPoint</vt:lpstr>
      <vt:lpstr>Quando o Quadro chega ao destino com erro</vt:lpstr>
      <vt:lpstr>Protocolos ARQ (Automatic Repeat reQuest)</vt:lpstr>
      <vt:lpstr>Bit alternado</vt:lpstr>
      <vt:lpstr>Bit alternado</vt:lpstr>
      <vt:lpstr>Bit alternado – Simples, porém ineficiente </vt:lpstr>
      <vt:lpstr>Bit alternado – Simples, porém ineficiente </vt:lpstr>
      <vt:lpstr>Retransmissão Integral</vt:lpstr>
      <vt:lpstr>Retransmissão Integral – Sequência de Quadros</vt:lpstr>
      <vt:lpstr>Retransmissão Integral – Janela de Transmissão</vt:lpstr>
      <vt:lpstr>Retransmissão Integral – Erro ACK</vt:lpstr>
      <vt:lpstr>Retransmissão Seletiva</vt:lpstr>
      <vt:lpstr>Retransmissão Seletiva – Janela de Recepção</vt:lpstr>
      <vt:lpstr>Retransmissão Seletiva – Buffer</vt:lpstr>
      <vt:lpstr>Retransmissão Seletiva – Sobreposição JR</vt:lpstr>
      <vt:lpstr>Controle de Fluxo</vt:lpstr>
      <vt:lpstr>Controle de Fluxo – Overflow</vt:lpstr>
      <vt:lpstr>Controle de Fluxo – Receptor informa Transmissor</vt:lpstr>
      <vt:lpstr>Exercícios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Erro</dc:title>
  <dc:creator>Fernando Henrique de Lara Marques</dc:creator>
  <cp:lastModifiedBy>professor</cp:lastModifiedBy>
  <cp:revision>26</cp:revision>
  <dcterms:modified xsi:type="dcterms:W3CDTF">2018-10-10T23:09:30Z</dcterms:modified>
</cp:coreProperties>
</file>