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82"/>
  </p:notesMasterIdLst>
  <p:sldIdLst>
    <p:sldId id="256" r:id="rId2"/>
    <p:sldId id="321" r:id="rId3"/>
    <p:sldId id="322" r:id="rId4"/>
    <p:sldId id="323" r:id="rId5"/>
    <p:sldId id="324" r:id="rId6"/>
    <p:sldId id="325" r:id="rId7"/>
    <p:sldId id="326" r:id="rId8"/>
    <p:sldId id="327" r:id="rId9"/>
    <p:sldId id="328" r:id="rId10"/>
    <p:sldId id="329" r:id="rId11"/>
    <p:sldId id="330" r:id="rId12"/>
    <p:sldId id="331" r:id="rId13"/>
    <p:sldId id="332" r:id="rId14"/>
    <p:sldId id="333" r:id="rId15"/>
    <p:sldId id="334" r:id="rId16"/>
    <p:sldId id="335" r:id="rId17"/>
    <p:sldId id="336" r:id="rId18"/>
    <p:sldId id="337" r:id="rId19"/>
    <p:sldId id="338" r:id="rId20"/>
    <p:sldId id="339" r:id="rId21"/>
    <p:sldId id="340" r:id="rId22"/>
    <p:sldId id="341" r:id="rId23"/>
    <p:sldId id="342" r:id="rId24"/>
    <p:sldId id="343" r:id="rId25"/>
    <p:sldId id="344" r:id="rId26"/>
    <p:sldId id="345" r:id="rId27"/>
    <p:sldId id="346" r:id="rId28"/>
    <p:sldId id="282" r:id="rId29"/>
    <p:sldId id="283" r:id="rId30"/>
    <p:sldId id="284" r:id="rId31"/>
    <p:sldId id="285" r:id="rId32"/>
    <p:sldId id="286" r:id="rId33"/>
    <p:sldId id="287" r:id="rId34"/>
    <p:sldId id="258" r:id="rId35"/>
    <p:sldId id="267" r:id="rId36"/>
    <p:sldId id="266" r:id="rId37"/>
    <p:sldId id="259" r:id="rId38"/>
    <p:sldId id="268" r:id="rId39"/>
    <p:sldId id="269" r:id="rId40"/>
    <p:sldId id="271" r:id="rId41"/>
    <p:sldId id="260" r:id="rId42"/>
    <p:sldId id="261" r:id="rId43"/>
    <p:sldId id="270" r:id="rId44"/>
    <p:sldId id="262" r:id="rId45"/>
    <p:sldId id="272" r:id="rId46"/>
    <p:sldId id="263" r:id="rId47"/>
    <p:sldId id="264" r:id="rId48"/>
    <p:sldId id="273" r:id="rId49"/>
    <p:sldId id="274" r:id="rId50"/>
    <p:sldId id="275" r:id="rId51"/>
    <p:sldId id="265" r:id="rId52"/>
    <p:sldId id="276" r:id="rId53"/>
    <p:sldId id="278" r:id="rId54"/>
    <p:sldId id="279" r:id="rId55"/>
    <p:sldId id="280" r:id="rId56"/>
    <p:sldId id="277" r:id="rId57"/>
    <p:sldId id="302" r:id="rId58"/>
    <p:sldId id="303" r:id="rId59"/>
    <p:sldId id="304" r:id="rId60"/>
    <p:sldId id="305" r:id="rId61"/>
    <p:sldId id="306" r:id="rId62"/>
    <p:sldId id="307" r:id="rId63"/>
    <p:sldId id="308" r:id="rId64"/>
    <p:sldId id="309" r:id="rId65"/>
    <p:sldId id="310" r:id="rId66"/>
    <p:sldId id="311" r:id="rId67"/>
    <p:sldId id="312" r:id="rId68"/>
    <p:sldId id="301" r:id="rId69"/>
    <p:sldId id="281" r:id="rId70"/>
    <p:sldId id="319" r:id="rId71"/>
    <p:sldId id="257" r:id="rId72"/>
    <p:sldId id="320" r:id="rId73"/>
    <p:sldId id="313" r:id="rId74"/>
    <p:sldId id="314" r:id="rId75"/>
    <p:sldId id="315" r:id="rId76"/>
    <p:sldId id="316" r:id="rId77"/>
    <p:sldId id="317" r:id="rId78"/>
    <p:sldId id="318" r:id="rId79"/>
    <p:sldId id="348" r:id="rId80"/>
    <p:sldId id="347" r:id="rId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varScale="1">
        <p:scale>
          <a:sx n="68" d="100"/>
          <a:sy n="68" d="100"/>
        </p:scale>
        <p:origin x="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7BE23D-557F-4A68-A20F-911377A1115D}" type="datetimeFigureOut">
              <a:rPr lang="pt-BR" smtClean="0"/>
              <a:t>24/10/2018</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FA82B5-E1D2-413A-A231-851FE1CAFDCD}" type="slidenum">
              <a:rPr lang="pt-BR" smtClean="0"/>
              <a:t>‹#›</a:t>
            </a:fld>
            <a:endParaRPr lang="pt-BR"/>
          </a:p>
        </p:txBody>
      </p:sp>
    </p:spTree>
    <p:extLst>
      <p:ext uri="{BB962C8B-B14F-4D97-AF65-F5344CB8AC3E}">
        <p14:creationId xmlns:p14="http://schemas.microsoft.com/office/powerpoint/2010/main" val="1477774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4422ed6e2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4422ed6e2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0403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4422ed6e2a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4422ed6e2a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1781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4422ed6e2a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4422ed6e2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7956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4422ed6e2a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4422ed6e2a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1047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4422ed6e2a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4422ed6e2a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6967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4422ed6e2a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4422ed6e2a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32756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4422ed6e2a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4422ed6e2a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9126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4422ed6e2a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4422ed6e2a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4258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4422ed6e2a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4422ed6e2a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8869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4422ed6e2a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4422ed6e2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451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4422ed6e2a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4422ed6e2a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406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4422ed6e2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4422ed6e2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51364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4422ed6e2a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4422ed6e2a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2626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4422ed6e2a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4422ed6e2a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8292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4422ed6e2a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4422ed6e2a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17164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4422ed6e2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4422ed6e2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65462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4422ed6e2a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4422ed6e2a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20366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4422ed6e2a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4422ed6e2a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7726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4422ed6e2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4422ed6e2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4875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4422ed6e2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4422ed6e2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6932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422ed6e2a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4422ed6e2a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6209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4422ed6e2a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4422ed6e2a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4728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4422ed6e2a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4422ed6e2a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6442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4422ed6e2a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4422ed6e2a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7110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422ed6e2a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422ed6e2a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6521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4541A7-9D6B-46E2-8C1E-F7EAFA864B07}" type="datetimeFigureOut">
              <a:rPr lang="pt-BR" smtClean="0"/>
              <a:t>24/10/2018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rIns="45720"/>
          <a:lstStyle/>
          <a:p>
            <a:fld id="{E57C7D23-AA08-406B-9CAC-E78FD7E595DA}" type="slidenum">
              <a:rPr lang="pt-BR" smtClean="0"/>
              <a:t>‹#›</a:t>
            </a:fld>
            <a:endParaRPr lang="pt-BR"/>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83324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4541A7-9D6B-46E2-8C1E-F7EAFA864B07}" type="datetimeFigureOut">
              <a:rPr lang="pt-BR" smtClean="0"/>
              <a:t>24/10/2018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57C7D23-AA08-406B-9CAC-E78FD7E595DA}" type="slidenum">
              <a:rPr lang="pt-BR" smtClean="0"/>
              <a:t>‹#›</a:t>
            </a:fld>
            <a:endParaRPr lang="pt-BR"/>
          </a:p>
        </p:txBody>
      </p:sp>
    </p:spTree>
    <p:extLst>
      <p:ext uri="{BB962C8B-B14F-4D97-AF65-F5344CB8AC3E}">
        <p14:creationId xmlns:p14="http://schemas.microsoft.com/office/powerpoint/2010/main" val="1261560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4541A7-9D6B-46E2-8C1E-F7EAFA864B07}" type="datetimeFigureOut">
              <a:rPr lang="pt-BR" smtClean="0"/>
              <a:t>24/10/2018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57C7D23-AA08-406B-9CAC-E78FD7E595DA}" type="slidenum">
              <a:rPr lang="pt-BR" smtClean="0"/>
              <a:t>‹#›</a:t>
            </a:fld>
            <a:endParaRPr lang="pt-BR"/>
          </a:p>
        </p:txBody>
      </p:sp>
    </p:spTree>
    <p:extLst>
      <p:ext uri="{BB962C8B-B14F-4D97-AF65-F5344CB8AC3E}">
        <p14:creationId xmlns:p14="http://schemas.microsoft.com/office/powerpoint/2010/main" val="2446524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4541A7-9D6B-46E2-8C1E-F7EAFA864B07}" type="datetimeFigureOut">
              <a:rPr lang="pt-BR" smtClean="0"/>
              <a:t>24/10/2018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57C7D23-AA08-406B-9CAC-E78FD7E595DA}" type="slidenum">
              <a:rPr lang="pt-BR" smtClean="0"/>
              <a:t>‹#›</a:t>
            </a:fld>
            <a:endParaRPr lang="pt-BR"/>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9471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4541A7-9D6B-46E2-8C1E-F7EAFA864B07}" type="datetimeFigureOut">
              <a:rPr lang="pt-BR" smtClean="0"/>
              <a:t>24/10/2018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57C7D23-AA08-406B-9CAC-E78FD7E595DA}" type="slidenum">
              <a:rPr lang="pt-BR" smtClean="0"/>
              <a:t>‹#›</a:t>
            </a:fld>
            <a:endParaRPr lang="pt-BR"/>
          </a:p>
        </p:txBody>
      </p:sp>
    </p:spTree>
    <p:extLst>
      <p:ext uri="{BB962C8B-B14F-4D97-AF65-F5344CB8AC3E}">
        <p14:creationId xmlns:p14="http://schemas.microsoft.com/office/powerpoint/2010/main" val="2646102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4541A7-9D6B-46E2-8C1E-F7EAFA864B07}" type="datetimeFigureOut">
              <a:rPr lang="pt-BR" smtClean="0"/>
              <a:t>24/10/2018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57C7D23-AA08-406B-9CAC-E78FD7E595DA}" type="slidenum">
              <a:rPr lang="pt-BR" smtClean="0"/>
              <a:t>‹#›</a:t>
            </a:fld>
            <a:endParaRPr lang="pt-BR"/>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048612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4541A7-9D6B-46E2-8C1E-F7EAFA864B07}" type="datetimeFigureOut">
              <a:rPr lang="pt-BR" smtClean="0"/>
              <a:t>24/10/2018</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E57C7D23-AA08-406B-9CAC-E78FD7E595DA}" type="slidenum">
              <a:rPr lang="pt-BR" smtClean="0"/>
              <a:t>‹#›</a:t>
            </a:fld>
            <a:endParaRPr lang="pt-BR"/>
          </a:p>
        </p:txBody>
      </p:sp>
    </p:spTree>
    <p:extLst>
      <p:ext uri="{BB962C8B-B14F-4D97-AF65-F5344CB8AC3E}">
        <p14:creationId xmlns:p14="http://schemas.microsoft.com/office/powerpoint/2010/main" val="1155009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4541A7-9D6B-46E2-8C1E-F7EAFA864B07}" type="datetimeFigureOut">
              <a:rPr lang="pt-BR" smtClean="0"/>
              <a:t>24/10/2018</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E57C7D23-AA08-406B-9CAC-E78FD7E595DA}" type="slidenum">
              <a:rPr lang="pt-BR" smtClean="0"/>
              <a:t>‹#›</a:t>
            </a:fld>
            <a:endParaRPr lang="pt-BR"/>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006892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04541A7-9D6B-46E2-8C1E-F7EAFA864B07}" type="datetimeFigureOut">
              <a:rPr lang="pt-BR" smtClean="0"/>
              <a:t>24/10/2018</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E57C7D23-AA08-406B-9CAC-E78FD7E595DA}" type="slidenum">
              <a:rPr lang="pt-BR" smtClean="0"/>
              <a:t>‹#›</a:t>
            </a:fld>
            <a:endParaRPr lang="pt-BR"/>
          </a:p>
        </p:txBody>
      </p:sp>
    </p:spTree>
    <p:extLst>
      <p:ext uri="{BB962C8B-B14F-4D97-AF65-F5344CB8AC3E}">
        <p14:creationId xmlns:p14="http://schemas.microsoft.com/office/powerpoint/2010/main" val="219205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4541A7-9D6B-46E2-8C1E-F7EAFA864B07}" type="datetimeFigureOut">
              <a:rPr lang="pt-BR" smtClean="0"/>
              <a:t>24/10/2018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57C7D23-AA08-406B-9CAC-E78FD7E595DA}" type="slidenum">
              <a:rPr lang="pt-BR" smtClean="0"/>
              <a:t>‹#›</a:t>
            </a:fld>
            <a:endParaRPr lang="pt-BR"/>
          </a:p>
        </p:txBody>
      </p:sp>
    </p:spTree>
    <p:extLst>
      <p:ext uri="{BB962C8B-B14F-4D97-AF65-F5344CB8AC3E}">
        <p14:creationId xmlns:p14="http://schemas.microsoft.com/office/powerpoint/2010/main" val="850632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4541A7-9D6B-46E2-8C1E-F7EAFA864B07}" type="datetimeFigureOut">
              <a:rPr lang="pt-BR" smtClean="0"/>
              <a:t>24/10/2018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57C7D23-AA08-406B-9CAC-E78FD7E595DA}" type="slidenum">
              <a:rPr lang="pt-BR" smtClean="0"/>
              <a:t>‹#›</a:t>
            </a:fld>
            <a:endParaRPr lang="pt-BR"/>
          </a:p>
        </p:txBody>
      </p:sp>
    </p:spTree>
    <p:extLst>
      <p:ext uri="{BB962C8B-B14F-4D97-AF65-F5344CB8AC3E}">
        <p14:creationId xmlns:p14="http://schemas.microsoft.com/office/powerpoint/2010/main" val="3193454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B04541A7-9D6B-46E2-8C1E-F7EAFA864B07}" type="datetimeFigureOut">
              <a:rPr lang="pt-BR" smtClean="0"/>
              <a:t>24/10/2018</a:t>
            </a:fld>
            <a:endParaRPr lang="pt-BR"/>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E57C7D23-AA08-406B-9CAC-E78FD7E595DA}" type="slidenum">
              <a:rPr lang="pt-BR" smtClean="0"/>
              <a:t>‹#›</a:t>
            </a:fld>
            <a:endParaRPr lang="pt-BR"/>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5736396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microsoft.com/office/2007/relationships/hdphoto" Target="../media/hdphoto16.wdp"/><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microsoft.com/office/2007/relationships/hdphoto" Target="../media/hdphoto17.wdp"/><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microsoft.com/office/2007/relationships/hdphoto" Target="../media/hdphoto18.wdp"/><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microsoft.com/office/2007/relationships/hdphoto" Target="../media/hdphoto19.wdp"/><Relationship Id="rId2" Type="http://schemas.openxmlformats.org/officeDocument/2006/relationships/image" Target="../media/image45.png"/><Relationship Id="rId1" Type="http://schemas.openxmlformats.org/officeDocument/2006/relationships/slideLayout" Target="../slideLayouts/slideLayout2.xml"/><Relationship Id="rId5" Type="http://schemas.microsoft.com/office/2007/relationships/hdphoto" Target="../media/hdphoto20.wdp"/><Relationship Id="rId4" Type="http://schemas.openxmlformats.org/officeDocument/2006/relationships/image" Target="../media/image46.png"/></Relationships>
</file>

<file path=ppt/slides/_rels/slide74.xml.rels><?xml version="1.0" encoding="UTF-8" standalone="yes"?>
<Relationships xmlns="http://schemas.openxmlformats.org/package/2006/relationships"><Relationship Id="rId3" Type="http://schemas.microsoft.com/office/2007/relationships/hdphoto" Target="../media/hdphoto21.wdp"/><Relationship Id="rId2" Type="http://schemas.openxmlformats.org/officeDocument/2006/relationships/image" Target="../media/image47.png"/><Relationship Id="rId1" Type="http://schemas.openxmlformats.org/officeDocument/2006/relationships/slideLayout" Target="../slideLayouts/slideLayout2.xml"/><Relationship Id="rId5" Type="http://schemas.microsoft.com/office/2007/relationships/hdphoto" Target="../media/hdphoto22.wdp"/><Relationship Id="rId4" Type="http://schemas.openxmlformats.org/officeDocument/2006/relationships/image" Target="../media/image4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D3E78-1834-4085-A3CE-DF3392EA6C4C}"/>
              </a:ext>
            </a:extLst>
          </p:cNvPr>
          <p:cNvSpPr>
            <a:spLocks noGrp="1"/>
          </p:cNvSpPr>
          <p:nvPr>
            <p:ph type="ctrTitle"/>
          </p:nvPr>
        </p:nvSpPr>
        <p:spPr>
          <a:xfrm>
            <a:off x="6746628" y="1783959"/>
            <a:ext cx="4645250" cy="2889114"/>
          </a:xfrm>
        </p:spPr>
        <p:txBody>
          <a:bodyPr anchor="b">
            <a:normAutofit/>
          </a:bodyPr>
          <a:lstStyle/>
          <a:p>
            <a:pPr algn="l"/>
            <a:r>
              <a:rPr lang="pt-BR" dirty="0"/>
              <a:t>Arquitetura de Redes Locais</a:t>
            </a:r>
          </a:p>
        </p:txBody>
      </p:sp>
      <p:sp>
        <p:nvSpPr>
          <p:cNvPr id="3" name="Subtitle 2">
            <a:extLst>
              <a:ext uri="{FF2B5EF4-FFF2-40B4-BE49-F238E27FC236}">
                <a16:creationId xmlns:a16="http://schemas.microsoft.com/office/drawing/2014/main" id="{630C3E25-AB24-4B13-93DC-2CAC31B8DA4F}"/>
              </a:ext>
            </a:extLst>
          </p:cNvPr>
          <p:cNvSpPr>
            <a:spLocks noGrp="1"/>
          </p:cNvSpPr>
          <p:nvPr>
            <p:ph type="subTitle" idx="1"/>
          </p:nvPr>
        </p:nvSpPr>
        <p:spPr>
          <a:xfrm>
            <a:off x="6746627" y="4750893"/>
            <a:ext cx="4645250" cy="1692110"/>
          </a:xfrm>
        </p:spPr>
        <p:txBody>
          <a:bodyPr anchor="t">
            <a:normAutofit fontScale="92500" lnSpcReduction="20000"/>
          </a:bodyPr>
          <a:lstStyle/>
          <a:p>
            <a:pPr algn="l"/>
            <a:r>
              <a:rPr lang="pt-BR" sz="2000" dirty="0"/>
              <a:t>Leilah Nogueira</a:t>
            </a:r>
          </a:p>
          <a:p>
            <a:pPr algn="l"/>
            <a:r>
              <a:rPr lang="pt-BR" sz="2000" dirty="0"/>
              <a:t>Mônica Santos</a:t>
            </a:r>
          </a:p>
          <a:p>
            <a:pPr algn="l"/>
            <a:r>
              <a:rPr lang="pt-BR" sz="2000" dirty="0"/>
              <a:t>Pâmela Cruz</a:t>
            </a:r>
          </a:p>
          <a:p>
            <a:pPr algn="l"/>
            <a:r>
              <a:rPr lang="pt-BR" sz="2000" dirty="0"/>
              <a:t>Stephanie Heffer</a:t>
            </a:r>
          </a:p>
        </p:txBody>
      </p:sp>
      <p:pic>
        <p:nvPicPr>
          <p:cNvPr id="5" name="Picture 4">
            <a:extLst>
              <a:ext uri="{FF2B5EF4-FFF2-40B4-BE49-F238E27FC236}">
                <a16:creationId xmlns:a16="http://schemas.microsoft.com/office/drawing/2014/main" id="{E096E7B6-8F6C-44DC-8676-3064EAC3857C}"/>
              </a:ext>
            </a:extLst>
          </p:cNvPr>
          <p:cNvPicPr>
            <a:picLocks noChangeAspect="1"/>
          </p:cNvPicPr>
          <p:nvPr/>
        </p:nvPicPr>
        <p:blipFill rotWithShape="1">
          <a:blip r:embed="rId2"/>
          <a:srcRect l="39389" r="1" b="1"/>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383446096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1"/>
          <p:cNvSpPr txBox="1">
            <a:spLocks noGrp="1"/>
          </p:cNvSpPr>
          <p:nvPr>
            <p:ph type="title"/>
          </p:nvPr>
        </p:nvSpPr>
        <p:spPr>
          <a:xfrm>
            <a:off x="2611808" y="808056"/>
            <a:ext cx="7958400" cy="10773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r>
              <a:rPr lang="pt-BR"/>
              <a:t>CDMA</a:t>
            </a:r>
            <a:endParaRPr/>
          </a:p>
        </p:txBody>
      </p:sp>
      <p:sp>
        <p:nvSpPr>
          <p:cNvPr id="174" name="Google Shape;174;p21"/>
          <p:cNvSpPr txBox="1">
            <a:spLocks noGrp="1"/>
          </p:cNvSpPr>
          <p:nvPr>
            <p:ph type="body" idx="1"/>
          </p:nvPr>
        </p:nvSpPr>
        <p:spPr>
          <a:xfrm>
            <a:off x="2773599" y="2052116"/>
            <a:ext cx="7796400" cy="3997800"/>
          </a:xfrm>
          <a:prstGeom prst="rect">
            <a:avLst/>
          </a:prstGeom>
        </p:spPr>
        <p:txBody>
          <a:bodyPr spcFirstLastPara="1" wrap="square" lIns="91425" tIns="45700" rIns="91425" bIns="45700" anchor="ctr" anchorCtr="0">
            <a:noAutofit/>
          </a:bodyPr>
          <a:lstStyle/>
          <a:p>
            <a:pPr marL="0" lvl="0" indent="0" algn="l" rtl="0">
              <a:lnSpc>
                <a:spcPct val="107916"/>
              </a:lnSpc>
              <a:spcBef>
                <a:spcPts val="0"/>
              </a:spcBef>
              <a:spcAft>
                <a:spcPts val="0"/>
              </a:spcAft>
              <a:buClr>
                <a:schemeClr val="dk1"/>
              </a:buClr>
              <a:buSzPts val="1100"/>
              <a:buFont typeface="Arial"/>
              <a:buNone/>
            </a:pPr>
            <a:r>
              <a:rPr lang="pt-BR" sz="1800" b="1" i="1"/>
              <a:t>Acesso múltiplo por divisão de código</a:t>
            </a:r>
            <a:endParaRPr sz="1800" b="1" i="1"/>
          </a:p>
          <a:p>
            <a:pPr marL="0" lvl="0" indent="0" algn="l" rtl="0">
              <a:lnSpc>
                <a:spcPct val="107916"/>
              </a:lnSpc>
              <a:spcBef>
                <a:spcPts val="800"/>
              </a:spcBef>
              <a:spcAft>
                <a:spcPts val="0"/>
              </a:spcAft>
              <a:buNone/>
            </a:pPr>
            <a:r>
              <a:rPr lang="pt-BR" sz="1800" b="1"/>
              <a:t>Utiliza toda a largura de banda do canal de comunicação</a:t>
            </a:r>
            <a:br>
              <a:rPr lang="pt-BR" sz="1800" b="1"/>
            </a:br>
            <a:r>
              <a:rPr lang="pt-BR" sz="1800" b="1"/>
              <a:t>Para evitar colisão: codificação diferente para cada estação</a:t>
            </a:r>
            <a:endParaRPr sz="1800" b="1"/>
          </a:p>
          <a:p>
            <a:pPr marL="0" lvl="0" indent="0" algn="l" rtl="0">
              <a:lnSpc>
                <a:spcPct val="107916"/>
              </a:lnSpc>
              <a:spcBef>
                <a:spcPts val="800"/>
              </a:spcBef>
              <a:spcAft>
                <a:spcPts val="0"/>
              </a:spcAft>
              <a:buNone/>
            </a:pPr>
            <a:r>
              <a:rPr lang="pt-BR" sz="1800" b="1"/>
              <a:t>Possível adicionar usuários</a:t>
            </a:r>
            <a:endParaRPr sz="1800" b="1"/>
          </a:p>
          <a:p>
            <a:pPr marL="0" lvl="0" indent="0" algn="l" rtl="0">
              <a:lnSpc>
                <a:spcPct val="107916"/>
              </a:lnSpc>
              <a:spcBef>
                <a:spcPts val="800"/>
              </a:spcBef>
              <a:spcAft>
                <a:spcPts val="0"/>
              </a:spcAft>
              <a:buNone/>
            </a:pPr>
            <a:r>
              <a:rPr lang="pt-BR" sz="1800" b="1"/>
              <a:t>Código único: segurança contra acessos não autorizados</a:t>
            </a:r>
            <a:endParaRPr sz="1800" b="1"/>
          </a:p>
          <a:p>
            <a:pPr marL="0" lvl="0" indent="0" algn="l" rtl="0">
              <a:lnSpc>
                <a:spcPct val="107916"/>
              </a:lnSpc>
              <a:spcBef>
                <a:spcPts val="800"/>
              </a:spcBef>
              <a:spcAft>
                <a:spcPts val="0"/>
              </a:spcAft>
              <a:buNone/>
            </a:pPr>
            <a:endParaRPr sz="1800" b="1"/>
          </a:p>
          <a:p>
            <a:pPr marL="0" lvl="0" indent="0" algn="l" rtl="0">
              <a:lnSpc>
                <a:spcPct val="107916"/>
              </a:lnSpc>
              <a:spcBef>
                <a:spcPts val="800"/>
              </a:spcBef>
              <a:spcAft>
                <a:spcPts val="0"/>
              </a:spcAft>
              <a:buNone/>
            </a:pPr>
            <a:endParaRPr sz="1800" b="1"/>
          </a:p>
          <a:p>
            <a:pPr marL="0" lvl="0" indent="0" algn="l" rtl="0">
              <a:lnSpc>
                <a:spcPct val="107916"/>
              </a:lnSpc>
              <a:spcBef>
                <a:spcPts val="800"/>
              </a:spcBef>
              <a:spcAft>
                <a:spcPts val="0"/>
              </a:spcAft>
              <a:buNone/>
            </a:pPr>
            <a:endParaRPr sz="1800" b="1"/>
          </a:p>
          <a:p>
            <a:pPr marL="0" lvl="0" indent="0" algn="l" rtl="0">
              <a:lnSpc>
                <a:spcPct val="107916"/>
              </a:lnSpc>
              <a:spcBef>
                <a:spcPts val="800"/>
              </a:spcBef>
              <a:spcAft>
                <a:spcPts val="0"/>
              </a:spcAft>
              <a:buNone/>
            </a:pPr>
            <a:endParaRPr sz="1800" b="1"/>
          </a:p>
          <a:p>
            <a:pPr marL="0" lvl="0" indent="0" algn="l" rtl="0">
              <a:lnSpc>
                <a:spcPct val="107916"/>
              </a:lnSpc>
              <a:spcBef>
                <a:spcPts val="800"/>
              </a:spcBef>
              <a:spcAft>
                <a:spcPts val="800"/>
              </a:spcAft>
              <a:buClr>
                <a:schemeClr val="dk1"/>
              </a:buClr>
              <a:buSzPts val="1100"/>
              <a:buFont typeface="Arial"/>
              <a:buNone/>
            </a:pPr>
            <a:endParaRPr sz="1800" b="1"/>
          </a:p>
        </p:txBody>
      </p:sp>
      <p:pic>
        <p:nvPicPr>
          <p:cNvPr id="175" name="Google Shape;175;p21"/>
          <p:cNvPicPr preferRelativeResize="0"/>
          <p:nvPr/>
        </p:nvPicPr>
        <p:blipFill>
          <a:blip r:embed="rId3">
            <a:alphaModFix/>
          </a:blip>
          <a:stretch>
            <a:fillRect/>
          </a:stretch>
        </p:blipFill>
        <p:spPr>
          <a:xfrm>
            <a:off x="4042100" y="4099300"/>
            <a:ext cx="3360900" cy="2365075"/>
          </a:xfrm>
          <a:prstGeom prst="rect">
            <a:avLst/>
          </a:prstGeom>
          <a:noFill/>
          <a:ln>
            <a:noFill/>
          </a:ln>
        </p:spPr>
      </p:pic>
    </p:spTree>
    <p:extLst>
      <p:ext uri="{BB962C8B-B14F-4D97-AF65-F5344CB8AC3E}">
        <p14:creationId xmlns:p14="http://schemas.microsoft.com/office/powerpoint/2010/main" val="3207189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2"/>
          <p:cNvSpPr txBox="1">
            <a:spLocks noGrp="1"/>
          </p:cNvSpPr>
          <p:nvPr>
            <p:ph type="title"/>
          </p:nvPr>
        </p:nvSpPr>
        <p:spPr>
          <a:xfrm>
            <a:off x="2611808" y="808056"/>
            <a:ext cx="7958400" cy="10773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r>
              <a:rPr lang="pt-BR"/>
              <a:t>Acesso Particionado</a:t>
            </a:r>
            <a:endParaRPr/>
          </a:p>
        </p:txBody>
      </p:sp>
      <p:sp>
        <p:nvSpPr>
          <p:cNvPr id="181" name="Google Shape;181;p22"/>
          <p:cNvSpPr txBox="1">
            <a:spLocks noGrp="1"/>
          </p:cNvSpPr>
          <p:nvPr>
            <p:ph type="body" idx="1"/>
          </p:nvPr>
        </p:nvSpPr>
        <p:spPr>
          <a:xfrm>
            <a:off x="2773599" y="2052116"/>
            <a:ext cx="7796400" cy="3997800"/>
          </a:xfrm>
          <a:prstGeom prst="rect">
            <a:avLst/>
          </a:prstGeom>
        </p:spPr>
        <p:txBody>
          <a:bodyPr spcFirstLastPara="1" wrap="square" lIns="91425" tIns="45700" rIns="91425" bIns="45700" anchor="ctr" anchorCtr="0">
            <a:noAutofit/>
          </a:bodyPr>
          <a:lstStyle/>
          <a:p>
            <a:pPr marL="0" lvl="0" indent="0" algn="l" rtl="0">
              <a:spcBef>
                <a:spcPts val="500"/>
              </a:spcBef>
              <a:spcAft>
                <a:spcPts val="0"/>
              </a:spcAft>
              <a:buClr>
                <a:schemeClr val="dk1"/>
              </a:buClr>
              <a:buSzPts val="1100"/>
              <a:buFont typeface="Arial"/>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600"/>
              </a:spcAft>
              <a:buNone/>
            </a:pPr>
            <a:endParaRPr/>
          </a:p>
        </p:txBody>
      </p:sp>
      <p:graphicFrame>
        <p:nvGraphicFramePr>
          <p:cNvPr id="182" name="Google Shape;182;p22"/>
          <p:cNvGraphicFramePr/>
          <p:nvPr/>
        </p:nvGraphicFramePr>
        <p:xfrm>
          <a:off x="1580775" y="2753375"/>
          <a:ext cx="8750375" cy="3139570"/>
        </p:xfrm>
        <a:graphic>
          <a:graphicData uri="http://schemas.openxmlformats.org/drawingml/2006/table">
            <a:tbl>
              <a:tblPr>
                <a:noFill/>
              </a:tblPr>
              <a:tblGrid>
                <a:gridCol w="3152925">
                  <a:extLst>
                    <a:ext uri="{9D8B030D-6E8A-4147-A177-3AD203B41FA5}">
                      <a16:colId xmlns:a16="http://schemas.microsoft.com/office/drawing/2014/main" val="20000"/>
                    </a:ext>
                  </a:extLst>
                </a:gridCol>
                <a:gridCol w="2780750">
                  <a:extLst>
                    <a:ext uri="{9D8B030D-6E8A-4147-A177-3AD203B41FA5}">
                      <a16:colId xmlns:a16="http://schemas.microsoft.com/office/drawing/2014/main" val="20001"/>
                    </a:ext>
                  </a:extLst>
                </a:gridCol>
                <a:gridCol w="2816700">
                  <a:extLst>
                    <a:ext uri="{9D8B030D-6E8A-4147-A177-3AD203B41FA5}">
                      <a16:colId xmlns:a16="http://schemas.microsoft.com/office/drawing/2014/main" val="20002"/>
                    </a:ext>
                  </a:extLst>
                </a:gridCol>
              </a:tblGrid>
              <a:tr h="351325">
                <a:tc>
                  <a:txBody>
                    <a:bodyPr/>
                    <a:lstStyle/>
                    <a:p>
                      <a:pPr marL="0" lvl="0" indent="0" algn="l" rtl="0">
                        <a:spcBef>
                          <a:spcPts val="0"/>
                        </a:spcBef>
                        <a:spcAft>
                          <a:spcPts val="0"/>
                        </a:spcAft>
                        <a:buNone/>
                      </a:pPr>
                      <a:r>
                        <a:rPr lang="pt-BR" b="1">
                          <a:solidFill>
                            <a:schemeClr val="lt1"/>
                          </a:solidFill>
                        </a:rPr>
                        <a:t>FDMA</a:t>
                      </a:r>
                      <a:endParaRPr b="1">
                        <a:solidFill>
                          <a:schemeClr val="lt1"/>
                        </a:solidFill>
                      </a:endParaRPr>
                    </a:p>
                  </a:txBody>
                  <a:tcPr marL="91425" marR="91425" marT="91425" marB="91425"/>
                </a:tc>
                <a:tc>
                  <a:txBody>
                    <a:bodyPr/>
                    <a:lstStyle/>
                    <a:p>
                      <a:pPr marL="0" lvl="0" indent="0" algn="l" rtl="0">
                        <a:spcBef>
                          <a:spcPts val="0"/>
                        </a:spcBef>
                        <a:spcAft>
                          <a:spcPts val="0"/>
                        </a:spcAft>
                        <a:buNone/>
                      </a:pPr>
                      <a:r>
                        <a:rPr lang="pt-BR" b="1">
                          <a:solidFill>
                            <a:schemeClr val="lt1"/>
                          </a:solidFill>
                        </a:rPr>
                        <a:t>TDMA</a:t>
                      </a:r>
                      <a:endParaRPr b="1">
                        <a:solidFill>
                          <a:schemeClr val="lt1"/>
                        </a:solidFill>
                      </a:endParaRPr>
                    </a:p>
                  </a:txBody>
                  <a:tcPr marL="91425" marR="91425" marT="91425" marB="91425"/>
                </a:tc>
                <a:tc>
                  <a:txBody>
                    <a:bodyPr/>
                    <a:lstStyle/>
                    <a:p>
                      <a:pPr marL="0" lvl="0" indent="0" algn="l" rtl="0">
                        <a:spcBef>
                          <a:spcPts val="0"/>
                        </a:spcBef>
                        <a:spcAft>
                          <a:spcPts val="0"/>
                        </a:spcAft>
                        <a:buNone/>
                      </a:pPr>
                      <a:r>
                        <a:rPr lang="pt-BR" b="1">
                          <a:solidFill>
                            <a:schemeClr val="lt1"/>
                          </a:solidFill>
                        </a:rPr>
                        <a:t>CDMA</a:t>
                      </a:r>
                      <a:endParaRPr b="1">
                        <a:solidFill>
                          <a:schemeClr val="lt1"/>
                        </a:solidFill>
                      </a:endParaRPr>
                    </a:p>
                  </a:txBody>
                  <a:tcPr marL="91425" marR="91425" marT="91425" marB="91425"/>
                </a:tc>
                <a:extLst>
                  <a:ext uri="{0D108BD9-81ED-4DB2-BD59-A6C34878D82A}">
                    <a16:rowId xmlns:a16="http://schemas.microsoft.com/office/drawing/2014/main" val="10000"/>
                  </a:ext>
                </a:extLst>
              </a:tr>
              <a:tr h="386775">
                <a:tc>
                  <a:txBody>
                    <a:bodyPr/>
                    <a:lstStyle/>
                    <a:p>
                      <a:pPr marL="0" lvl="0" indent="0" algn="l" rtl="0">
                        <a:lnSpc>
                          <a:spcPct val="107916"/>
                        </a:lnSpc>
                        <a:spcBef>
                          <a:spcPts val="0"/>
                        </a:spcBef>
                        <a:spcAft>
                          <a:spcPts val="800"/>
                        </a:spcAft>
                        <a:buClr>
                          <a:schemeClr val="dk1"/>
                        </a:buClr>
                        <a:buSzPts val="1100"/>
                        <a:buFont typeface="Arial"/>
                        <a:buNone/>
                      </a:pPr>
                      <a:r>
                        <a:rPr lang="pt-BR" sz="1100" b="1">
                          <a:solidFill>
                            <a:schemeClr val="lt1"/>
                          </a:solidFill>
                        </a:rPr>
                        <a:t>Acesso múltiplo por divisão de frequência</a:t>
                      </a:r>
                      <a:endParaRPr b="1">
                        <a:solidFill>
                          <a:schemeClr val="lt1"/>
                        </a:solidFill>
                      </a:endParaRPr>
                    </a:p>
                  </a:txBody>
                  <a:tcPr marL="91425" marR="91425" marT="91425" marB="91425"/>
                </a:tc>
                <a:tc>
                  <a:txBody>
                    <a:bodyPr/>
                    <a:lstStyle/>
                    <a:p>
                      <a:pPr marL="0" lvl="0" indent="0" algn="l" rtl="0">
                        <a:lnSpc>
                          <a:spcPct val="107916"/>
                        </a:lnSpc>
                        <a:spcBef>
                          <a:spcPts val="0"/>
                        </a:spcBef>
                        <a:spcAft>
                          <a:spcPts val="800"/>
                        </a:spcAft>
                        <a:buClr>
                          <a:schemeClr val="dk1"/>
                        </a:buClr>
                        <a:buSzPts val="1100"/>
                        <a:buFont typeface="Arial"/>
                        <a:buNone/>
                      </a:pPr>
                      <a:r>
                        <a:rPr lang="pt-BR" sz="1100" b="1">
                          <a:solidFill>
                            <a:schemeClr val="lt1"/>
                          </a:solidFill>
                        </a:rPr>
                        <a:t>Acesso múltiplo por divisão de tempo</a:t>
                      </a:r>
                      <a:endParaRPr b="1">
                        <a:solidFill>
                          <a:schemeClr val="lt1"/>
                        </a:solidFill>
                      </a:endParaRPr>
                    </a:p>
                  </a:txBody>
                  <a:tcPr marL="91425" marR="91425" marT="91425" marB="91425"/>
                </a:tc>
                <a:tc>
                  <a:txBody>
                    <a:bodyPr/>
                    <a:lstStyle/>
                    <a:p>
                      <a:pPr marL="0" lvl="0" indent="0" algn="l" rtl="0">
                        <a:lnSpc>
                          <a:spcPct val="107916"/>
                        </a:lnSpc>
                        <a:spcBef>
                          <a:spcPts val="0"/>
                        </a:spcBef>
                        <a:spcAft>
                          <a:spcPts val="800"/>
                        </a:spcAft>
                        <a:buClr>
                          <a:schemeClr val="dk1"/>
                        </a:buClr>
                        <a:buSzPts val="1100"/>
                        <a:buFont typeface="Arial"/>
                        <a:buNone/>
                      </a:pPr>
                      <a:r>
                        <a:rPr lang="pt-BR" sz="1100" b="1">
                          <a:solidFill>
                            <a:schemeClr val="lt1"/>
                          </a:solidFill>
                        </a:rPr>
                        <a:t>Acesso múltiplo por divisão de código</a:t>
                      </a:r>
                      <a:endParaRPr b="1">
                        <a:solidFill>
                          <a:schemeClr val="lt1"/>
                        </a:solidFill>
                      </a:endParaRPr>
                    </a:p>
                  </a:txBody>
                  <a:tcPr marL="91425" marR="91425" marT="91425" marB="91425"/>
                </a:tc>
                <a:extLst>
                  <a:ext uri="{0D108BD9-81ED-4DB2-BD59-A6C34878D82A}">
                    <a16:rowId xmlns:a16="http://schemas.microsoft.com/office/drawing/2014/main" val="10001"/>
                  </a:ext>
                </a:extLst>
              </a:tr>
              <a:tr h="730250">
                <a:tc>
                  <a:txBody>
                    <a:bodyPr/>
                    <a:lstStyle/>
                    <a:p>
                      <a:pPr marL="0" lvl="0" indent="0" algn="l" rtl="0">
                        <a:lnSpc>
                          <a:spcPct val="107916"/>
                        </a:lnSpc>
                        <a:spcBef>
                          <a:spcPts val="0"/>
                        </a:spcBef>
                        <a:spcAft>
                          <a:spcPts val="800"/>
                        </a:spcAft>
                        <a:buNone/>
                      </a:pPr>
                      <a:r>
                        <a:rPr lang="pt-BR" sz="1100" b="1">
                          <a:solidFill>
                            <a:schemeClr val="lt1"/>
                          </a:solidFill>
                        </a:rPr>
                        <a:t>Transmissões que utilizam satélites e celular, implementado junto com TDMA e CDMA</a:t>
                      </a:r>
                      <a:endParaRPr sz="1100" b="1">
                        <a:solidFill>
                          <a:schemeClr val="lt1"/>
                        </a:solidFill>
                      </a:endParaRPr>
                    </a:p>
                  </a:txBody>
                  <a:tcPr marL="91425" marR="91425" marT="91425" marB="91425"/>
                </a:tc>
                <a:tc>
                  <a:txBody>
                    <a:bodyPr/>
                    <a:lstStyle/>
                    <a:p>
                      <a:pPr marL="0" lvl="0" indent="0" algn="l" rtl="0">
                        <a:lnSpc>
                          <a:spcPct val="107916"/>
                        </a:lnSpc>
                        <a:spcBef>
                          <a:spcPts val="0"/>
                        </a:spcBef>
                        <a:spcAft>
                          <a:spcPts val="800"/>
                        </a:spcAft>
                        <a:buClr>
                          <a:schemeClr val="dk1"/>
                        </a:buClr>
                        <a:buSzPts val="1100"/>
                        <a:buFont typeface="Arial"/>
                        <a:buNone/>
                      </a:pPr>
                      <a:r>
                        <a:rPr lang="pt-BR" sz="1100" b="1">
                          <a:solidFill>
                            <a:schemeClr val="lt1"/>
                          </a:solidFill>
                        </a:rPr>
                        <a:t>Transmissões que utilizam satélites e celular, GSM,implementado junto com FDMA</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pt-BR" sz="1100" b="1">
                          <a:solidFill>
                            <a:schemeClr val="lt1"/>
                          </a:solidFill>
                        </a:rPr>
                        <a:t>Telefonia móvel celular, concorrente do GSM</a:t>
                      </a:r>
                      <a:endParaRPr sz="1100" b="1">
                        <a:solidFill>
                          <a:schemeClr val="lt1"/>
                        </a:solidFill>
                      </a:endParaRPr>
                    </a:p>
                  </a:txBody>
                  <a:tcPr marL="91425" marR="91425" marT="91425" marB="91425"/>
                </a:tc>
                <a:extLst>
                  <a:ext uri="{0D108BD9-81ED-4DB2-BD59-A6C34878D82A}">
                    <a16:rowId xmlns:a16="http://schemas.microsoft.com/office/drawing/2014/main" val="10002"/>
                  </a:ext>
                </a:extLst>
              </a:tr>
              <a:tr h="1565375">
                <a:tc>
                  <a:txBody>
                    <a:bodyPr/>
                    <a:lstStyle/>
                    <a:p>
                      <a:pPr marL="0" lvl="0" indent="0" algn="l" rtl="0">
                        <a:lnSpc>
                          <a:spcPct val="107916"/>
                        </a:lnSpc>
                        <a:spcBef>
                          <a:spcPts val="0"/>
                        </a:spcBef>
                        <a:spcAft>
                          <a:spcPts val="800"/>
                        </a:spcAft>
                        <a:buNone/>
                      </a:pPr>
                      <a:endParaRPr sz="1100" b="1">
                        <a:solidFill>
                          <a:schemeClr val="lt1"/>
                        </a:solidFill>
                      </a:endParaRPr>
                    </a:p>
                  </a:txBody>
                  <a:tcPr marL="91425" marR="91425" marT="91425" marB="91425"/>
                </a:tc>
                <a:tc>
                  <a:txBody>
                    <a:bodyPr/>
                    <a:lstStyle/>
                    <a:p>
                      <a:pPr marL="0" lvl="0" indent="0" algn="l" rtl="0">
                        <a:lnSpc>
                          <a:spcPct val="107916"/>
                        </a:lnSpc>
                        <a:spcBef>
                          <a:spcPts val="0"/>
                        </a:spcBef>
                        <a:spcAft>
                          <a:spcPts val="800"/>
                        </a:spcAft>
                        <a:buNone/>
                      </a:pPr>
                      <a:endParaRPr sz="1100" b="1">
                        <a:solidFill>
                          <a:schemeClr val="lt1"/>
                        </a:solidFill>
                      </a:endParaRPr>
                    </a:p>
                  </a:txBody>
                  <a:tcPr marL="91425" marR="91425" marT="91425" marB="91425"/>
                </a:tc>
                <a:tc>
                  <a:txBody>
                    <a:bodyPr/>
                    <a:lstStyle/>
                    <a:p>
                      <a:pPr marL="0" lvl="0" indent="0" algn="l" rtl="0">
                        <a:spcBef>
                          <a:spcPts val="0"/>
                        </a:spcBef>
                        <a:spcAft>
                          <a:spcPts val="0"/>
                        </a:spcAft>
                        <a:buNone/>
                      </a:pPr>
                      <a:endParaRPr sz="1100" b="1">
                        <a:solidFill>
                          <a:schemeClr val="lt1"/>
                        </a:solidFill>
                      </a:endParaRPr>
                    </a:p>
                  </a:txBody>
                  <a:tcPr marL="91425" marR="91425" marT="91425" marB="91425"/>
                </a:tc>
                <a:extLst>
                  <a:ext uri="{0D108BD9-81ED-4DB2-BD59-A6C34878D82A}">
                    <a16:rowId xmlns:a16="http://schemas.microsoft.com/office/drawing/2014/main" val="10003"/>
                  </a:ext>
                </a:extLst>
              </a:tr>
            </a:tbl>
          </a:graphicData>
        </a:graphic>
      </p:graphicFrame>
      <p:pic>
        <p:nvPicPr>
          <p:cNvPr id="183" name="Google Shape;183;p22"/>
          <p:cNvPicPr preferRelativeResize="0"/>
          <p:nvPr/>
        </p:nvPicPr>
        <p:blipFill>
          <a:blip r:embed="rId3">
            <a:alphaModFix/>
          </a:blip>
          <a:stretch>
            <a:fillRect/>
          </a:stretch>
        </p:blipFill>
        <p:spPr>
          <a:xfrm>
            <a:off x="2324150" y="4542602"/>
            <a:ext cx="1801550" cy="1267200"/>
          </a:xfrm>
          <a:prstGeom prst="rect">
            <a:avLst/>
          </a:prstGeom>
          <a:noFill/>
          <a:ln>
            <a:noFill/>
          </a:ln>
        </p:spPr>
      </p:pic>
      <p:pic>
        <p:nvPicPr>
          <p:cNvPr id="184" name="Google Shape;184;p22"/>
          <p:cNvPicPr preferRelativeResize="0"/>
          <p:nvPr/>
        </p:nvPicPr>
        <p:blipFill>
          <a:blip r:embed="rId4">
            <a:alphaModFix/>
          </a:blip>
          <a:stretch>
            <a:fillRect/>
          </a:stretch>
        </p:blipFill>
        <p:spPr>
          <a:xfrm>
            <a:off x="5084575" y="4542600"/>
            <a:ext cx="1935359" cy="1267200"/>
          </a:xfrm>
          <a:prstGeom prst="rect">
            <a:avLst/>
          </a:prstGeom>
          <a:noFill/>
          <a:ln>
            <a:noFill/>
          </a:ln>
        </p:spPr>
      </p:pic>
      <p:pic>
        <p:nvPicPr>
          <p:cNvPr id="185" name="Google Shape;185;p22"/>
          <p:cNvPicPr preferRelativeResize="0"/>
          <p:nvPr/>
        </p:nvPicPr>
        <p:blipFill>
          <a:blip r:embed="rId5">
            <a:alphaModFix/>
          </a:blip>
          <a:stretch>
            <a:fillRect/>
          </a:stretch>
        </p:blipFill>
        <p:spPr>
          <a:xfrm>
            <a:off x="7978800" y="4542313"/>
            <a:ext cx="1801550" cy="1267762"/>
          </a:xfrm>
          <a:prstGeom prst="rect">
            <a:avLst/>
          </a:prstGeom>
          <a:noFill/>
          <a:ln>
            <a:noFill/>
          </a:ln>
        </p:spPr>
      </p:pic>
    </p:spTree>
    <p:extLst>
      <p:ext uri="{BB962C8B-B14F-4D97-AF65-F5344CB8AC3E}">
        <p14:creationId xmlns:p14="http://schemas.microsoft.com/office/powerpoint/2010/main" val="2536898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23"/>
          <p:cNvPicPr preferRelativeResize="0"/>
          <p:nvPr/>
        </p:nvPicPr>
        <p:blipFill>
          <a:blip r:embed="rId3">
            <a:alphaModFix/>
          </a:blip>
          <a:stretch>
            <a:fillRect/>
          </a:stretch>
        </p:blipFill>
        <p:spPr>
          <a:xfrm>
            <a:off x="934913" y="3027825"/>
            <a:ext cx="10322175" cy="2002525"/>
          </a:xfrm>
          <a:prstGeom prst="rect">
            <a:avLst/>
          </a:prstGeom>
          <a:noFill/>
          <a:ln>
            <a:noFill/>
          </a:ln>
        </p:spPr>
      </p:pic>
    </p:spTree>
    <p:extLst>
      <p:ext uri="{BB962C8B-B14F-4D97-AF65-F5344CB8AC3E}">
        <p14:creationId xmlns:p14="http://schemas.microsoft.com/office/powerpoint/2010/main" val="3376331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4"/>
          <p:cNvSpPr txBox="1">
            <a:spLocks noGrp="1"/>
          </p:cNvSpPr>
          <p:nvPr>
            <p:ph type="title"/>
          </p:nvPr>
        </p:nvSpPr>
        <p:spPr>
          <a:xfrm>
            <a:off x="2611808" y="808056"/>
            <a:ext cx="7958400" cy="10773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r>
              <a:rPr lang="pt-BR"/>
              <a:t>Acesso Aleatório</a:t>
            </a:r>
            <a:endParaRPr/>
          </a:p>
        </p:txBody>
      </p:sp>
      <p:sp>
        <p:nvSpPr>
          <p:cNvPr id="196" name="Google Shape;196;p24"/>
          <p:cNvSpPr txBox="1">
            <a:spLocks noGrp="1"/>
          </p:cNvSpPr>
          <p:nvPr>
            <p:ph type="body" idx="1"/>
          </p:nvPr>
        </p:nvSpPr>
        <p:spPr>
          <a:xfrm>
            <a:off x="2773599" y="2052116"/>
            <a:ext cx="7796400" cy="3997800"/>
          </a:xfrm>
          <a:prstGeom prst="rect">
            <a:avLst/>
          </a:prstGeom>
        </p:spPr>
        <p:txBody>
          <a:bodyPr spcFirstLastPara="1" wrap="square" lIns="91425" tIns="45700" rIns="91425" bIns="45700" anchor="ctr" anchorCtr="0">
            <a:noAutofit/>
          </a:bodyPr>
          <a:lstStyle/>
          <a:p>
            <a:pPr marL="0" lvl="0" indent="0" algn="l" rtl="0">
              <a:lnSpc>
                <a:spcPct val="107916"/>
              </a:lnSpc>
              <a:spcBef>
                <a:spcPts val="0"/>
              </a:spcBef>
              <a:spcAft>
                <a:spcPts val="800"/>
              </a:spcAft>
              <a:buClr>
                <a:schemeClr val="dk1"/>
              </a:buClr>
              <a:buSzPts val="1100"/>
              <a:buFont typeface="Arial"/>
              <a:buNone/>
            </a:pPr>
            <a:r>
              <a:rPr lang="pt-BR"/>
              <a:t>Não existe uma ordenação no acesso e as estações transmitem sempre que há dados a serem transmitidos, podendo gerar colisão caso dois ou mais dispositivos transmitam ao mesmo tempo, sendo necessário aguardar por um tempo e retransmitir o quadro, justificando o segundo nome.</a:t>
            </a:r>
            <a:endParaRPr/>
          </a:p>
        </p:txBody>
      </p:sp>
    </p:spTree>
    <p:extLst>
      <p:ext uri="{BB962C8B-B14F-4D97-AF65-F5344CB8AC3E}">
        <p14:creationId xmlns:p14="http://schemas.microsoft.com/office/powerpoint/2010/main" val="763319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5"/>
          <p:cNvSpPr txBox="1">
            <a:spLocks noGrp="1"/>
          </p:cNvSpPr>
          <p:nvPr>
            <p:ph type="title"/>
          </p:nvPr>
        </p:nvSpPr>
        <p:spPr>
          <a:xfrm>
            <a:off x="2611808" y="808056"/>
            <a:ext cx="7958400" cy="10773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r>
              <a:rPr lang="pt-BR"/>
              <a:t>ALOHA e SLOTTED ALOHA</a:t>
            </a:r>
            <a:endParaRPr/>
          </a:p>
        </p:txBody>
      </p:sp>
      <p:sp>
        <p:nvSpPr>
          <p:cNvPr id="202" name="Google Shape;202;p25"/>
          <p:cNvSpPr txBox="1">
            <a:spLocks noGrp="1"/>
          </p:cNvSpPr>
          <p:nvPr>
            <p:ph type="body" idx="1"/>
          </p:nvPr>
        </p:nvSpPr>
        <p:spPr>
          <a:xfrm>
            <a:off x="2773599" y="2052116"/>
            <a:ext cx="7796400" cy="3997800"/>
          </a:xfrm>
          <a:prstGeom prst="rect">
            <a:avLst/>
          </a:prstGeom>
        </p:spPr>
        <p:txBody>
          <a:bodyPr spcFirstLastPara="1" wrap="square" lIns="91425" tIns="45700" rIns="91425" bIns="45700" anchor="ctr" anchorCtr="0">
            <a:noAutofit/>
          </a:bodyPr>
          <a:lstStyle/>
          <a:p>
            <a:pPr marL="0" lvl="0" indent="0" algn="l" rtl="0">
              <a:spcBef>
                <a:spcPts val="500"/>
              </a:spcBef>
              <a:spcAft>
                <a:spcPts val="0"/>
              </a:spcAft>
              <a:buNone/>
            </a:pPr>
            <a:r>
              <a:rPr lang="pt-BR"/>
              <a:t>ALOHA</a:t>
            </a:r>
            <a:r>
              <a:rPr lang="pt-BR" sz="1800"/>
              <a:t>: Estações podem transmitir seus quadros sempre que houver dados a serem enviados, podendo gerar colisão e resultando na danificação dos quadros transmitidos, que devem ser retransmitidos posteriormente em um intervalo de tempo aleatório, o período que a estação espera para realizar a nova transmissão é chamado de período de contentação. </a:t>
            </a:r>
            <a:endParaRPr sz="1800"/>
          </a:p>
          <a:p>
            <a:pPr marL="0" lvl="0" indent="0" algn="l" rtl="0">
              <a:spcBef>
                <a:spcPts val="600"/>
              </a:spcBef>
              <a:spcAft>
                <a:spcPts val="0"/>
              </a:spcAft>
              <a:buNone/>
            </a:pPr>
            <a:r>
              <a:rPr lang="pt-BR" sz="1800"/>
              <a:t>Permite uma taxa de utilização do meio de 18% nos melhores dos casos.</a:t>
            </a:r>
            <a:endParaRPr sz="1800"/>
          </a:p>
          <a:p>
            <a:pPr marL="0" lvl="0" indent="0" algn="l" rtl="0">
              <a:spcBef>
                <a:spcPts val="600"/>
              </a:spcBef>
              <a:spcAft>
                <a:spcPts val="0"/>
              </a:spcAft>
              <a:buNone/>
            </a:pPr>
            <a:endParaRPr sz="1800"/>
          </a:p>
          <a:p>
            <a:pPr marL="0" lvl="0" indent="0" algn="l" rtl="0">
              <a:spcBef>
                <a:spcPts val="600"/>
              </a:spcBef>
              <a:spcAft>
                <a:spcPts val="0"/>
              </a:spcAft>
              <a:buNone/>
            </a:pPr>
            <a:endParaRPr sz="1800"/>
          </a:p>
          <a:p>
            <a:pPr marL="0" lvl="0" indent="0" algn="l" rtl="0">
              <a:spcBef>
                <a:spcPts val="600"/>
              </a:spcBef>
              <a:spcAft>
                <a:spcPts val="600"/>
              </a:spcAft>
              <a:buNone/>
            </a:pPr>
            <a:endParaRPr/>
          </a:p>
        </p:txBody>
      </p:sp>
    </p:spTree>
    <p:extLst>
      <p:ext uri="{BB962C8B-B14F-4D97-AF65-F5344CB8AC3E}">
        <p14:creationId xmlns:p14="http://schemas.microsoft.com/office/powerpoint/2010/main" val="773403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6"/>
          <p:cNvSpPr txBox="1">
            <a:spLocks noGrp="1"/>
          </p:cNvSpPr>
          <p:nvPr>
            <p:ph type="title"/>
          </p:nvPr>
        </p:nvSpPr>
        <p:spPr>
          <a:xfrm>
            <a:off x="2611808" y="808056"/>
            <a:ext cx="7958400" cy="10773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r>
              <a:rPr lang="pt-BR"/>
              <a:t>ALOHA e SLOTTED ALOHA</a:t>
            </a:r>
            <a:endParaRPr/>
          </a:p>
        </p:txBody>
      </p:sp>
      <p:sp>
        <p:nvSpPr>
          <p:cNvPr id="208" name="Google Shape;208;p26"/>
          <p:cNvSpPr txBox="1">
            <a:spLocks noGrp="1"/>
          </p:cNvSpPr>
          <p:nvPr>
            <p:ph type="body" idx="1"/>
          </p:nvPr>
        </p:nvSpPr>
        <p:spPr>
          <a:xfrm>
            <a:off x="2773599" y="2052116"/>
            <a:ext cx="7796400" cy="3997800"/>
          </a:xfrm>
          <a:prstGeom prst="rect">
            <a:avLst/>
          </a:prstGeom>
        </p:spPr>
        <p:txBody>
          <a:bodyPr spcFirstLastPara="1" wrap="square" lIns="91425" tIns="45700" rIns="91425" bIns="45700" anchor="ctr" anchorCtr="0">
            <a:noAutofit/>
          </a:bodyPr>
          <a:lstStyle/>
          <a:p>
            <a:pPr marL="0" lvl="0" indent="0" algn="l" rtl="0">
              <a:spcBef>
                <a:spcPts val="500"/>
              </a:spcBef>
              <a:spcAft>
                <a:spcPts val="0"/>
              </a:spcAft>
              <a:buNone/>
            </a:pPr>
            <a:r>
              <a:rPr lang="pt-BR"/>
              <a:t>SLOTTED ALOHA</a:t>
            </a:r>
            <a:r>
              <a:rPr lang="pt-BR" sz="1800"/>
              <a:t>: divide a linha do tempo em slots iguais, que representam o tempo necessário para enviar um quadro de um tamanho máximo predefinido. As estações podem transmitir apenas no início de um slot, para isso funcionar, todas as estações devem estar sincronizadas para iniciarem a transmissão sempre no início de um slot de tempo. A grande vantagem é concentrar a ocorrência das colisões dentro dos limites dos slots.</a:t>
            </a:r>
            <a:br>
              <a:rPr lang="pt-BR" sz="1800"/>
            </a:br>
            <a:r>
              <a:rPr lang="pt-BR" sz="1800"/>
              <a:t>Permite uma taxa de utilização do meio de 37%</a:t>
            </a:r>
            <a:endParaRPr sz="1800"/>
          </a:p>
          <a:p>
            <a:pPr marL="0" lvl="0" indent="0" algn="l" rtl="0">
              <a:spcBef>
                <a:spcPts val="600"/>
              </a:spcBef>
              <a:spcAft>
                <a:spcPts val="0"/>
              </a:spcAft>
              <a:buNone/>
            </a:pPr>
            <a:endParaRPr sz="1800"/>
          </a:p>
          <a:p>
            <a:pPr marL="0" lvl="0" indent="0" algn="l" rtl="0">
              <a:spcBef>
                <a:spcPts val="600"/>
              </a:spcBef>
              <a:spcAft>
                <a:spcPts val="0"/>
              </a:spcAft>
              <a:buNone/>
            </a:pPr>
            <a:endParaRPr sz="1800"/>
          </a:p>
          <a:p>
            <a:pPr marL="0" lvl="0" indent="0" algn="l" rtl="0">
              <a:spcBef>
                <a:spcPts val="600"/>
              </a:spcBef>
              <a:spcAft>
                <a:spcPts val="600"/>
              </a:spcAft>
              <a:buNone/>
            </a:pPr>
            <a:endParaRPr/>
          </a:p>
        </p:txBody>
      </p:sp>
    </p:spTree>
    <p:extLst>
      <p:ext uri="{BB962C8B-B14F-4D97-AF65-F5344CB8AC3E}">
        <p14:creationId xmlns:p14="http://schemas.microsoft.com/office/powerpoint/2010/main" val="3940710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7"/>
          <p:cNvSpPr txBox="1">
            <a:spLocks noGrp="1"/>
          </p:cNvSpPr>
          <p:nvPr>
            <p:ph type="title"/>
          </p:nvPr>
        </p:nvSpPr>
        <p:spPr>
          <a:xfrm>
            <a:off x="2611808" y="808056"/>
            <a:ext cx="7958400" cy="10773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r>
              <a:rPr lang="pt-BR"/>
              <a:t>ALOHA x SLOTTED ALOHA</a:t>
            </a:r>
            <a:endParaRPr/>
          </a:p>
        </p:txBody>
      </p:sp>
      <p:pic>
        <p:nvPicPr>
          <p:cNvPr id="214" name="Google Shape;214;p27"/>
          <p:cNvPicPr preferRelativeResize="0"/>
          <p:nvPr/>
        </p:nvPicPr>
        <p:blipFill>
          <a:blip r:embed="rId3">
            <a:alphaModFix/>
          </a:blip>
          <a:stretch>
            <a:fillRect/>
          </a:stretch>
        </p:blipFill>
        <p:spPr>
          <a:xfrm>
            <a:off x="1227325" y="1794750"/>
            <a:ext cx="6284700" cy="1729125"/>
          </a:xfrm>
          <a:prstGeom prst="rect">
            <a:avLst/>
          </a:prstGeom>
          <a:noFill/>
          <a:ln>
            <a:noFill/>
          </a:ln>
        </p:spPr>
      </p:pic>
      <p:sp>
        <p:nvSpPr>
          <p:cNvPr id="215" name="Google Shape;215;p27"/>
          <p:cNvSpPr txBox="1"/>
          <p:nvPr/>
        </p:nvSpPr>
        <p:spPr>
          <a:xfrm>
            <a:off x="7675500" y="2149750"/>
            <a:ext cx="2604000" cy="34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a:solidFill>
                  <a:schemeClr val="lt1"/>
                </a:solidFill>
              </a:rPr>
              <a:t>ALOHA</a:t>
            </a:r>
            <a:endParaRPr>
              <a:solidFill>
                <a:schemeClr val="lt1"/>
              </a:solidFill>
            </a:endParaRPr>
          </a:p>
        </p:txBody>
      </p:sp>
      <p:pic>
        <p:nvPicPr>
          <p:cNvPr id="216" name="Google Shape;216;p27"/>
          <p:cNvPicPr preferRelativeResize="0"/>
          <p:nvPr/>
        </p:nvPicPr>
        <p:blipFill>
          <a:blip r:embed="rId4">
            <a:alphaModFix/>
          </a:blip>
          <a:stretch>
            <a:fillRect/>
          </a:stretch>
        </p:blipFill>
        <p:spPr>
          <a:xfrm>
            <a:off x="1227325" y="3994175"/>
            <a:ext cx="6735825" cy="1924526"/>
          </a:xfrm>
          <a:prstGeom prst="rect">
            <a:avLst/>
          </a:prstGeom>
          <a:noFill/>
          <a:ln>
            <a:noFill/>
          </a:ln>
        </p:spPr>
      </p:pic>
      <p:sp>
        <p:nvSpPr>
          <p:cNvPr id="217" name="Google Shape;217;p27"/>
          <p:cNvSpPr txBox="1"/>
          <p:nvPr/>
        </p:nvSpPr>
        <p:spPr>
          <a:xfrm>
            <a:off x="8250775" y="4874800"/>
            <a:ext cx="2195100" cy="48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a:solidFill>
                  <a:schemeClr val="lt1"/>
                </a:solidFill>
              </a:rPr>
              <a:t>SLOTTED ALOHA</a:t>
            </a:r>
            <a:endParaRPr>
              <a:solidFill>
                <a:schemeClr val="lt1"/>
              </a:solidFill>
            </a:endParaRPr>
          </a:p>
        </p:txBody>
      </p:sp>
    </p:spTree>
    <p:extLst>
      <p:ext uri="{BB962C8B-B14F-4D97-AF65-F5344CB8AC3E}">
        <p14:creationId xmlns:p14="http://schemas.microsoft.com/office/powerpoint/2010/main" val="2722367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8"/>
          <p:cNvSpPr txBox="1">
            <a:spLocks noGrp="1"/>
          </p:cNvSpPr>
          <p:nvPr>
            <p:ph type="title"/>
          </p:nvPr>
        </p:nvSpPr>
        <p:spPr>
          <a:xfrm>
            <a:off x="2611808" y="808056"/>
            <a:ext cx="7958400" cy="10773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r>
              <a:rPr lang="pt-BR"/>
              <a:t>ALOHA x SLOTTED ALOHA</a:t>
            </a:r>
            <a:endParaRPr/>
          </a:p>
        </p:txBody>
      </p:sp>
      <p:sp>
        <p:nvSpPr>
          <p:cNvPr id="223" name="Google Shape;223;p28"/>
          <p:cNvSpPr txBox="1"/>
          <p:nvPr/>
        </p:nvSpPr>
        <p:spPr>
          <a:xfrm>
            <a:off x="7675500" y="2149750"/>
            <a:ext cx="2604000" cy="34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a:solidFill>
                  <a:schemeClr val="lt1"/>
                </a:solidFill>
              </a:rPr>
              <a:t>ALOHA</a:t>
            </a:r>
            <a:endParaRPr>
              <a:solidFill>
                <a:schemeClr val="lt1"/>
              </a:solidFill>
            </a:endParaRPr>
          </a:p>
        </p:txBody>
      </p:sp>
      <p:sp>
        <p:nvSpPr>
          <p:cNvPr id="224" name="Google Shape;224;p28"/>
          <p:cNvSpPr txBox="1"/>
          <p:nvPr/>
        </p:nvSpPr>
        <p:spPr>
          <a:xfrm>
            <a:off x="8250775" y="4874800"/>
            <a:ext cx="2195100" cy="48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a:solidFill>
                  <a:schemeClr val="lt1"/>
                </a:solidFill>
              </a:rPr>
              <a:t>SLOTTED ALOHA</a:t>
            </a:r>
            <a:endParaRPr>
              <a:solidFill>
                <a:schemeClr val="lt1"/>
              </a:solidFill>
            </a:endParaRPr>
          </a:p>
        </p:txBody>
      </p:sp>
      <p:pic>
        <p:nvPicPr>
          <p:cNvPr id="225" name="Google Shape;225;p28"/>
          <p:cNvPicPr preferRelativeResize="0"/>
          <p:nvPr/>
        </p:nvPicPr>
        <p:blipFill>
          <a:blip r:embed="rId3">
            <a:alphaModFix/>
          </a:blip>
          <a:stretch>
            <a:fillRect/>
          </a:stretch>
        </p:blipFill>
        <p:spPr>
          <a:xfrm>
            <a:off x="2816850" y="4102673"/>
            <a:ext cx="5336399" cy="2343100"/>
          </a:xfrm>
          <a:prstGeom prst="rect">
            <a:avLst/>
          </a:prstGeom>
          <a:noFill/>
          <a:ln>
            <a:noFill/>
          </a:ln>
        </p:spPr>
      </p:pic>
      <p:pic>
        <p:nvPicPr>
          <p:cNvPr id="226" name="Google Shape;226;p28"/>
          <p:cNvPicPr preferRelativeResize="0"/>
          <p:nvPr/>
        </p:nvPicPr>
        <p:blipFill>
          <a:blip r:embed="rId4">
            <a:alphaModFix/>
          </a:blip>
          <a:stretch>
            <a:fillRect/>
          </a:stretch>
        </p:blipFill>
        <p:spPr>
          <a:xfrm>
            <a:off x="2423275" y="1619799"/>
            <a:ext cx="5176550" cy="2100450"/>
          </a:xfrm>
          <a:prstGeom prst="rect">
            <a:avLst/>
          </a:prstGeom>
          <a:noFill/>
          <a:ln>
            <a:noFill/>
          </a:ln>
        </p:spPr>
      </p:pic>
    </p:spTree>
    <p:extLst>
      <p:ext uri="{BB962C8B-B14F-4D97-AF65-F5344CB8AC3E}">
        <p14:creationId xmlns:p14="http://schemas.microsoft.com/office/powerpoint/2010/main" val="2051353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9"/>
          <p:cNvSpPr txBox="1">
            <a:spLocks noGrp="1"/>
          </p:cNvSpPr>
          <p:nvPr>
            <p:ph type="title"/>
          </p:nvPr>
        </p:nvSpPr>
        <p:spPr>
          <a:xfrm>
            <a:off x="2611808" y="808056"/>
            <a:ext cx="7958400" cy="10773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r>
              <a:rPr lang="pt-BR"/>
              <a:t>ALOHA e SLOTTED ALOHA</a:t>
            </a:r>
            <a:endParaRPr/>
          </a:p>
        </p:txBody>
      </p:sp>
      <p:sp>
        <p:nvSpPr>
          <p:cNvPr id="232" name="Google Shape;232;p29"/>
          <p:cNvSpPr txBox="1">
            <a:spLocks noGrp="1"/>
          </p:cNvSpPr>
          <p:nvPr>
            <p:ph type="body" idx="1"/>
          </p:nvPr>
        </p:nvSpPr>
        <p:spPr>
          <a:xfrm>
            <a:off x="2773599" y="2052116"/>
            <a:ext cx="7796400" cy="3997800"/>
          </a:xfrm>
          <a:prstGeom prst="rect">
            <a:avLst/>
          </a:prstGeom>
        </p:spPr>
        <p:txBody>
          <a:bodyPr spcFirstLastPara="1" wrap="square" lIns="91425" tIns="45700" rIns="91425" bIns="45700" anchor="ctr" anchorCtr="0">
            <a:noAutofit/>
          </a:bodyPr>
          <a:lstStyle/>
          <a:p>
            <a:pPr marL="0" lvl="0" indent="0" algn="l" rtl="0">
              <a:lnSpc>
                <a:spcPct val="107916"/>
              </a:lnSpc>
              <a:spcBef>
                <a:spcPts val="0"/>
              </a:spcBef>
              <a:spcAft>
                <a:spcPts val="0"/>
              </a:spcAft>
              <a:buNone/>
            </a:pPr>
            <a:r>
              <a:rPr lang="pt-BR" sz="1800"/>
              <a:t>Se há dados, os quadros são enviados independentemente se uma estação já está transmitindo</a:t>
            </a:r>
            <a:endParaRPr sz="1800"/>
          </a:p>
          <a:p>
            <a:pPr marL="0" lvl="0" indent="0" algn="l" rtl="0">
              <a:lnSpc>
                <a:spcPct val="107916"/>
              </a:lnSpc>
              <a:spcBef>
                <a:spcPts val="800"/>
              </a:spcBef>
              <a:spcAft>
                <a:spcPts val="0"/>
              </a:spcAft>
              <a:buClr>
                <a:schemeClr val="dk1"/>
              </a:buClr>
              <a:buSzPts val="1100"/>
              <a:buFont typeface="Arial"/>
              <a:buNone/>
            </a:pPr>
            <a:r>
              <a:rPr lang="pt-BR" sz="1800"/>
              <a:t>Geram taxa elevada de colisão e limitam a eficiência do protocolo.</a:t>
            </a:r>
            <a:endParaRPr sz="1800"/>
          </a:p>
          <a:p>
            <a:pPr marL="0" lvl="0" indent="0" algn="l" rtl="0">
              <a:spcBef>
                <a:spcPts val="800"/>
              </a:spcBef>
              <a:spcAft>
                <a:spcPts val="600"/>
              </a:spcAft>
              <a:buNone/>
            </a:pPr>
            <a:endParaRPr sz="1800"/>
          </a:p>
        </p:txBody>
      </p:sp>
    </p:spTree>
    <p:extLst>
      <p:ext uri="{BB962C8B-B14F-4D97-AF65-F5344CB8AC3E}">
        <p14:creationId xmlns:p14="http://schemas.microsoft.com/office/powerpoint/2010/main" val="232759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0"/>
          <p:cNvSpPr txBox="1">
            <a:spLocks noGrp="1"/>
          </p:cNvSpPr>
          <p:nvPr>
            <p:ph type="title"/>
          </p:nvPr>
        </p:nvSpPr>
        <p:spPr>
          <a:xfrm>
            <a:off x="2611808" y="808056"/>
            <a:ext cx="7958400" cy="10773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r>
              <a:rPr lang="pt-BR"/>
              <a:t>CSMA</a:t>
            </a:r>
            <a:endParaRPr/>
          </a:p>
        </p:txBody>
      </p:sp>
      <p:sp>
        <p:nvSpPr>
          <p:cNvPr id="238" name="Google Shape;238;p30"/>
          <p:cNvSpPr txBox="1">
            <a:spLocks noGrp="1"/>
          </p:cNvSpPr>
          <p:nvPr>
            <p:ph type="body" idx="1"/>
          </p:nvPr>
        </p:nvSpPr>
        <p:spPr>
          <a:xfrm>
            <a:off x="2773599" y="2052116"/>
            <a:ext cx="7796400" cy="3997800"/>
          </a:xfrm>
          <a:prstGeom prst="rect">
            <a:avLst/>
          </a:prstGeom>
        </p:spPr>
        <p:txBody>
          <a:bodyPr spcFirstLastPara="1" wrap="square" lIns="91425" tIns="45700" rIns="91425" bIns="45700" anchor="ctr" anchorCtr="0">
            <a:noAutofit/>
          </a:bodyPr>
          <a:lstStyle/>
          <a:p>
            <a:pPr marL="0" lvl="0" indent="0" algn="l" rtl="0">
              <a:lnSpc>
                <a:spcPct val="107916"/>
              </a:lnSpc>
              <a:spcBef>
                <a:spcPts val="0"/>
              </a:spcBef>
              <a:spcAft>
                <a:spcPts val="0"/>
              </a:spcAft>
              <a:buNone/>
            </a:pPr>
            <a:r>
              <a:rPr lang="pt-BR" sz="1800"/>
              <a:t>Carrier Sense Multiple Access</a:t>
            </a:r>
            <a:endParaRPr sz="1800"/>
          </a:p>
          <a:p>
            <a:pPr marL="0" lvl="0" indent="0" algn="l" rtl="0">
              <a:lnSpc>
                <a:spcPct val="107916"/>
              </a:lnSpc>
              <a:spcBef>
                <a:spcPts val="800"/>
              </a:spcBef>
              <a:spcAft>
                <a:spcPts val="0"/>
              </a:spcAft>
              <a:buNone/>
            </a:pPr>
            <a:r>
              <a:rPr lang="pt-BR" sz="1800"/>
              <a:t>Verificam o meio antes de realizar a transmissão</a:t>
            </a:r>
            <a:endParaRPr sz="1800"/>
          </a:p>
          <a:p>
            <a:pPr marL="0" lvl="0" indent="0" algn="l" rtl="0">
              <a:lnSpc>
                <a:spcPct val="107916"/>
              </a:lnSpc>
              <a:spcBef>
                <a:spcPts val="800"/>
              </a:spcBef>
              <a:spcAft>
                <a:spcPts val="0"/>
              </a:spcAft>
              <a:buNone/>
            </a:pPr>
            <a:r>
              <a:rPr lang="pt-BR" sz="1800"/>
              <a:t>Meio estiver livre: transmite, porém com possibilidade de colisão.</a:t>
            </a:r>
            <a:endParaRPr sz="1800"/>
          </a:p>
          <a:p>
            <a:pPr marL="0" lvl="0" indent="0" algn="l" rtl="0">
              <a:lnSpc>
                <a:spcPct val="107916"/>
              </a:lnSpc>
              <a:spcBef>
                <a:spcPts val="800"/>
              </a:spcBef>
              <a:spcAft>
                <a:spcPts val="0"/>
              </a:spcAft>
              <a:buNone/>
            </a:pPr>
            <a:r>
              <a:rPr lang="pt-BR" sz="1800"/>
              <a:t>Continua transmissão mesmo se houver colisão</a:t>
            </a:r>
            <a:endParaRPr sz="1800"/>
          </a:p>
          <a:p>
            <a:pPr marL="0" lvl="0" indent="0" algn="l" rtl="0">
              <a:lnSpc>
                <a:spcPct val="107916"/>
              </a:lnSpc>
              <a:spcBef>
                <a:spcPts val="800"/>
              </a:spcBef>
              <a:spcAft>
                <a:spcPts val="0"/>
              </a:spcAft>
              <a:buNone/>
            </a:pPr>
            <a:r>
              <a:rPr lang="pt-BR" sz="1800"/>
              <a:t>CSMA persistente e CSMA não persistente</a:t>
            </a:r>
            <a:endParaRPr sz="1800"/>
          </a:p>
          <a:p>
            <a:pPr marL="0" lvl="0" indent="0" algn="l" rtl="0">
              <a:lnSpc>
                <a:spcPct val="107916"/>
              </a:lnSpc>
              <a:spcBef>
                <a:spcPts val="800"/>
              </a:spcBef>
              <a:spcAft>
                <a:spcPts val="0"/>
              </a:spcAft>
              <a:buNone/>
            </a:pPr>
            <a:endParaRPr sz="1800"/>
          </a:p>
          <a:p>
            <a:pPr marL="0" lvl="0" indent="0" algn="l" rtl="0">
              <a:lnSpc>
                <a:spcPct val="107916"/>
              </a:lnSpc>
              <a:spcBef>
                <a:spcPts val="800"/>
              </a:spcBef>
              <a:spcAft>
                <a:spcPts val="800"/>
              </a:spcAft>
              <a:buClr>
                <a:schemeClr val="dk1"/>
              </a:buClr>
              <a:buSzPts val="1100"/>
              <a:buFont typeface="Arial"/>
              <a:buNone/>
            </a:pPr>
            <a:endParaRPr sz="1800"/>
          </a:p>
        </p:txBody>
      </p:sp>
    </p:spTree>
    <p:extLst>
      <p:ext uri="{BB962C8B-B14F-4D97-AF65-F5344CB8AC3E}">
        <p14:creationId xmlns:p14="http://schemas.microsoft.com/office/powerpoint/2010/main" val="3421622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Content Placeholder 3">
            <a:extLst>
              <a:ext uri="{FF2B5EF4-FFF2-40B4-BE49-F238E27FC236}">
                <a16:creationId xmlns:a16="http://schemas.microsoft.com/office/drawing/2014/main" id="{798F6336-1992-4DE1-86FA-4E4DA4083F4B}"/>
              </a:ext>
            </a:extLst>
          </p:cNvPr>
          <p:cNvPicPr>
            <a:picLocks noGrp="1" noChangeAspect="1"/>
          </p:cNvPicPr>
          <p:nvPr>
            <p:ph idx="1"/>
          </p:nvPr>
        </p:nvPicPr>
        <p:blipFill rotWithShape="1">
          <a:blip r:embed="rId2">
            <a:alphaModFix amt="35000"/>
          </a:blip>
          <a:srcRect t="16490" r="-1" b="1986"/>
          <a:stretch/>
        </p:blipFill>
        <p:spPr>
          <a:xfrm>
            <a:off x="19965" y="-2"/>
            <a:ext cx="12191695" cy="6858000"/>
          </a:xfrm>
          <a:prstGeom prst="rect">
            <a:avLst/>
          </a:prstGeom>
        </p:spPr>
      </p:pic>
      <p:sp>
        <p:nvSpPr>
          <p:cNvPr id="2" name="Title 1">
            <a:extLst>
              <a:ext uri="{FF2B5EF4-FFF2-40B4-BE49-F238E27FC236}">
                <a16:creationId xmlns:a16="http://schemas.microsoft.com/office/drawing/2014/main" id="{6E81DFF1-3849-439E-AD02-F962521C0D25}"/>
              </a:ext>
            </a:extLst>
          </p:cNvPr>
          <p:cNvSpPr>
            <a:spLocks noGrp="1"/>
          </p:cNvSpPr>
          <p:nvPr>
            <p:ph type="title"/>
          </p:nvPr>
        </p:nvSpPr>
        <p:spPr>
          <a:xfrm>
            <a:off x="2292053" y="3428998"/>
            <a:ext cx="7516255" cy="2623459"/>
          </a:xfrm>
        </p:spPr>
        <p:txBody>
          <a:bodyPr vert="horz" lIns="91440" tIns="45720" rIns="91440" bIns="45720" rtlCol="0" anchor="t">
            <a:normAutofit/>
          </a:bodyPr>
          <a:lstStyle/>
          <a:p>
            <a:r>
              <a:rPr lang="pt-BR" sz="6600" dirty="0"/>
              <a:t>Controle de Acesso ao Meio</a:t>
            </a:r>
            <a:endParaRPr lang="en-US" sz="6600" dirty="0"/>
          </a:p>
        </p:txBody>
      </p:sp>
    </p:spTree>
    <p:extLst>
      <p:ext uri="{BB962C8B-B14F-4D97-AF65-F5344CB8AC3E}">
        <p14:creationId xmlns:p14="http://schemas.microsoft.com/office/powerpoint/2010/main" val="2846090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1"/>
          <p:cNvSpPr txBox="1">
            <a:spLocks noGrp="1"/>
          </p:cNvSpPr>
          <p:nvPr>
            <p:ph type="title"/>
          </p:nvPr>
        </p:nvSpPr>
        <p:spPr>
          <a:xfrm>
            <a:off x="2611808" y="808056"/>
            <a:ext cx="7958400" cy="10773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r>
              <a:rPr lang="pt-BR"/>
              <a:t>pCSMA</a:t>
            </a:r>
            <a:endParaRPr/>
          </a:p>
        </p:txBody>
      </p:sp>
      <p:sp>
        <p:nvSpPr>
          <p:cNvPr id="244" name="Google Shape;244;p31"/>
          <p:cNvSpPr txBox="1">
            <a:spLocks noGrp="1"/>
          </p:cNvSpPr>
          <p:nvPr>
            <p:ph type="body" idx="1"/>
          </p:nvPr>
        </p:nvSpPr>
        <p:spPr>
          <a:xfrm>
            <a:off x="2773599" y="2052116"/>
            <a:ext cx="7796400" cy="3997800"/>
          </a:xfrm>
          <a:prstGeom prst="rect">
            <a:avLst/>
          </a:prstGeom>
        </p:spPr>
        <p:txBody>
          <a:bodyPr spcFirstLastPara="1" wrap="square" lIns="91425" tIns="45700" rIns="91425" bIns="45700" anchor="ctr" anchorCtr="0">
            <a:noAutofit/>
          </a:bodyPr>
          <a:lstStyle/>
          <a:p>
            <a:pPr marL="0" lvl="0" indent="0" algn="l" rtl="0">
              <a:spcBef>
                <a:spcPts val="500"/>
              </a:spcBef>
              <a:spcAft>
                <a:spcPts val="0"/>
              </a:spcAft>
              <a:buNone/>
            </a:pPr>
            <a:r>
              <a:rPr lang="pt-BR"/>
              <a:t>Verifica o meio até ficar livre</a:t>
            </a:r>
            <a:endParaRPr/>
          </a:p>
          <a:p>
            <a:pPr marL="0" lvl="0" indent="0" algn="l" rtl="0">
              <a:spcBef>
                <a:spcPts val="600"/>
              </a:spcBef>
              <a:spcAft>
                <a:spcPts val="0"/>
              </a:spcAft>
              <a:buNone/>
            </a:pPr>
            <a:r>
              <a:rPr lang="pt-BR"/>
              <a:t>Meio Livre: Transmite imediatamente</a:t>
            </a:r>
            <a:endParaRPr/>
          </a:p>
          <a:p>
            <a:pPr marL="0" lvl="0" indent="0" algn="l" rtl="0">
              <a:spcBef>
                <a:spcPts val="600"/>
              </a:spcBef>
              <a:spcAft>
                <a:spcPts val="0"/>
              </a:spcAft>
              <a:buNone/>
            </a:pPr>
            <a:r>
              <a:rPr lang="pt-BR"/>
              <a:t>Colisão: aguarda e verifica o meio</a:t>
            </a: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600"/>
              </a:spcAft>
              <a:buNone/>
            </a:pPr>
            <a:endParaRPr/>
          </a:p>
        </p:txBody>
      </p:sp>
      <p:pic>
        <p:nvPicPr>
          <p:cNvPr id="245" name="Google Shape;245;p31"/>
          <p:cNvPicPr preferRelativeResize="0"/>
          <p:nvPr/>
        </p:nvPicPr>
        <p:blipFill>
          <a:blip r:embed="rId3">
            <a:alphaModFix/>
          </a:blip>
          <a:stretch>
            <a:fillRect/>
          </a:stretch>
        </p:blipFill>
        <p:spPr>
          <a:xfrm>
            <a:off x="1864125" y="3915325"/>
            <a:ext cx="8463749" cy="2134600"/>
          </a:xfrm>
          <a:prstGeom prst="rect">
            <a:avLst/>
          </a:prstGeom>
          <a:noFill/>
          <a:ln>
            <a:noFill/>
          </a:ln>
        </p:spPr>
      </p:pic>
    </p:spTree>
    <p:extLst>
      <p:ext uri="{BB962C8B-B14F-4D97-AF65-F5344CB8AC3E}">
        <p14:creationId xmlns:p14="http://schemas.microsoft.com/office/powerpoint/2010/main" val="964871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2"/>
          <p:cNvSpPr txBox="1">
            <a:spLocks noGrp="1"/>
          </p:cNvSpPr>
          <p:nvPr>
            <p:ph type="title"/>
          </p:nvPr>
        </p:nvSpPr>
        <p:spPr>
          <a:xfrm>
            <a:off x="2611808" y="808056"/>
            <a:ext cx="7958400" cy="10773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r>
              <a:rPr lang="pt-BR"/>
              <a:t>npCSMA</a:t>
            </a:r>
            <a:endParaRPr/>
          </a:p>
        </p:txBody>
      </p:sp>
      <p:sp>
        <p:nvSpPr>
          <p:cNvPr id="251" name="Google Shape;251;p32"/>
          <p:cNvSpPr txBox="1">
            <a:spLocks noGrp="1"/>
          </p:cNvSpPr>
          <p:nvPr>
            <p:ph type="body" idx="1"/>
          </p:nvPr>
        </p:nvSpPr>
        <p:spPr>
          <a:xfrm>
            <a:off x="2773599" y="2052116"/>
            <a:ext cx="7796400" cy="3997800"/>
          </a:xfrm>
          <a:prstGeom prst="rect">
            <a:avLst/>
          </a:prstGeom>
        </p:spPr>
        <p:txBody>
          <a:bodyPr spcFirstLastPara="1" wrap="square" lIns="91425" tIns="45700" rIns="91425" bIns="45700" anchor="ctr" anchorCtr="0">
            <a:noAutofit/>
          </a:bodyPr>
          <a:lstStyle/>
          <a:p>
            <a:pPr marL="0" lvl="0" indent="0" algn="l" rtl="0">
              <a:spcBef>
                <a:spcPts val="500"/>
              </a:spcBef>
              <a:spcAft>
                <a:spcPts val="0"/>
              </a:spcAft>
              <a:buNone/>
            </a:pPr>
            <a:r>
              <a:rPr lang="pt-BR"/>
              <a:t>Meio Ocupado: fica um tempo sem verificar</a:t>
            </a: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600"/>
              </a:spcAft>
              <a:buNone/>
            </a:pPr>
            <a:endParaRPr/>
          </a:p>
        </p:txBody>
      </p:sp>
      <p:pic>
        <p:nvPicPr>
          <p:cNvPr id="252" name="Google Shape;252;p32"/>
          <p:cNvPicPr preferRelativeResize="0"/>
          <p:nvPr/>
        </p:nvPicPr>
        <p:blipFill>
          <a:blip r:embed="rId3">
            <a:alphaModFix/>
          </a:blip>
          <a:stretch>
            <a:fillRect/>
          </a:stretch>
        </p:blipFill>
        <p:spPr>
          <a:xfrm>
            <a:off x="1407325" y="3391150"/>
            <a:ext cx="9574200" cy="2364000"/>
          </a:xfrm>
          <a:prstGeom prst="rect">
            <a:avLst/>
          </a:prstGeom>
          <a:noFill/>
          <a:ln>
            <a:noFill/>
          </a:ln>
        </p:spPr>
      </p:pic>
    </p:spTree>
    <p:extLst>
      <p:ext uri="{BB962C8B-B14F-4D97-AF65-F5344CB8AC3E}">
        <p14:creationId xmlns:p14="http://schemas.microsoft.com/office/powerpoint/2010/main" val="1438338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3"/>
          <p:cNvSpPr txBox="1">
            <a:spLocks noGrp="1"/>
          </p:cNvSpPr>
          <p:nvPr>
            <p:ph type="title"/>
          </p:nvPr>
        </p:nvSpPr>
        <p:spPr>
          <a:xfrm>
            <a:off x="2611808" y="808056"/>
            <a:ext cx="7958400" cy="10773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r>
              <a:rPr lang="pt-BR"/>
              <a:t>CSMA/CD</a:t>
            </a:r>
            <a:endParaRPr/>
          </a:p>
        </p:txBody>
      </p:sp>
      <p:sp>
        <p:nvSpPr>
          <p:cNvPr id="258" name="Google Shape;258;p33"/>
          <p:cNvSpPr txBox="1">
            <a:spLocks noGrp="1"/>
          </p:cNvSpPr>
          <p:nvPr>
            <p:ph type="body" idx="1"/>
          </p:nvPr>
        </p:nvSpPr>
        <p:spPr>
          <a:xfrm>
            <a:off x="2773599" y="2052116"/>
            <a:ext cx="7796400" cy="3997800"/>
          </a:xfrm>
          <a:prstGeom prst="rect">
            <a:avLst/>
          </a:prstGeom>
        </p:spPr>
        <p:txBody>
          <a:bodyPr spcFirstLastPara="1" wrap="square" lIns="91425" tIns="45700" rIns="91425" bIns="45700" anchor="ctr" anchorCtr="0">
            <a:noAutofit/>
          </a:bodyPr>
          <a:lstStyle/>
          <a:p>
            <a:pPr marL="0" lvl="0" indent="0" algn="l" rtl="0">
              <a:lnSpc>
                <a:spcPct val="107916"/>
              </a:lnSpc>
              <a:spcBef>
                <a:spcPts val="0"/>
              </a:spcBef>
              <a:spcAft>
                <a:spcPts val="0"/>
              </a:spcAft>
              <a:buNone/>
            </a:pPr>
            <a:r>
              <a:rPr lang="pt-BR" sz="1800" i="1"/>
              <a:t>Carrier Sense Multiple Access with Collision Detection</a:t>
            </a:r>
            <a:endParaRPr sz="1800" i="1"/>
          </a:p>
          <a:p>
            <a:pPr marL="0" lvl="0" indent="0" algn="l" rtl="0">
              <a:lnSpc>
                <a:spcPct val="107916"/>
              </a:lnSpc>
              <a:spcBef>
                <a:spcPts val="800"/>
              </a:spcBef>
              <a:spcAft>
                <a:spcPts val="0"/>
              </a:spcAft>
              <a:buNone/>
            </a:pPr>
            <a:r>
              <a:rPr lang="pt-BR" sz="1800"/>
              <a:t>1976: esquema de controle de acesso para meio de redes locais Ethernet</a:t>
            </a:r>
            <a:endParaRPr sz="1800"/>
          </a:p>
          <a:p>
            <a:pPr marL="0" lvl="0" indent="0" algn="l" rtl="0">
              <a:lnSpc>
                <a:spcPct val="107916"/>
              </a:lnSpc>
              <a:spcBef>
                <a:spcPts val="800"/>
              </a:spcBef>
              <a:spcAft>
                <a:spcPts val="0"/>
              </a:spcAft>
              <a:buNone/>
            </a:pPr>
            <a:r>
              <a:rPr lang="pt-BR" sz="1800"/>
              <a:t>Transmissão é interrompida logo que colisão é detectada.</a:t>
            </a:r>
            <a:endParaRPr sz="1800"/>
          </a:p>
          <a:p>
            <a:pPr marL="0" lvl="0" indent="0" algn="l" rtl="0">
              <a:lnSpc>
                <a:spcPct val="107916"/>
              </a:lnSpc>
              <a:spcBef>
                <a:spcPts val="800"/>
              </a:spcBef>
              <a:spcAft>
                <a:spcPts val="0"/>
              </a:spcAft>
              <a:buNone/>
            </a:pPr>
            <a:r>
              <a:rPr lang="pt-BR" sz="1800"/>
              <a:t>Colisão: espera um tempo, verifica o meio e tenta outra vez</a:t>
            </a:r>
            <a:endParaRPr sz="1800"/>
          </a:p>
          <a:p>
            <a:pPr marL="0" lvl="0" indent="0" algn="l" rtl="0">
              <a:lnSpc>
                <a:spcPct val="107916"/>
              </a:lnSpc>
              <a:spcBef>
                <a:spcPts val="800"/>
              </a:spcBef>
              <a:spcAft>
                <a:spcPts val="0"/>
              </a:spcAft>
              <a:buNone/>
            </a:pPr>
            <a:r>
              <a:rPr lang="pt-BR" sz="1800"/>
              <a:t>Colisão ser detectada: interface de comunicação do transmissoe deve ter a capacidade de transmitir o dado e ao mesmo tempo verificar a ocorrência da colisão. Interface no modo full-duplex</a:t>
            </a:r>
            <a:endParaRPr sz="1800"/>
          </a:p>
          <a:p>
            <a:pPr marL="0" lvl="0" indent="0" algn="l" rtl="0">
              <a:lnSpc>
                <a:spcPct val="107916"/>
              </a:lnSpc>
              <a:spcBef>
                <a:spcPts val="800"/>
              </a:spcBef>
              <a:spcAft>
                <a:spcPts val="0"/>
              </a:spcAft>
              <a:buNone/>
            </a:pPr>
            <a:r>
              <a:rPr lang="pt-BR" sz="1800"/>
              <a:t>Presume: estações condições iguais de identificar ocorrências e o meio</a:t>
            </a:r>
            <a:endParaRPr sz="1800"/>
          </a:p>
          <a:p>
            <a:pPr marL="0" lvl="0" indent="0" algn="l" rtl="0">
              <a:lnSpc>
                <a:spcPct val="107916"/>
              </a:lnSpc>
              <a:spcBef>
                <a:spcPts val="800"/>
              </a:spcBef>
              <a:spcAft>
                <a:spcPts val="0"/>
              </a:spcAft>
              <a:buNone/>
            </a:pPr>
            <a:endParaRPr sz="1800"/>
          </a:p>
          <a:p>
            <a:pPr marL="0" lvl="0" indent="0" algn="l" rtl="0">
              <a:lnSpc>
                <a:spcPct val="107916"/>
              </a:lnSpc>
              <a:spcBef>
                <a:spcPts val="800"/>
              </a:spcBef>
              <a:spcAft>
                <a:spcPts val="800"/>
              </a:spcAft>
              <a:buClr>
                <a:schemeClr val="dk1"/>
              </a:buClr>
              <a:buSzPts val="1100"/>
              <a:buFont typeface="Arial"/>
              <a:buNone/>
            </a:pPr>
            <a:endParaRPr sz="1100">
              <a:solidFill>
                <a:srgbClr val="FF0000"/>
              </a:solidFill>
            </a:endParaRPr>
          </a:p>
        </p:txBody>
      </p:sp>
    </p:spTree>
    <p:extLst>
      <p:ext uri="{BB962C8B-B14F-4D97-AF65-F5344CB8AC3E}">
        <p14:creationId xmlns:p14="http://schemas.microsoft.com/office/powerpoint/2010/main" val="3062812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4"/>
          <p:cNvSpPr txBox="1">
            <a:spLocks noGrp="1"/>
          </p:cNvSpPr>
          <p:nvPr>
            <p:ph type="title"/>
          </p:nvPr>
        </p:nvSpPr>
        <p:spPr>
          <a:xfrm>
            <a:off x="2611808" y="808056"/>
            <a:ext cx="7958400" cy="10773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r>
              <a:rPr lang="pt-BR"/>
              <a:t>CSMA/CA</a:t>
            </a:r>
            <a:endParaRPr/>
          </a:p>
        </p:txBody>
      </p:sp>
      <p:sp>
        <p:nvSpPr>
          <p:cNvPr id="264" name="Google Shape;264;p34"/>
          <p:cNvSpPr txBox="1">
            <a:spLocks noGrp="1"/>
          </p:cNvSpPr>
          <p:nvPr>
            <p:ph type="body" idx="1"/>
          </p:nvPr>
        </p:nvSpPr>
        <p:spPr>
          <a:xfrm>
            <a:off x="2773599" y="2052116"/>
            <a:ext cx="7796400" cy="3997800"/>
          </a:xfrm>
          <a:prstGeom prst="rect">
            <a:avLst/>
          </a:prstGeom>
        </p:spPr>
        <p:txBody>
          <a:bodyPr spcFirstLastPara="1" wrap="square" lIns="91425" tIns="45700" rIns="91425" bIns="45700" anchor="ctr" anchorCtr="0">
            <a:noAutofit/>
          </a:bodyPr>
          <a:lstStyle/>
          <a:p>
            <a:pPr marL="0" lvl="0" indent="0" algn="l" rtl="0">
              <a:lnSpc>
                <a:spcPct val="107916"/>
              </a:lnSpc>
              <a:spcBef>
                <a:spcPts val="0"/>
              </a:spcBef>
              <a:spcAft>
                <a:spcPts val="0"/>
              </a:spcAft>
              <a:buNone/>
            </a:pPr>
            <a:r>
              <a:rPr lang="pt-BR" sz="1800" i="1"/>
              <a:t>Carrier Sense Multiple Access with Collision Avoidance.</a:t>
            </a:r>
            <a:endParaRPr sz="1800" i="1"/>
          </a:p>
          <a:p>
            <a:pPr marL="0" lvl="0" indent="0" algn="l" rtl="0">
              <a:lnSpc>
                <a:spcPct val="107916"/>
              </a:lnSpc>
              <a:spcBef>
                <a:spcPts val="800"/>
              </a:spcBef>
              <a:spcAft>
                <a:spcPts val="0"/>
              </a:spcAft>
              <a:buNone/>
            </a:pPr>
            <a:r>
              <a:rPr lang="pt-BR" sz="1800"/>
              <a:t>Redes sem fio: half-duplex</a:t>
            </a:r>
            <a:endParaRPr sz="1800"/>
          </a:p>
          <a:p>
            <a:pPr marL="0" lvl="0" indent="0" algn="l" rtl="0">
              <a:lnSpc>
                <a:spcPct val="107916"/>
              </a:lnSpc>
              <a:spcBef>
                <a:spcPts val="800"/>
              </a:spcBef>
              <a:spcAft>
                <a:spcPts val="0"/>
              </a:spcAft>
              <a:buNone/>
            </a:pPr>
            <a:r>
              <a:rPr lang="pt-BR" sz="1800"/>
              <a:t>Verifica se o meio está livre antes de iniciar a transmissão. Se ocorrer uma colisão, a estação não identificará o problema e continuará transmitindo até o fim do quadro. </a:t>
            </a:r>
            <a:br>
              <a:rPr lang="pt-BR" sz="1800"/>
            </a:br>
            <a:r>
              <a:rPr lang="pt-BR" sz="1800"/>
              <a:t>Recurso "solicitar para enviar" / "livre para enviar" (RTS/CTS)</a:t>
            </a:r>
            <a:endParaRPr sz="1800"/>
          </a:p>
          <a:p>
            <a:pPr marL="0" lvl="0" indent="0" algn="l" rtl="0">
              <a:lnSpc>
                <a:spcPct val="107916"/>
              </a:lnSpc>
              <a:spcBef>
                <a:spcPts val="800"/>
              </a:spcBef>
              <a:spcAft>
                <a:spcPts val="0"/>
              </a:spcAft>
              <a:buNone/>
            </a:pPr>
            <a:endParaRPr sz="1800"/>
          </a:p>
          <a:p>
            <a:pPr marL="0" lvl="0" indent="0" algn="l" rtl="0">
              <a:lnSpc>
                <a:spcPct val="107916"/>
              </a:lnSpc>
              <a:spcBef>
                <a:spcPts val="800"/>
              </a:spcBef>
              <a:spcAft>
                <a:spcPts val="800"/>
              </a:spcAft>
              <a:buNone/>
            </a:pPr>
            <a:endParaRPr sz="1100">
              <a:solidFill>
                <a:srgbClr val="FF0000"/>
              </a:solidFill>
            </a:endParaRPr>
          </a:p>
        </p:txBody>
      </p:sp>
    </p:spTree>
    <p:extLst>
      <p:ext uri="{BB962C8B-B14F-4D97-AF65-F5344CB8AC3E}">
        <p14:creationId xmlns:p14="http://schemas.microsoft.com/office/powerpoint/2010/main" val="1860102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269" name="Google Shape;269;p35"/>
          <p:cNvPicPr preferRelativeResize="0"/>
          <p:nvPr/>
        </p:nvPicPr>
        <p:blipFill>
          <a:blip r:embed="rId3">
            <a:alphaModFix/>
          </a:blip>
          <a:stretch>
            <a:fillRect/>
          </a:stretch>
        </p:blipFill>
        <p:spPr>
          <a:xfrm>
            <a:off x="934913" y="3027825"/>
            <a:ext cx="10322175" cy="2002525"/>
          </a:xfrm>
          <a:prstGeom prst="rect">
            <a:avLst/>
          </a:prstGeom>
          <a:noFill/>
          <a:ln>
            <a:noFill/>
          </a:ln>
        </p:spPr>
      </p:pic>
    </p:spTree>
    <p:extLst>
      <p:ext uri="{BB962C8B-B14F-4D97-AF65-F5344CB8AC3E}">
        <p14:creationId xmlns:p14="http://schemas.microsoft.com/office/powerpoint/2010/main" val="3710192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6"/>
          <p:cNvSpPr txBox="1">
            <a:spLocks noGrp="1"/>
          </p:cNvSpPr>
          <p:nvPr>
            <p:ph type="title"/>
          </p:nvPr>
        </p:nvSpPr>
        <p:spPr>
          <a:xfrm>
            <a:off x="2611808" y="808056"/>
            <a:ext cx="7958400" cy="10773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r>
              <a:rPr lang="pt-BR"/>
              <a:t>Acesso Ordenado</a:t>
            </a:r>
            <a:endParaRPr/>
          </a:p>
        </p:txBody>
      </p:sp>
      <p:sp>
        <p:nvSpPr>
          <p:cNvPr id="275" name="Google Shape;275;p36"/>
          <p:cNvSpPr txBox="1">
            <a:spLocks noGrp="1"/>
          </p:cNvSpPr>
          <p:nvPr>
            <p:ph type="body" idx="1"/>
          </p:nvPr>
        </p:nvSpPr>
        <p:spPr>
          <a:xfrm>
            <a:off x="2773599" y="2052116"/>
            <a:ext cx="7796400" cy="3997800"/>
          </a:xfrm>
          <a:prstGeom prst="rect">
            <a:avLst/>
          </a:prstGeom>
        </p:spPr>
        <p:txBody>
          <a:bodyPr spcFirstLastPara="1" wrap="square" lIns="91425" tIns="45700" rIns="91425" bIns="45700" anchor="ctr" anchorCtr="0">
            <a:noAutofit/>
          </a:bodyPr>
          <a:lstStyle/>
          <a:p>
            <a:pPr marL="0" lvl="0" indent="0" algn="l" rtl="0">
              <a:lnSpc>
                <a:spcPct val="107916"/>
              </a:lnSpc>
              <a:spcBef>
                <a:spcPts val="0"/>
              </a:spcBef>
              <a:spcAft>
                <a:spcPts val="0"/>
              </a:spcAft>
              <a:buNone/>
            </a:pPr>
            <a:r>
              <a:rPr lang="pt-BR"/>
              <a:t>Há um sequência para o acesso ao meio e os dispositivos transmitem dados somente quando o protocolo garante exclusividade do acesso, portanto, não gera colisão. Para isso funcionar, a interface deve funcionar no modo full-duplex, pois deve ter a capacidade de transmitir o dado e ao mesmo tempo verificar a ocorrência de uma colisão.</a:t>
            </a:r>
            <a:endParaRPr/>
          </a:p>
          <a:p>
            <a:pPr marL="0" lvl="0" indent="0" algn="l" rtl="0">
              <a:lnSpc>
                <a:spcPct val="107916"/>
              </a:lnSpc>
              <a:spcBef>
                <a:spcPts val="800"/>
              </a:spcBef>
              <a:spcAft>
                <a:spcPts val="0"/>
              </a:spcAft>
              <a:buNone/>
            </a:pPr>
            <a:endParaRPr/>
          </a:p>
          <a:p>
            <a:pPr marL="0" lvl="0" indent="0" algn="l" rtl="0">
              <a:lnSpc>
                <a:spcPct val="107916"/>
              </a:lnSpc>
              <a:spcBef>
                <a:spcPts val="800"/>
              </a:spcBef>
              <a:spcAft>
                <a:spcPts val="0"/>
              </a:spcAft>
              <a:buNone/>
            </a:pPr>
            <a:endParaRPr/>
          </a:p>
          <a:p>
            <a:pPr marL="0" lvl="0" indent="0" algn="l" rtl="0">
              <a:lnSpc>
                <a:spcPct val="107916"/>
              </a:lnSpc>
              <a:spcBef>
                <a:spcPts val="800"/>
              </a:spcBef>
              <a:spcAft>
                <a:spcPts val="0"/>
              </a:spcAft>
              <a:buNone/>
            </a:pPr>
            <a:endParaRPr/>
          </a:p>
          <a:p>
            <a:pPr marL="0" lvl="0" indent="0" algn="l" rtl="0">
              <a:lnSpc>
                <a:spcPct val="107916"/>
              </a:lnSpc>
              <a:spcBef>
                <a:spcPts val="800"/>
              </a:spcBef>
              <a:spcAft>
                <a:spcPts val="0"/>
              </a:spcAft>
              <a:buClr>
                <a:schemeClr val="dk1"/>
              </a:buClr>
              <a:buSzPts val="1100"/>
              <a:buFont typeface="Arial"/>
              <a:buNone/>
            </a:pPr>
            <a:endParaRPr/>
          </a:p>
          <a:p>
            <a:pPr marL="0" lvl="0" indent="0" algn="l" rtl="0">
              <a:spcBef>
                <a:spcPts val="800"/>
              </a:spcBef>
              <a:spcAft>
                <a:spcPts val="600"/>
              </a:spcAft>
              <a:buNone/>
            </a:pPr>
            <a:endParaRPr/>
          </a:p>
        </p:txBody>
      </p:sp>
      <p:pic>
        <p:nvPicPr>
          <p:cNvPr id="276" name="Google Shape;276;p36"/>
          <p:cNvPicPr preferRelativeResize="0"/>
          <p:nvPr/>
        </p:nvPicPr>
        <p:blipFill>
          <a:blip r:embed="rId3">
            <a:alphaModFix/>
          </a:blip>
          <a:stretch>
            <a:fillRect/>
          </a:stretch>
        </p:blipFill>
        <p:spPr>
          <a:xfrm>
            <a:off x="2611800" y="4319932"/>
            <a:ext cx="7571450" cy="2149918"/>
          </a:xfrm>
          <a:prstGeom prst="rect">
            <a:avLst/>
          </a:prstGeom>
          <a:noFill/>
          <a:ln>
            <a:noFill/>
          </a:ln>
        </p:spPr>
      </p:pic>
    </p:spTree>
    <p:extLst>
      <p:ext uri="{BB962C8B-B14F-4D97-AF65-F5344CB8AC3E}">
        <p14:creationId xmlns:p14="http://schemas.microsoft.com/office/powerpoint/2010/main" val="565131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7"/>
          <p:cNvSpPr txBox="1">
            <a:spLocks noGrp="1"/>
          </p:cNvSpPr>
          <p:nvPr>
            <p:ph type="title"/>
          </p:nvPr>
        </p:nvSpPr>
        <p:spPr>
          <a:xfrm>
            <a:off x="2611808" y="808056"/>
            <a:ext cx="7958400" cy="10773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r>
              <a:rPr lang="pt-BR"/>
              <a:t>Baseado em Polling</a:t>
            </a:r>
            <a:endParaRPr/>
          </a:p>
        </p:txBody>
      </p:sp>
      <p:sp>
        <p:nvSpPr>
          <p:cNvPr id="282" name="Google Shape;282;p37"/>
          <p:cNvSpPr txBox="1">
            <a:spLocks noGrp="1"/>
          </p:cNvSpPr>
          <p:nvPr>
            <p:ph type="body" idx="1"/>
          </p:nvPr>
        </p:nvSpPr>
        <p:spPr>
          <a:xfrm>
            <a:off x="2773599" y="2052116"/>
            <a:ext cx="7796400" cy="3997800"/>
          </a:xfrm>
          <a:prstGeom prst="rect">
            <a:avLst/>
          </a:prstGeom>
        </p:spPr>
        <p:txBody>
          <a:bodyPr spcFirstLastPara="1" wrap="square" lIns="91425" tIns="45700" rIns="91425" bIns="45700" anchor="ctr" anchorCtr="0">
            <a:noAutofit/>
          </a:bodyPr>
          <a:lstStyle/>
          <a:p>
            <a:pPr marL="0" lvl="0" indent="0" algn="l" rtl="0">
              <a:spcBef>
                <a:spcPts val="500"/>
              </a:spcBef>
              <a:spcAft>
                <a:spcPts val="0"/>
              </a:spcAft>
              <a:buNone/>
            </a:pPr>
            <a:r>
              <a:rPr lang="pt-BR"/>
              <a:t>Máster: Dispositivo central que pergunta pra cada estação se há dados para transmitir</a:t>
            </a:r>
            <a:endParaRPr/>
          </a:p>
          <a:p>
            <a:pPr marL="0" lvl="0" indent="0" algn="l" rtl="0">
              <a:spcBef>
                <a:spcPts val="600"/>
              </a:spcBef>
              <a:spcAft>
                <a:spcPts val="0"/>
              </a:spcAft>
              <a:buNone/>
            </a:pPr>
            <a:r>
              <a:rPr lang="pt-BR"/>
              <a:t>Sem colisão</a:t>
            </a:r>
            <a:endParaRPr/>
          </a:p>
          <a:p>
            <a:pPr marL="0" lvl="0" indent="0" algn="l" rtl="0">
              <a:spcBef>
                <a:spcPts val="600"/>
              </a:spcBef>
              <a:spcAft>
                <a:spcPts val="0"/>
              </a:spcAft>
              <a:buNone/>
            </a:pPr>
            <a:r>
              <a:rPr lang="pt-BR"/>
              <a:t>Controle de Acesso: IEEE 802</a:t>
            </a:r>
            <a:endParaRPr/>
          </a:p>
          <a:p>
            <a:pPr marL="0" lvl="0" indent="0" algn="l" rtl="0">
              <a:spcBef>
                <a:spcPts val="600"/>
              </a:spcBef>
              <a:spcAft>
                <a:spcPts val="0"/>
              </a:spcAft>
              <a:buNone/>
            </a:pPr>
            <a:r>
              <a:rPr lang="pt-BR"/>
              <a:t>Desvantagens: dependência da estação máster e perda de tempo</a:t>
            </a: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600"/>
              </a:spcAft>
              <a:buNone/>
            </a:pPr>
            <a:endParaRPr/>
          </a:p>
        </p:txBody>
      </p:sp>
      <p:pic>
        <p:nvPicPr>
          <p:cNvPr id="283" name="Google Shape;283;p37"/>
          <p:cNvPicPr preferRelativeResize="0"/>
          <p:nvPr/>
        </p:nvPicPr>
        <p:blipFill>
          <a:blip r:embed="rId3">
            <a:alphaModFix/>
          </a:blip>
          <a:stretch>
            <a:fillRect/>
          </a:stretch>
        </p:blipFill>
        <p:spPr>
          <a:xfrm>
            <a:off x="4618425" y="4738524"/>
            <a:ext cx="2855900" cy="1974575"/>
          </a:xfrm>
          <a:prstGeom prst="rect">
            <a:avLst/>
          </a:prstGeom>
          <a:noFill/>
          <a:ln>
            <a:noFill/>
          </a:ln>
        </p:spPr>
      </p:pic>
    </p:spTree>
    <p:extLst>
      <p:ext uri="{BB962C8B-B14F-4D97-AF65-F5344CB8AC3E}">
        <p14:creationId xmlns:p14="http://schemas.microsoft.com/office/powerpoint/2010/main" val="25679727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8"/>
          <p:cNvSpPr txBox="1">
            <a:spLocks noGrp="1"/>
          </p:cNvSpPr>
          <p:nvPr>
            <p:ph type="title"/>
          </p:nvPr>
        </p:nvSpPr>
        <p:spPr>
          <a:xfrm>
            <a:off x="2611808" y="808056"/>
            <a:ext cx="7958400" cy="10773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r>
              <a:rPr lang="pt-BR"/>
              <a:t>Baseado em Token</a:t>
            </a:r>
            <a:endParaRPr/>
          </a:p>
        </p:txBody>
      </p:sp>
      <p:sp>
        <p:nvSpPr>
          <p:cNvPr id="289" name="Google Shape;289;p38"/>
          <p:cNvSpPr txBox="1">
            <a:spLocks noGrp="1"/>
          </p:cNvSpPr>
          <p:nvPr>
            <p:ph type="body" idx="1"/>
          </p:nvPr>
        </p:nvSpPr>
        <p:spPr>
          <a:xfrm>
            <a:off x="2773599" y="2052116"/>
            <a:ext cx="7796400" cy="3997800"/>
          </a:xfrm>
          <a:prstGeom prst="rect">
            <a:avLst/>
          </a:prstGeom>
        </p:spPr>
        <p:txBody>
          <a:bodyPr spcFirstLastPara="1" wrap="square" lIns="91425" tIns="45700" rIns="91425" bIns="45700" anchor="ctr" anchorCtr="0">
            <a:noAutofit/>
          </a:bodyPr>
          <a:lstStyle/>
          <a:p>
            <a:pPr marL="0" lvl="0" indent="0" algn="l" rtl="0">
              <a:spcBef>
                <a:spcPts val="500"/>
              </a:spcBef>
              <a:spcAft>
                <a:spcPts val="0"/>
              </a:spcAft>
              <a:buNone/>
            </a:pPr>
            <a:r>
              <a:rPr lang="pt-BR"/>
              <a:t>Token: percorre estações através de ordem predefinida. Pode estar livre ou ocupado</a:t>
            </a:r>
            <a:endParaRPr/>
          </a:p>
          <a:p>
            <a:pPr marL="0" lvl="0" indent="0" algn="l" rtl="0">
              <a:spcBef>
                <a:spcPts val="600"/>
              </a:spcBef>
              <a:spcAft>
                <a:spcPts val="0"/>
              </a:spcAft>
              <a:buNone/>
            </a:pPr>
            <a:r>
              <a:rPr lang="pt-BR"/>
              <a:t>Sem colisão</a:t>
            </a:r>
            <a:endParaRPr/>
          </a:p>
          <a:p>
            <a:pPr marL="0" lvl="0" indent="0" algn="l" rtl="0">
              <a:spcBef>
                <a:spcPts val="600"/>
              </a:spcBef>
              <a:spcAft>
                <a:spcPts val="0"/>
              </a:spcAft>
              <a:buNone/>
            </a:pPr>
            <a:r>
              <a:rPr lang="pt-BR"/>
              <a:t>Controle de Acesso: Token Bus, Token Ring e FDDI</a:t>
            </a:r>
            <a:endParaRPr/>
          </a:p>
          <a:p>
            <a:pPr marL="0" lvl="0" indent="0" algn="l" rtl="0">
              <a:spcBef>
                <a:spcPts val="600"/>
              </a:spcBef>
              <a:spcAft>
                <a:spcPts val="0"/>
              </a:spcAft>
              <a:buNone/>
            </a:pPr>
            <a:r>
              <a:rPr lang="pt-BR"/>
              <a:t>Desvantagem: gerência de token</a:t>
            </a: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600"/>
              </a:spcAft>
              <a:buNone/>
            </a:pPr>
            <a:endParaRPr/>
          </a:p>
        </p:txBody>
      </p:sp>
      <p:pic>
        <p:nvPicPr>
          <p:cNvPr id="290" name="Google Shape;290;p38"/>
          <p:cNvPicPr preferRelativeResize="0"/>
          <p:nvPr/>
        </p:nvPicPr>
        <p:blipFill>
          <a:blip r:embed="rId3">
            <a:alphaModFix/>
          </a:blip>
          <a:stretch>
            <a:fillRect/>
          </a:stretch>
        </p:blipFill>
        <p:spPr>
          <a:xfrm>
            <a:off x="4942500" y="4151251"/>
            <a:ext cx="2960100" cy="2529125"/>
          </a:xfrm>
          <a:prstGeom prst="rect">
            <a:avLst/>
          </a:prstGeom>
          <a:noFill/>
          <a:ln>
            <a:noFill/>
          </a:ln>
        </p:spPr>
      </p:pic>
    </p:spTree>
    <p:extLst>
      <p:ext uri="{BB962C8B-B14F-4D97-AF65-F5344CB8AC3E}">
        <p14:creationId xmlns:p14="http://schemas.microsoft.com/office/powerpoint/2010/main" val="2548192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Content Placeholder 3">
            <a:extLst>
              <a:ext uri="{FF2B5EF4-FFF2-40B4-BE49-F238E27FC236}">
                <a16:creationId xmlns:a16="http://schemas.microsoft.com/office/drawing/2014/main" id="{798F6336-1992-4DE1-86FA-4E4DA4083F4B}"/>
              </a:ext>
            </a:extLst>
          </p:cNvPr>
          <p:cNvPicPr>
            <a:picLocks noGrp="1" noChangeAspect="1"/>
          </p:cNvPicPr>
          <p:nvPr>
            <p:ph idx="1"/>
          </p:nvPr>
        </p:nvPicPr>
        <p:blipFill rotWithShape="1">
          <a:blip r:embed="rId2">
            <a:alphaModFix amt="35000"/>
          </a:blip>
          <a:srcRect t="16490" r="-1" b="1986"/>
          <a:stretch/>
        </p:blipFill>
        <p:spPr>
          <a:xfrm>
            <a:off x="19965" y="-2"/>
            <a:ext cx="12191695" cy="6858000"/>
          </a:xfrm>
          <a:prstGeom prst="rect">
            <a:avLst/>
          </a:prstGeom>
        </p:spPr>
      </p:pic>
      <p:sp>
        <p:nvSpPr>
          <p:cNvPr id="2" name="Title 1">
            <a:extLst>
              <a:ext uri="{FF2B5EF4-FFF2-40B4-BE49-F238E27FC236}">
                <a16:creationId xmlns:a16="http://schemas.microsoft.com/office/drawing/2014/main" id="{6E81DFF1-3849-439E-AD02-F962521C0D25}"/>
              </a:ext>
            </a:extLst>
          </p:cNvPr>
          <p:cNvSpPr>
            <a:spLocks noGrp="1"/>
          </p:cNvSpPr>
          <p:nvPr>
            <p:ph type="title"/>
          </p:nvPr>
        </p:nvSpPr>
        <p:spPr>
          <a:xfrm>
            <a:off x="2292053" y="3428998"/>
            <a:ext cx="7516255" cy="2623459"/>
          </a:xfrm>
        </p:spPr>
        <p:txBody>
          <a:bodyPr vert="horz" lIns="91440" tIns="45720" rIns="91440" bIns="45720" rtlCol="0" anchor="t">
            <a:normAutofit/>
          </a:bodyPr>
          <a:lstStyle/>
          <a:p>
            <a:r>
              <a:rPr lang="en-US" sz="6600" dirty="0" err="1"/>
              <a:t>Modelo</a:t>
            </a:r>
            <a:r>
              <a:rPr lang="en-US" sz="6600" dirty="0"/>
              <a:t> IEEE 802</a:t>
            </a:r>
          </a:p>
        </p:txBody>
      </p:sp>
    </p:spTree>
    <p:extLst>
      <p:ext uri="{BB962C8B-B14F-4D97-AF65-F5344CB8AC3E}">
        <p14:creationId xmlns:p14="http://schemas.microsoft.com/office/powerpoint/2010/main" val="2051483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3BCD6-2667-4A69-B369-F8F0F74708F4}"/>
              </a:ext>
            </a:extLst>
          </p:cNvPr>
          <p:cNvSpPr>
            <a:spLocks noGrp="1"/>
          </p:cNvSpPr>
          <p:nvPr>
            <p:ph type="title"/>
          </p:nvPr>
        </p:nvSpPr>
        <p:spPr/>
        <p:txBody>
          <a:bodyPr/>
          <a:lstStyle/>
          <a:p>
            <a:r>
              <a:rPr lang="pt-BR" dirty="0"/>
              <a:t>Introdução</a:t>
            </a:r>
          </a:p>
        </p:txBody>
      </p:sp>
      <p:sp>
        <p:nvSpPr>
          <p:cNvPr id="3" name="Content Placeholder 2">
            <a:extLst>
              <a:ext uri="{FF2B5EF4-FFF2-40B4-BE49-F238E27FC236}">
                <a16:creationId xmlns:a16="http://schemas.microsoft.com/office/drawing/2014/main" id="{06BA352F-7651-44DA-9F87-BF3E00D00F00}"/>
              </a:ext>
            </a:extLst>
          </p:cNvPr>
          <p:cNvSpPr>
            <a:spLocks noGrp="1"/>
          </p:cNvSpPr>
          <p:nvPr>
            <p:ph idx="1"/>
          </p:nvPr>
        </p:nvSpPr>
        <p:spPr>
          <a:xfrm>
            <a:off x="6276975" y="1439239"/>
            <a:ext cx="4293164" cy="4165804"/>
          </a:xfrm>
        </p:spPr>
        <p:txBody>
          <a:bodyPr>
            <a:normAutofit/>
          </a:bodyPr>
          <a:lstStyle/>
          <a:p>
            <a:r>
              <a:rPr lang="pt-BR" dirty="0"/>
              <a:t>Responsável pela padronização dos protocolos para redes locais e metropolitanas</a:t>
            </a:r>
          </a:p>
          <a:p>
            <a:r>
              <a:rPr lang="pt-BR" dirty="0"/>
              <a:t>Define protocolos somente para camadas físicas e de enlace</a:t>
            </a:r>
          </a:p>
          <a:p>
            <a:r>
              <a:rPr lang="pt-BR" dirty="0"/>
              <a:t>Enlace é divido em MAC e LLC</a:t>
            </a:r>
          </a:p>
        </p:txBody>
      </p:sp>
      <p:pic>
        <p:nvPicPr>
          <p:cNvPr id="4" name="Picture 3"/>
          <p:cNvPicPr>
            <a:picLocks noChangeAspect="1"/>
          </p:cNvPicPr>
          <p:nvPr/>
        </p:nvPicPr>
        <p:blipFill>
          <a:blip r:embed="rId2"/>
          <a:stretch>
            <a:fillRect/>
          </a:stretch>
        </p:blipFill>
        <p:spPr>
          <a:xfrm>
            <a:off x="1200785" y="2255316"/>
            <a:ext cx="4629150" cy="2533650"/>
          </a:xfrm>
          <a:prstGeom prst="rect">
            <a:avLst/>
          </a:prstGeom>
        </p:spPr>
      </p:pic>
    </p:spTree>
    <p:extLst>
      <p:ext uri="{BB962C8B-B14F-4D97-AF65-F5344CB8AC3E}">
        <p14:creationId xmlns:p14="http://schemas.microsoft.com/office/powerpoint/2010/main" val="2134376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4"/>
          <p:cNvSpPr txBox="1">
            <a:spLocks noGrp="1"/>
          </p:cNvSpPr>
          <p:nvPr>
            <p:ph type="title"/>
          </p:nvPr>
        </p:nvSpPr>
        <p:spPr>
          <a:xfrm>
            <a:off x="2611808" y="808056"/>
            <a:ext cx="7958400" cy="10773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r>
              <a:rPr lang="pt-BR" dirty="0"/>
              <a:t>Controle de Acesso ao Meio</a:t>
            </a:r>
            <a:endParaRPr dirty="0"/>
          </a:p>
        </p:txBody>
      </p:sp>
      <p:sp>
        <p:nvSpPr>
          <p:cNvPr id="128" name="Google Shape;128;p14"/>
          <p:cNvSpPr txBox="1">
            <a:spLocks noGrp="1"/>
          </p:cNvSpPr>
          <p:nvPr>
            <p:ph type="body" idx="1"/>
          </p:nvPr>
        </p:nvSpPr>
        <p:spPr>
          <a:xfrm>
            <a:off x="2773599" y="2052116"/>
            <a:ext cx="7796400" cy="3997800"/>
          </a:xfrm>
          <a:prstGeom prst="rect">
            <a:avLst/>
          </a:prstGeom>
        </p:spPr>
        <p:txBody>
          <a:bodyPr spcFirstLastPara="1" wrap="square" lIns="91425" tIns="45700" rIns="91425" bIns="45700" anchor="ctr" anchorCtr="0">
            <a:noAutofit/>
          </a:bodyPr>
          <a:lstStyle/>
          <a:p>
            <a:pPr marL="0" lvl="0" indent="0" algn="l" rtl="0">
              <a:spcBef>
                <a:spcPts val="500"/>
              </a:spcBef>
              <a:spcAft>
                <a:spcPts val="0"/>
              </a:spcAft>
              <a:buNone/>
            </a:pPr>
            <a:r>
              <a:rPr lang="pt-BR"/>
              <a:t>Regular qual estação poderá transmitir em certo instante</a:t>
            </a: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600"/>
              </a:spcAft>
              <a:buNone/>
            </a:pPr>
            <a:endParaRPr/>
          </a:p>
        </p:txBody>
      </p:sp>
      <p:pic>
        <p:nvPicPr>
          <p:cNvPr id="129" name="Google Shape;129;p14"/>
          <p:cNvPicPr preferRelativeResize="0"/>
          <p:nvPr/>
        </p:nvPicPr>
        <p:blipFill rotWithShape="1">
          <a:blip r:embed="rId3">
            <a:alphaModFix/>
          </a:blip>
          <a:srcRect l="2073" t="-1368" r="4502" b="5692"/>
          <a:stretch/>
        </p:blipFill>
        <p:spPr>
          <a:xfrm>
            <a:off x="3276425" y="3507431"/>
            <a:ext cx="5639150" cy="1939319"/>
          </a:xfrm>
          <a:prstGeom prst="rect">
            <a:avLst/>
          </a:prstGeom>
          <a:noFill/>
          <a:ln>
            <a:noFill/>
          </a:ln>
        </p:spPr>
      </p:pic>
    </p:spTree>
    <p:extLst>
      <p:ext uri="{BB962C8B-B14F-4D97-AF65-F5344CB8AC3E}">
        <p14:creationId xmlns:p14="http://schemas.microsoft.com/office/powerpoint/2010/main" val="17023742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3BCD6-2667-4A69-B369-F8F0F74708F4}"/>
              </a:ext>
            </a:extLst>
          </p:cNvPr>
          <p:cNvSpPr>
            <a:spLocks noGrp="1"/>
          </p:cNvSpPr>
          <p:nvPr>
            <p:ph type="title"/>
          </p:nvPr>
        </p:nvSpPr>
        <p:spPr/>
        <p:txBody>
          <a:bodyPr/>
          <a:lstStyle/>
          <a:p>
            <a:r>
              <a:rPr lang="pt-BR" dirty="0"/>
              <a:t>Camada Física</a:t>
            </a:r>
          </a:p>
        </p:txBody>
      </p:sp>
      <p:sp>
        <p:nvSpPr>
          <p:cNvPr id="3" name="Content Placeholder 2">
            <a:extLst>
              <a:ext uri="{FF2B5EF4-FFF2-40B4-BE49-F238E27FC236}">
                <a16:creationId xmlns:a16="http://schemas.microsoft.com/office/drawing/2014/main" id="{06BA352F-7651-44DA-9F87-BF3E00D00F00}"/>
              </a:ext>
            </a:extLst>
          </p:cNvPr>
          <p:cNvSpPr>
            <a:spLocks noGrp="1"/>
          </p:cNvSpPr>
          <p:nvPr>
            <p:ph idx="1"/>
          </p:nvPr>
        </p:nvSpPr>
        <p:spPr>
          <a:xfrm>
            <a:off x="1219200" y="1885285"/>
            <a:ext cx="9350939" cy="4291995"/>
          </a:xfrm>
        </p:spPr>
        <p:txBody>
          <a:bodyPr>
            <a:normAutofit/>
          </a:bodyPr>
          <a:lstStyle/>
          <a:p>
            <a:r>
              <a:rPr lang="pt-BR" sz="2200" dirty="0"/>
              <a:t>Responsável codificação e decodificação dos sinais</a:t>
            </a:r>
          </a:p>
          <a:p>
            <a:r>
              <a:rPr lang="pt-BR" sz="2200" dirty="0"/>
              <a:t>Geração de preâmbulo</a:t>
            </a:r>
          </a:p>
          <a:p>
            <a:r>
              <a:rPr lang="pt-BR" sz="2200" dirty="0"/>
              <a:t>Define </a:t>
            </a:r>
          </a:p>
          <a:p>
            <a:pPr lvl="1">
              <a:buFont typeface="Wingdings" panose="05000000000000000000" pitchFamily="2" charset="2"/>
              <a:buChar char="Ø"/>
            </a:pPr>
            <a:r>
              <a:rPr lang="pt-BR" sz="2000" dirty="0"/>
              <a:t>Tipo do meio de transmissão</a:t>
            </a:r>
          </a:p>
          <a:p>
            <a:pPr lvl="1">
              <a:buFont typeface="Wingdings" panose="05000000000000000000" pitchFamily="2" charset="2"/>
              <a:buChar char="Ø"/>
            </a:pPr>
            <a:r>
              <a:rPr lang="pt-BR" sz="2000" dirty="0"/>
              <a:t>Conectores</a:t>
            </a:r>
          </a:p>
          <a:p>
            <a:pPr lvl="1">
              <a:buFont typeface="Wingdings" panose="05000000000000000000" pitchFamily="2" charset="2"/>
              <a:buChar char="Ø"/>
            </a:pPr>
            <a:r>
              <a:rPr lang="pt-BR" sz="2000" dirty="0"/>
              <a:t>Interfaces</a:t>
            </a:r>
          </a:p>
          <a:p>
            <a:pPr lvl="1">
              <a:buFont typeface="Wingdings" panose="05000000000000000000" pitchFamily="2" charset="2"/>
              <a:buChar char="Ø"/>
            </a:pPr>
            <a:r>
              <a:rPr lang="pt-BR" sz="2000" dirty="0"/>
              <a:t>Topologia de rede</a:t>
            </a:r>
          </a:p>
        </p:txBody>
      </p:sp>
    </p:spTree>
    <p:extLst>
      <p:ext uri="{BB962C8B-B14F-4D97-AF65-F5344CB8AC3E}">
        <p14:creationId xmlns:p14="http://schemas.microsoft.com/office/powerpoint/2010/main" val="1700768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3BCD6-2667-4A69-B369-F8F0F74708F4}"/>
              </a:ext>
            </a:extLst>
          </p:cNvPr>
          <p:cNvSpPr>
            <a:spLocks noGrp="1"/>
          </p:cNvSpPr>
          <p:nvPr>
            <p:ph type="title"/>
          </p:nvPr>
        </p:nvSpPr>
        <p:spPr/>
        <p:txBody>
          <a:bodyPr/>
          <a:lstStyle/>
          <a:p>
            <a:r>
              <a:rPr lang="pt-BR" dirty="0"/>
              <a:t>Camada de Controle de Acesso ao Meio MAC</a:t>
            </a:r>
          </a:p>
        </p:txBody>
      </p:sp>
      <p:sp>
        <p:nvSpPr>
          <p:cNvPr id="3" name="Content Placeholder 2">
            <a:extLst>
              <a:ext uri="{FF2B5EF4-FFF2-40B4-BE49-F238E27FC236}">
                <a16:creationId xmlns:a16="http://schemas.microsoft.com/office/drawing/2014/main" id="{06BA352F-7651-44DA-9F87-BF3E00D00F00}"/>
              </a:ext>
            </a:extLst>
          </p:cNvPr>
          <p:cNvSpPr>
            <a:spLocks noGrp="1"/>
          </p:cNvSpPr>
          <p:nvPr>
            <p:ph idx="1"/>
          </p:nvPr>
        </p:nvSpPr>
        <p:spPr>
          <a:xfrm>
            <a:off x="1219200" y="1885285"/>
            <a:ext cx="9350939" cy="1744243"/>
          </a:xfrm>
        </p:spPr>
        <p:txBody>
          <a:bodyPr>
            <a:normAutofit/>
          </a:bodyPr>
          <a:lstStyle/>
          <a:p>
            <a:r>
              <a:rPr lang="pt-BR" dirty="0"/>
              <a:t>Responsável pela construção do quadro, endereçamento e detecção de erro</a:t>
            </a:r>
          </a:p>
          <a:p>
            <a:r>
              <a:rPr lang="pt-BR" dirty="0"/>
              <a:t>802.3 define padrões para redes locais Ethernet</a:t>
            </a:r>
          </a:p>
          <a:p>
            <a:r>
              <a:rPr lang="pt-BR" dirty="0"/>
              <a:t>802.11 define padrões para redes locais sem fio</a:t>
            </a:r>
          </a:p>
        </p:txBody>
      </p:sp>
    </p:spTree>
    <p:extLst>
      <p:ext uri="{BB962C8B-B14F-4D97-AF65-F5344CB8AC3E}">
        <p14:creationId xmlns:p14="http://schemas.microsoft.com/office/powerpoint/2010/main" val="3335790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3BCD6-2667-4A69-B369-F8F0F74708F4}"/>
              </a:ext>
            </a:extLst>
          </p:cNvPr>
          <p:cNvSpPr>
            <a:spLocks noGrp="1"/>
          </p:cNvSpPr>
          <p:nvPr>
            <p:ph type="title"/>
          </p:nvPr>
        </p:nvSpPr>
        <p:spPr/>
        <p:txBody>
          <a:bodyPr/>
          <a:lstStyle/>
          <a:p>
            <a:r>
              <a:rPr lang="pt-BR" dirty="0"/>
              <a:t>Camada de Controle do Enlace Lógico</a:t>
            </a:r>
            <a:br>
              <a:rPr lang="pt-BR" dirty="0"/>
            </a:br>
            <a:r>
              <a:rPr lang="pt-BR" dirty="0"/>
              <a:t>LLC</a:t>
            </a:r>
          </a:p>
        </p:txBody>
      </p:sp>
      <p:sp>
        <p:nvSpPr>
          <p:cNvPr id="3" name="Content Placeholder 2">
            <a:extLst>
              <a:ext uri="{FF2B5EF4-FFF2-40B4-BE49-F238E27FC236}">
                <a16:creationId xmlns:a16="http://schemas.microsoft.com/office/drawing/2014/main" id="{06BA352F-7651-44DA-9F87-BF3E00D00F00}"/>
              </a:ext>
            </a:extLst>
          </p:cNvPr>
          <p:cNvSpPr>
            <a:spLocks noGrp="1"/>
          </p:cNvSpPr>
          <p:nvPr>
            <p:ph idx="1"/>
          </p:nvPr>
        </p:nvSpPr>
        <p:spPr>
          <a:xfrm>
            <a:off x="1219200" y="1885285"/>
            <a:ext cx="9350939" cy="4972715"/>
          </a:xfrm>
        </p:spPr>
        <p:txBody>
          <a:bodyPr>
            <a:normAutofit/>
          </a:bodyPr>
          <a:lstStyle/>
          <a:p>
            <a:r>
              <a:rPr lang="pt-BR" dirty="0"/>
              <a:t>Responsável por compatibilizar os diversos tipos de MAC com a camada de rede</a:t>
            </a:r>
          </a:p>
          <a:p>
            <a:r>
              <a:rPr lang="pt-BR" dirty="0"/>
              <a:t>Correção de erro e controle de fluxo (opcional)</a:t>
            </a:r>
          </a:p>
          <a:p>
            <a:r>
              <a:rPr lang="pt-BR" dirty="0"/>
              <a:t>Serviços</a:t>
            </a:r>
          </a:p>
          <a:p>
            <a:pPr lvl="1">
              <a:buFont typeface="Wingdings" panose="05000000000000000000" pitchFamily="2" charset="2"/>
              <a:buChar char="Ø"/>
            </a:pPr>
            <a:r>
              <a:rPr lang="pt-BR" dirty="0"/>
              <a:t>Orientado à conexão</a:t>
            </a:r>
          </a:p>
          <a:p>
            <a:pPr lvl="1">
              <a:buFont typeface="Wingdings" panose="05000000000000000000" pitchFamily="2" charset="2"/>
              <a:buChar char="Ø"/>
            </a:pPr>
            <a:r>
              <a:rPr lang="pt-BR" dirty="0"/>
              <a:t>Não orientado à conexão com reconhecimento</a:t>
            </a:r>
          </a:p>
          <a:p>
            <a:pPr lvl="1">
              <a:buFont typeface="Wingdings" panose="05000000000000000000" pitchFamily="2" charset="2"/>
              <a:buChar char="Ø"/>
            </a:pPr>
            <a:r>
              <a:rPr lang="pt-BR" dirty="0"/>
              <a:t>Não orientado à conexão sem reconhecimento</a:t>
            </a:r>
          </a:p>
          <a:p>
            <a:pPr lvl="1">
              <a:buFont typeface="Wingdings" panose="05000000000000000000" pitchFamily="2" charset="2"/>
              <a:buChar char="Ø"/>
            </a:pPr>
            <a:endParaRPr lang="pt-BR" dirty="0"/>
          </a:p>
        </p:txBody>
      </p:sp>
    </p:spTree>
    <p:extLst>
      <p:ext uri="{BB962C8B-B14F-4D97-AF65-F5344CB8AC3E}">
        <p14:creationId xmlns:p14="http://schemas.microsoft.com/office/powerpoint/2010/main" val="36337083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3BCD6-2667-4A69-B369-F8F0F74708F4}"/>
              </a:ext>
            </a:extLst>
          </p:cNvPr>
          <p:cNvSpPr>
            <a:spLocks noGrp="1"/>
          </p:cNvSpPr>
          <p:nvPr>
            <p:ph type="title"/>
          </p:nvPr>
        </p:nvSpPr>
        <p:spPr/>
        <p:txBody>
          <a:bodyPr/>
          <a:lstStyle/>
          <a:p>
            <a:r>
              <a:rPr lang="pt-BR" dirty="0"/>
              <a:t>Formato PDU LLC</a:t>
            </a:r>
          </a:p>
        </p:txBody>
      </p:sp>
      <p:pic>
        <p:nvPicPr>
          <p:cNvPr id="5" name="Picture 4"/>
          <p:cNvPicPr>
            <a:picLocks noChangeAspect="1"/>
          </p:cNvPicPr>
          <p:nvPr/>
        </p:nvPicPr>
        <p:blipFill>
          <a:blip r:embed="rId2"/>
          <a:stretch>
            <a:fillRect/>
          </a:stretch>
        </p:blipFill>
        <p:spPr>
          <a:xfrm>
            <a:off x="1686559" y="1439239"/>
            <a:ext cx="8883580" cy="5054791"/>
          </a:xfrm>
          <a:prstGeom prst="rect">
            <a:avLst/>
          </a:prstGeom>
        </p:spPr>
      </p:pic>
    </p:spTree>
    <p:extLst>
      <p:ext uri="{BB962C8B-B14F-4D97-AF65-F5344CB8AC3E}">
        <p14:creationId xmlns:p14="http://schemas.microsoft.com/office/powerpoint/2010/main" val="18269877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9">
            <a:extLst>
              <a:ext uri="{FF2B5EF4-FFF2-40B4-BE49-F238E27FC236}">
                <a16:creationId xmlns:a16="http://schemas.microsoft.com/office/drawing/2014/main" id="{4D8F4B8D-CB62-49AA-BBC9-BFBF0FA438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1" name="Picture 11">
            <a:extLst>
              <a:ext uri="{FF2B5EF4-FFF2-40B4-BE49-F238E27FC236}">
                <a16:creationId xmlns:a16="http://schemas.microsoft.com/office/drawing/2014/main" id="{0B11A20E-F906-44AF-9B8C-5C7607ED28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2" name="Rectangle 13">
            <a:extLst>
              <a:ext uri="{FF2B5EF4-FFF2-40B4-BE49-F238E27FC236}">
                <a16:creationId xmlns:a16="http://schemas.microsoft.com/office/drawing/2014/main" id="{589F2FE7-0776-45FC-BA50-B33FD5272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15">
            <a:extLst>
              <a:ext uri="{FF2B5EF4-FFF2-40B4-BE49-F238E27FC236}">
                <a16:creationId xmlns:a16="http://schemas.microsoft.com/office/drawing/2014/main" id="{9E28EA0B-064B-42ED-AEB7-E2B518F588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17">
            <a:extLst>
              <a:ext uri="{FF2B5EF4-FFF2-40B4-BE49-F238E27FC236}">
                <a16:creationId xmlns:a16="http://schemas.microsoft.com/office/drawing/2014/main" id="{50815A55-8D70-457A-807A-8497E4EB2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19">
            <a:extLst>
              <a:ext uri="{FF2B5EF4-FFF2-40B4-BE49-F238E27FC236}">
                <a16:creationId xmlns:a16="http://schemas.microsoft.com/office/drawing/2014/main" id="{E9409685-E4D7-4C17-A7A6-C7C4111928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TextBox 21">
            <a:extLst>
              <a:ext uri="{FF2B5EF4-FFF2-40B4-BE49-F238E27FC236}">
                <a16:creationId xmlns:a16="http://schemas.microsoft.com/office/drawing/2014/main" id="{0BB97CD4-5E08-4372-8A06-C645E5701DC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47" name="Rectangle 23">
            <a:extLst>
              <a:ext uri="{FF2B5EF4-FFF2-40B4-BE49-F238E27FC236}">
                <a16:creationId xmlns:a16="http://schemas.microsoft.com/office/drawing/2014/main" id="{147E635D-C3B4-465B-AF24-991B6BF63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25">
            <a:extLst>
              <a:ext uri="{FF2B5EF4-FFF2-40B4-BE49-F238E27FC236}">
                <a16:creationId xmlns:a16="http://schemas.microsoft.com/office/drawing/2014/main" id="{4A0623D0-396B-499E-BBFB-C17F1BB0F2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9" name="Content Placeholder 3">
            <a:extLst>
              <a:ext uri="{FF2B5EF4-FFF2-40B4-BE49-F238E27FC236}">
                <a16:creationId xmlns:a16="http://schemas.microsoft.com/office/drawing/2014/main" id="{798F6336-1992-4DE1-86FA-4E4DA4083F4B}"/>
              </a:ext>
            </a:extLst>
          </p:cNvPr>
          <p:cNvPicPr>
            <a:picLocks noGrp="1" noChangeAspect="1"/>
          </p:cNvPicPr>
          <p:nvPr>
            <p:ph idx="1"/>
          </p:nvPr>
        </p:nvPicPr>
        <p:blipFill rotWithShape="1">
          <a:blip r:embed="rId4">
            <a:alphaModFix amt="35000"/>
          </a:blip>
          <a:srcRect t="16490" r="-1" b="1986"/>
          <a:stretch/>
        </p:blipFill>
        <p:spPr>
          <a:xfrm>
            <a:off x="19965" y="-2"/>
            <a:ext cx="12191695" cy="6858000"/>
          </a:xfrm>
          <a:prstGeom prst="rect">
            <a:avLst/>
          </a:prstGeom>
        </p:spPr>
      </p:pic>
      <p:sp>
        <p:nvSpPr>
          <p:cNvPr id="50" name="Rectangle 27">
            <a:extLst>
              <a:ext uri="{FF2B5EF4-FFF2-40B4-BE49-F238E27FC236}">
                <a16:creationId xmlns:a16="http://schemas.microsoft.com/office/drawing/2014/main" id="{14E56C4B-C9E0-4F01-AF43-E69279A06A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9">
            <a:extLst>
              <a:ext uri="{FF2B5EF4-FFF2-40B4-BE49-F238E27FC236}">
                <a16:creationId xmlns:a16="http://schemas.microsoft.com/office/drawing/2014/main" id="{6CCFC05F-DF0D-4B1B-8FD8-51B508CBCF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962042" y="0"/>
            <a:ext cx="11228892" cy="6858000"/>
          </a:xfrm>
          <a:prstGeom prst="rect">
            <a:avLst/>
          </a:prstGeom>
        </p:spPr>
      </p:pic>
      <p:sp>
        <p:nvSpPr>
          <p:cNvPr id="52" name="Rectangle 31">
            <a:extLst>
              <a:ext uri="{FF2B5EF4-FFF2-40B4-BE49-F238E27FC236}">
                <a16:creationId xmlns:a16="http://schemas.microsoft.com/office/drawing/2014/main" id="{8C654A17-56DA-4921-A42B-DE255FA66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33">
            <a:extLst>
              <a:ext uri="{FF2B5EF4-FFF2-40B4-BE49-F238E27FC236}">
                <a16:creationId xmlns:a16="http://schemas.microsoft.com/office/drawing/2014/main" id="{DDD895F6-ABBE-47EC-9EC6-1C894B5CF34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4189" y="3265639"/>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p:nvSpPr>
          <p:cNvPr id="2" name="Title 1">
            <a:extLst>
              <a:ext uri="{FF2B5EF4-FFF2-40B4-BE49-F238E27FC236}">
                <a16:creationId xmlns:a16="http://schemas.microsoft.com/office/drawing/2014/main" id="{6E81DFF1-3849-439E-AD02-F962521C0D25}"/>
              </a:ext>
            </a:extLst>
          </p:cNvPr>
          <p:cNvSpPr>
            <a:spLocks noGrp="1"/>
          </p:cNvSpPr>
          <p:nvPr>
            <p:ph type="title"/>
          </p:nvPr>
        </p:nvSpPr>
        <p:spPr>
          <a:xfrm>
            <a:off x="2292054" y="3428998"/>
            <a:ext cx="5816024" cy="2623459"/>
          </a:xfrm>
        </p:spPr>
        <p:txBody>
          <a:bodyPr vert="horz" lIns="91440" tIns="45720" rIns="91440" bIns="45720" rtlCol="0" anchor="t">
            <a:normAutofit/>
          </a:bodyPr>
          <a:lstStyle/>
          <a:p>
            <a:r>
              <a:rPr lang="en-US" sz="6600" dirty="0"/>
              <a:t>Ethernet</a:t>
            </a:r>
          </a:p>
        </p:txBody>
      </p:sp>
    </p:spTree>
    <p:extLst>
      <p:ext uri="{BB962C8B-B14F-4D97-AF65-F5344CB8AC3E}">
        <p14:creationId xmlns:p14="http://schemas.microsoft.com/office/powerpoint/2010/main" val="4046770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3BCD6-2667-4A69-B369-F8F0F74708F4}"/>
              </a:ext>
            </a:extLst>
          </p:cNvPr>
          <p:cNvSpPr>
            <a:spLocks noGrp="1"/>
          </p:cNvSpPr>
          <p:nvPr>
            <p:ph type="title"/>
          </p:nvPr>
        </p:nvSpPr>
        <p:spPr/>
        <p:txBody>
          <a:bodyPr/>
          <a:lstStyle/>
          <a:p>
            <a:r>
              <a:rPr lang="pt-BR" dirty="0"/>
              <a:t>Introdução</a:t>
            </a:r>
          </a:p>
        </p:txBody>
      </p:sp>
      <p:sp>
        <p:nvSpPr>
          <p:cNvPr id="3" name="Content Placeholder 2">
            <a:extLst>
              <a:ext uri="{FF2B5EF4-FFF2-40B4-BE49-F238E27FC236}">
                <a16:creationId xmlns:a16="http://schemas.microsoft.com/office/drawing/2014/main" id="{06BA352F-7651-44DA-9F87-BF3E00D00F00}"/>
              </a:ext>
            </a:extLst>
          </p:cNvPr>
          <p:cNvSpPr>
            <a:spLocks noGrp="1"/>
          </p:cNvSpPr>
          <p:nvPr>
            <p:ph idx="1"/>
          </p:nvPr>
        </p:nvSpPr>
        <p:spPr>
          <a:xfrm>
            <a:off x="2461846" y="2052116"/>
            <a:ext cx="8108293" cy="4165804"/>
          </a:xfrm>
        </p:spPr>
        <p:txBody>
          <a:bodyPr/>
          <a:lstStyle/>
          <a:p>
            <a:r>
              <a:rPr lang="pt-BR" dirty="0"/>
              <a:t>Arquitetura de interconexão para redes locais baseada no envio de pacotes</a:t>
            </a:r>
          </a:p>
          <a:p>
            <a:r>
              <a:rPr lang="pt-BR" dirty="0"/>
              <a:t>Define cabeamento e sinais elétricos para camada física, em formato de pacotes e protocolos para a subcamada de controle de acesso ao meio</a:t>
            </a:r>
          </a:p>
          <a:p>
            <a:r>
              <a:rPr lang="pt-BR" dirty="0"/>
              <a:t>Padonizada pelo IEEE como 802.3</a:t>
            </a:r>
          </a:p>
          <a:p>
            <a:r>
              <a:rPr lang="pt-BR" dirty="0"/>
              <a:t>Tecnologia de LAN mais amplamente utilizada</a:t>
            </a:r>
          </a:p>
        </p:txBody>
      </p:sp>
    </p:spTree>
    <p:extLst>
      <p:ext uri="{BB962C8B-B14F-4D97-AF65-F5344CB8AC3E}">
        <p14:creationId xmlns:p14="http://schemas.microsoft.com/office/powerpoint/2010/main" val="24890727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4442-F8E1-45C0-AA0F-3B54799E89B6}"/>
              </a:ext>
            </a:extLst>
          </p:cNvPr>
          <p:cNvSpPr>
            <a:spLocks noGrp="1"/>
          </p:cNvSpPr>
          <p:nvPr>
            <p:ph type="title"/>
          </p:nvPr>
        </p:nvSpPr>
        <p:spPr/>
        <p:txBody>
          <a:bodyPr/>
          <a:lstStyle/>
          <a:p>
            <a:r>
              <a:rPr lang="pt-BR" dirty="0"/>
              <a:t>Quadro Ethernet</a:t>
            </a:r>
          </a:p>
        </p:txBody>
      </p:sp>
      <p:sp>
        <p:nvSpPr>
          <p:cNvPr id="3" name="Content Placeholder 2">
            <a:extLst>
              <a:ext uri="{FF2B5EF4-FFF2-40B4-BE49-F238E27FC236}">
                <a16:creationId xmlns:a16="http://schemas.microsoft.com/office/drawing/2014/main" id="{B7D09267-4FD3-46E2-9D1E-1C97C6B5AD0D}"/>
              </a:ext>
            </a:extLst>
          </p:cNvPr>
          <p:cNvSpPr>
            <a:spLocks noGrp="1"/>
          </p:cNvSpPr>
          <p:nvPr>
            <p:ph idx="1"/>
          </p:nvPr>
        </p:nvSpPr>
        <p:spPr>
          <a:xfrm>
            <a:off x="1716258" y="2590728"/>
            <a:ext cx="8853881" cy="3950747"/>
          </a:xfrm>
        </p:spPr>
        <p:txBody>
          <a:bodyPr>
            <a:normAutofit fontScale="92500" lnSpcReduction="10000"/>
          </a:bodyPr>
          <a:lstStyle/>
          <a:p>
            <a:r>
              <a:rPr lang="pt-BR" dirty="0"/>
              <a:t>Desenvolvido pelo IEEE 802.3</a:t>
            </a:r>
          </a:p>
          <a:p>
            <a:r>
              <a:rPr lang="pt-BR" b="1" dirty="0"/>
              <a:t>Preâmbulo:</a:t>
            </a:r>
            <a:r>
              <a:rPr lang="pt-BR" dirty="0"/>
              <a:t> sequência de bytes que sincroniza a interface da rede do receptor e indica o início do quadro. </a:t>
            </a:r>
          </a:p>
          <a:p>
            <a:r>
              <a:rPr lang="pt-BR" b="1" dirty="0"/>
              <a:t>IQ (Início de Quadro):</a:t>
            </a:r>
            <a:r>
              <a:rPr lang="pt-BR" dirty="0"/>
              <a:t> delimita o início do quadro.</a:t>
            </a:r>
          </a:p>
          <a:p>
            <a:r>
              <a:rPr lang="pt-BR" b="1" dirty="0"/>
              <a:t>Endereço de destino:</a:t>
            </a:r>
            <a:r>
              <a:rPr lang="pt-BR" dirty="0"/>
              <a:t> receptor do quadro.</a:t>
            </a:r>
          </a:p>
          <a:p>
            <a:r>
              <a:rPr lang="pt-BR" b="1" dirty="0"/>
              <a:t>Endereço de origem: </a:t>
            </a:r>
            <a:r>
              <a:rPr lang="pt-BR" dirty="0"/>
              <a:t>transmissor do quadro</a:t>
            </a:r>
          </a:p>
          <a:p>
            <a:r>
              <a:rPr lang="pt-BR" b="1" dirty="0"/>
              <a:t>Tam: </a:t>
            </a:r>
            <a:r>
              <a:rPr lang="pt-BR" dirty="0"/>
              <a:t>tamanho do campo Dados</a:t>
            </a:r>
          </a:p>
          <a:p>
            <a:r>
              <a:rPr lang="pt-BR" b="1" dirty="0"/>
              <a:t>Checksum: </a:t>
            </a:r>
            <a:r>
              <a:rPr lang="pt-BR" dirty="0"/>
              <a:t>utilizado para detecção de erro</a:t>
            </a:r>
          </a:p>
          <a:p>
            <a:r>
              <a:rPr lang="pt-BR" dirty="0"/>
              <a:t>46 bytes campo Dados + 18 bytes do cabeçalho e Checksum = 64 bytes</a:t>
            </a:r>
          </a:p>
        </p:txBody>
      </p:sp>
      <p:pic>
        <p:nvPicPr>
          <p:cNvPr id="4" name="Picture 3">
            <a:extLst>
              <a:ext uri="{FF2B5EF4-FFF2-40B4-BE49-F238E27FC236}">
                <a16:creationId xmlns:a16="http://schemas.microsoft.com/office/drawing/2014/main" id="{422F0746-3926-4F62-A460-2CFD6191012A}"/>
              </a:ext>
            </a:extLst>
          </p:cNvPr>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716258" y="1513499"/>
            <a:ext cx="9256542" cy="1077229"/>
          </a:xfrm>
          <a:prstGeom prst="rect">
            <a:avLst/>
          </a:prstGeom>
        </p:spPr>
      </p:pic>
    </p:spTree>
    <p:extLst>
      <p:ext uri="{BB962C8B-B14F-4D97-AF65-F5344CB8AC3E}">
        <p14:creationId xmlns:p14="http://schemas.microsoft.com/office/powerpoint/2010/main" val="2042016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9DF1D-2D88-4138-A63E-5A7E47238364}"/>
              </a:ext>
            </a:extLst>
          </p:cNvPr>
          <p:cNvSpPr>
            <a:spLocks noGrp="1"/>
          </p:cNvSpPr>
          <p:nvPr>
            <p:ph type="title"/>
          </p:nvPr>
        </p:nvSpPr>
        <p:spPr/>
        <p:txBody>
          <a:bodyPr/>
          <a:lstStyle/>
          <a:p>
            <a:r>
              <a:rPr lang="pt-BR"/>
              <a:t>Protocolo de Acesso ao Meio</a:t>
            </a:r>
            <a:endParaRPr lang="pt-BR" dirty="0"/>
          </a:p>
        </p:txBody>
      </p:sp>
      <p:sp>
        <p:nvSpPr>
          <p:cNvPr id="3" name="Content Placeholder 2">
            <a:extLst>
              <a:ext uri="{FF2B5EF4-FFF2-40B4-BE49-F238E27FC236}">
                <a16:creationId xmlns:a16="http://schemas.microsoft.com/office/drawing/2014/main" id="{B9D9748A-5FD9-4D50-94BF-5FA451C59B80}"/>
              </a:ext>
            </a:extLst>
          </p:cNvPr>
          <p:cNvSpPr>
            <a:spLocks noGrp="1"/>
          </p:cNvSpPr>
          <p:nvPr>
            <p:ph idx="1"/>
          </p:nvPr>
        </p:nvSpPr>
        <p:spPr>
          <a:xfrm>
            <a:off x="2773599" y="1364567"/>
            <a:ext cx="7796540" cy="4685378"/>
          </a:xfrm>
        </p:spPr>
        <p:txBody>
          <a:bodyPr/>
          <a:lstStyle/>
          <a:p>
            <a:r>
              <a:rPr lang="pt-BR" dirty="0"/>
              <a:t>O protocolo de acesso ao meio CSMA/CD, CSMA persistente</a:t>
            </a:r>
          </a:p>
          <a:p>
            <a:r>
              <a:rPr lang="pt-BR" dirty="0"/>
              <a:t> Estações capazes de identificar colisões</a:t>
            </a:r>
          </a:p>
          <a:p>
            <a:r>
              <a:rPr lang="pt-BR" dirty="0"/>
              <a:t>Sinal de reforço jam</a:t>
            </a:r>
          </a:p>
          <a:p>
            <a:r>
              <a:rPr lang="pt-BR" dirty="0"/>
              <a:t>Padding: preencher até tamanho mínimo</a:t>
            </a:r>
          </a:p>
          <a:p>
            <a:endParaRPr lang="pt-BR" dirty="0"/>
          </a:p>
          <a:p>
            <a:endParaRPr lang="pt-BR" dirty="0"/>
          </a:p>
          <a:p>
            <a:endParaRPr lang="pt-BR" dirty="0"/>
          </a:p>
          <a:p>
            <a:endParaRPr lang="pt-BR" dirty="0"/>
          </a:p>
          <a:p>
            <a:endParaRPr lang="pt-BR" dirty="0"/>
          </a:p>
        </p:txBody>
      </p:sp>
      <p:pic>
        <p:nvPicPr>
          <p:cNvPr id="4" name="Picture 3">
            <a:extLst>
              <a:ext uri="{FF2B5EF4-FFF2-40B4-BE49-F238E27FC236}">
                <a16:creationId xmlns:a16="http://schemas.microsoft.com/office/drawing/2014/main" id="{3F62873E-9E06-4A25-B303-7BF73BAE7328}"/>
              </a:ext>
            </a:extLst>
          </p:cNvPr>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11808" y="3429000"/>
            <a:ext cx="8364611" cy="3225355"/>
          </a:xfrm>
          <a:prstGeom prst="rect">
            <a:avLst/>
          </a:prstGeom>
        </p:spPr>
      </p:pic>
    </p:spTree>
    <p:extLst>
      <p:ext uri="{BB962C8B-B14F-4D97-AF65-F5344CB8AC3E}">
        <p14:creationId xmlns:p14="http://schemas.microsoft.com/office/powerpoint/2010/main" val="28105827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9DF1D-2D88-4138-A63E-5A7E47238364}"/>
              </a:ext>
            </a:extLst>
          </p:cNvPr>
          <p:cNvSpPr>
            <a:spLocks noGrp="1"/>
          </p:cNvSpPr>
          <p:nvPr>
            <p:ph type="title"/>
          </p:nvPr>
        </p:nvSpPr>
        <p:spPr/>
        <p:txBody>
          <a:bodyPr/>
          <a:lstStyle/>
          <a:p>
            <a:r>
              <a:rPr lang="pt-BR" dirty="0"/>
              <a:t>Protocolo de Acesso ao Meio</a:t>
            </a:r>
          </a:p>
        </p:txBody>
      </p:sp>
      <p:sp>
        <p:nvSpPr>
          <p:cNvPr id="3" name="Content Placeholder 2">
            <a:extLst>
              <a:ext uri="{FF2B5EF4-FFF2-40B4-BE49-F238E27FC236}">
                <a16:creationId xmlns:a16="http://schemas.microsoft.com/office/drawing/2014/main" id="{B9D9748A-5FD9-4D50-94BF-5FA451C59B80}"/>
              </a:ext>
            </a:extLst>
          </p:cNvPr>
          <p:cNvSpPr>
            <a:spLocks noGrp="1"/>
          </p:cNvSpPr>
          <p:nvPr>
            <p:ph idx="1"/>
          </p:nvPr>
        </p:nvSpPr>
        <p:spPr>
          <a:xfrm>
            <a:off x="5936565" y="1885285"/>
            <a:ext cx="5233183" cy="4644106"/>
          </a:xfrm>
        </p:spPr>
        <p:txBody>
          <a:bodyPr>
            <a:normAutofit/>
          </a:bodyPr>
          <a:lstStyle/>
          <a:p>
            <a:r>
              <a:rPr lang="en-US" dirty="0"/>
              <a:t>TB = slot time * R0 &lt;= R &lt; 2</a:t>
            </a:r>
            <a:r>
              <a:rPr lang="en-US" baseline="30000" dirty="0"/>
              <a:t>k</a:t>
            </a:r>
            <a:r>
              <a:rPr lang="en-US" dirty="0"/>
              <a:t>                    K = [1...10]</a:t>
            </a:r>
            <a:endParaRPr lang="pt-BR" dirty="0"/>
          </a:p>
          <a:p>
            <a:r>
              <a:rPr lang="en-US" b="1" dirty="0"/>
              <a:t>TB: </a:t>
            </a:r>
            <a:r>
              <a:rPr lang="en-US" dirty="0"/>
              <a:t>tempo de </a:t>
            </a:r>
            <a:r>
              <a:rPr lang="en-US" dirty="0" err="1"/>
              <a:t>backoff</a:t>
            </a:r>
            <a:endParaRPr lang="pt-BR" dirty="0"/>
          </a:p>
          <a:p>
            <a:r>
              <a:rPr lang="pt-BR" b="1" dirty="0"/>
              <a:t>Slot time: </a:t>
            </a:r>
            <a:r>
              <a:rPr lang="pt-BR" dirty="0"/>
              <a:t>tempo necessário para gerar um quadro que garanta a identificação de colisões</a:t>
            </a:r>
          </a:p>
          <a:p>
            <a:r>
              <a:rPr lang="pt-BR" b="1" dirty="0"/>
              <a:t>R: </a:t>
            </a:r>
            <a:r>
              <a:rPr lang="pt-BR" dirty="0"/>
              <a:t>representa um valor inteiro aleatório dentro do intervalo especificado</a:t>
            </a:r>
          </a:p>
          <a:p>
            <a:r>
              <a:rPr lang="pt-BR" b="1" dirty="0"/>
              <a:t>K: </a:t>
            </a:r>
            <a:r>
              <a:rPr lang="pt-BR" dirty="0"/>
              <a:t>número de colisões sucessivas</a:t>
            </a:r>
          </a:p>
        </p:txBody>
      </p:sp>
      <p:pic>
        <p:nvPicPr>
          <p:cNvPr id="5" name="Picture 4">
            <a:extLst>
              <a:ext uri="{FF2B5EF4-FFF2-40B4-BE49-F238E27FC236}">
                <a16:creationId xmlns:a16="http://schemas.microsoft.com/office/drawing/2014/main" id="{EB946625-CE8A-4130-862F-165E8645F0EE}"/>
              </a:ext>
            </a:extLst>
          </p:cNvPr>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621861" y="1891268"/>
            <a:ext cx="4117316" cy="4419022"/>
          </a:xfrm>
          <a:prstGeom prst="rect">
            <a:avLst/>
          </a:prstGeom>
        </p:spPr>
      </p:pic>
    </p:spTree>
    <p:extLst>
      <p:ext uri="{BB962C8B-B14F-4D97-AF65-F5344CB8AC3E}">
        <p14:creationId xmlns:p14="http://schemas.microsoft.com/office/powerpoint/2010/main" val="32670215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F3E25-2A40-4DFC-B932-DF632E0BF317}"/>
              </a:ext>
            </a:extLst>
          </p:cNvPr>
          <p:cNvSpPr>
            <a:spLocks noGrp="1"/>
          </p:cNvSpPr>
          <p:nvPr>
            <p:ph type="title"/>
          </p:nvPr>
        </p:nvSpPr>
        <p:spPr/>
        <p:txBody>
          <a:bodyPr/>
          <a:lstStyle/>
          <a:p>
            <a:r>
              <a:rPr lang="pt-BR" dirty="0"/>
              <a:t>Ethernet 10 Mbps</a:t>
            </a:r>
          </a:p>
        </p:txBody>
      </p:sp>
      <p:sp>
        <p:nvSpPr>
          <p:cNvPr id="3" name="Content Placeholder 2">
            <a:extLst>
              <a:ext uri="{FF2B5EF4-FFF2-40B4-BE49-F238E27FC236}">
                <a16:creationId xmlns:a16="http://schemas.microsoft.com/office/drawing/2014/main" id="{B9D7C52B-5C60-4AD0-9FEE-F7E9AF45982F}"/>
              </a:ext>
            </a:extLst>
          </p:cNvPr>
          <p:cNvSpPr>
            <a:spLocks noGrp="1"/>
          </p:cNvSpPr>
          <p:nvPr>
            <p:ph idx="1"/>
          </p:nvPr>
        </p:nvSpPr>
        <p:spPr>
          <a:xfrm>
            <a:off x="2773599" y="2600756"/>
            <a:ext cx="7796540" cy="4257244"/>
          </a:xfrm>
        </p:spPr>
        <p:txBody>
          <a:bodyPr>
            <a:normAutofit fontScale="92500" lnSpcReduction="10000"/>
          </a:bodyPr>
          <a:lstStyle/>
          <a:p>
            <a:endParaRPr lang="pt-BR" b="1" dirty="0"/>
          </a:p>
          <a:p>
            <a:endParaRPr lang="pt-BR" b="1" dirty="0"/>
          </a:p>
          <a:p>
            <a:endParaRPr lang="pt-BR" b="1" dirty="0"/>
          </a:p>
          <a:p>
            <a:r>
              <a:rPr lang="pt-BR" dirty="0"/>
              <a:t>3 meios de transmissão diferentes: cabo coaxial, par traçado e fibra ótica</a:t>
            </a:r>
            <a:endParaRPr lang="pt-BR" b="1" dirty="0"/>
          </a:p>
          <a:p>
            <a:r>
              <a:rPr lang="pt-BR" b="1" dirty="0"/>
              <a:t>10BASE5: </a:t>
            </a:r>
            <a:r>
              <a:rPr lang="pt-BR" dirty="0"/>
              <a:t>tamanho máximo do segmento é de 500 metros</a:t>
            </a:r>
          </a:p>
          <a:p>
            <a:r>
              <a:rPr lang="pt-BR" b="1" dirty="0"/>
              <a:t>10BASE2: </a:t>
            </a:r>
            <a:r>
              <a:rPr lang="pt-BR" dirty="0"/>
              <a:t>tamanho máximo do segmendo é de 200 metros apesar de na  prática ser 185 metros</a:t>
            </a:r>
          </a:p>
          <a:p>
            <a:r>
              <a:rPr lang="pt-BR" b="1" dirty="0"/>
              <a:t>10BASE-T: </a:t>
            </a:r>
            <a:r>
              <a:rPr lang="pt-BR" dirty="0"/>
              <a:t>representa o par traçado (twister pair)</a:t>
            </a:r>
          </a:p>
          <a:p>
            <a:r>
              <a:rPr lang="pt-BR" b="1" dirty="0"/>
              <a:t>10BASE-FL: </a:t>
            </a:r>
            <a:r>
              <a:rPr lang="pt-BR" dirty="0"/>
              <a:t>representa a fibra ótica (fiber link)</a:t>
            </a:r>
          </a:p>
        </p:txBody>
      </p:sp>
      <p:pic>
        <p:nvPicPr>
          <p:cNvPr id="4" name="Picture 3">
            <a:extLst>
              <a:ext uri="{FF2B5EF4-FFF2-40B4-BE49-F238E27FC236}">
                <a16:creationId xmlns:a16="http://schemas.microsoft.com/office/drawing/2014/main" id="{CEF1477E-CD37-4CB2-92FA-CE1F6DBDFAB0}"/>
              </a:ext>
            </a:extLst>
          </p:cNvPr>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11807" y="1700637"/>
            <a:ext cx="7958331" cy="2294587"/>
          </a:xfrm>
          <a:prstGeom prst="rect">
            <a:avLst/>
          </a:prstGeom>
        </p:spPr>
      </p:pic>
    </p:spTree>
    <p:extLst>
      <p:ext uri="{BB962C8B-B14F-4D97-AF65-F5344CB8AC3E}">
        <p14:creationId xmlns:p14="http://schemas.microsoft.com/office/powerpoint/2010/main" val="3462872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5"/>
          <p:cNvSpPr txBox="1">
            <a:spLocks noGrp="1"/>
          </p:cNvSpPr>
          <p:nvPr>
            <p:ph type="title"/>
          </p:nvPr>
        </p:nvSpPr>
        <p:spPr>
          <a:xfrm>
            <a:off x="2611808" y="808056"/>
            <a:ext cx="7958400" cy="10773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r>
              <a:rPr lang="pt-BR"/>
              <a:t>Controle de Acesso ao Meio </a:t>
            </a:r>
            <a:endParaRPr/>
          </a:p>
        </p:txBody>
      </p:sp>
      <p:sp>
        <p:nvSpPr>
          <p:cNvPr id="135" name="Google Shape;135;p15"/>
          <p:cNvSpPr txBox="1">
            <a:spLocks noGrp="1"/>
          </p:cNvSpPr>
          <p:nvPr>
            <p:ph type="body" idx="1"/>
          </p:nvPr>
        </p:nvSpPr>
        <p:spPr>
          <a:xfrm>
            <a:off x="2773599" y="2052116"/>
            <a:ext cx="7796400" cy="3997800"/>
          </a:xfrm>
          <a:prstGeom prst="rect">
            <a:avLst/>
          </a:prstGeom>
        </p:spPr>
        <p:txBody>
          <a:bodyPr spcFirstLastPara="1" wrap="square" lIns="91425" tIns="45700" rIns="91425" bIns="45700" anchor="ctr" anchorCtr="0">
            <a:noAutofit/>
          </a:bodyPr>
          <a:lstStyle/>
          <a:p>
            <a:pPr marL="0" lvl="0" indent="0" algn="l" rtl="0">
              <a:spcBef>
                <a:spcPts val="500"/>
              </a:spcBef>
              <a:spcAft>
                <a:spcPts val="0"/>
              </a:spcAft>
              <a:buNone/>
            </a:pPr>
            <a:r>
              <a:rPr lang="pt-BR"/>
              <a:t>Protocolos de Acesso ao Meio</a:t>
            </a: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600"/>
              </a:spcAft>
              <a:buNone/>
            </a:pPr>
            <a:endParaRPr/>
          </a:p>
        </p:txBody>
      </p:sp>
      <p:pic>
        <p:nvPicPr>
          <p:cNvPr id="136" name="Google Shape;136;p15"/>
          <p:cNvPicPr preferRelativeResize="0"/>
          <p:nvPr/>
        </p:nvPicPr>
        <p:blipFill>
          <a:blip r:embed="rId3">
            <a:alphaModFix/>
          </a:blip>
          <a:stretch>
            <a:fillRect/>
          </a:stretch>
        </p:blipFill>
        <p:spPr>
          <a:xfrm>
            <a:off x="1002450" y="3436575"/>
            <a:ext cx="10322175" cy="2002525"/>
          </a:xfrm>
          <a:prstGeom prst="rect">
            <a:avLst/>
          </a:prstGeom>
          <a:noFill/>
          <a:ln>
            <a:noFill/>
          </a:ln>
        </p:spPr>
      </p:pic>
    </p:spTree>
    <p:extLst>
      <p:ext uri="{BB962C8B-B14F-4D97-AF65-F5344CB8AC3E}">
        <p14:creationId xmlns:p14="http://schemas.microsoft.com/office/powerpoint/2010/main" val="24496154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F3E25-2A40-4DFC-B932-DF632E0BF317}"/>
              </a:ext>
            </a:extLst>
          </p:cNvPr>
          <p:cNvSpPr>
            <a:spLocks noGrp="1"/>
          </p:cNvSpPr>
          <p:nvPr>
            <p:ph type="title"/>
          </p:nvPr>
        </p:nvSpPr>
        <p:spPr/>
        <p:txBody>
          <a:bodyPr/>
          <a:lstStyle/>
          <a:p>
            <a:r>
              <a:rPr lang="pt-BR" dirty="0"/>
              <a:t>Ethernet 10 Mbps</a:t>
            </a:r>
          </a:p>
        </p:txBody>
      </p:sp>
      <p:sp>
        <p:nvSpPr>
          <p:cNvPr id="3" name="Content Placeholder 2">
            <a:extLst>
              <a:ext uri="{FF2B5EF4-FFF2-40B4-BE49-F238E27FC236}">
                <a16:creationId xmlns:a16="http://schemas.microsoft.com/office/drawing/2014/main" id="{B9D7C52B-5C60-4AD0-9FEE-F7E9AF45982F}"/>
              </a:ext>
            </a:extLst>
          </p:cNvPr>
          <p:cNvSpPr>
            <a:spLocks noGrp="1"/>
          </p:cNvSpPr>
          <p:nvPr>
            <p:ph idx="1"/>
          </p:nvPr>
        </p:nvSpPr>
        <p:spPr>
          <a:xfrm>
            <a:off x="2611808" y="1792700"/>
            <a:ext cx="7796540" cy="4257244"/>
          </a:xfrm>
        </p:spPr>
        <p:txBody>
          <a:bodyPr>
            <a:normAutofit fontScale="92500"/>
          </a:bodyPr>
          <a:lstStyle/>
          <a:p>
            <a:r>
              <a:rPr lang="pt-BR" dirty="0"/>
              <a:t>Diferença entre 10BASE5 e 10BASE2: tipo de cabo coaxial e nos conectores utilizados</a:t>
            </a:r>
          </a:p>
          <a:p>
            <a:r>
              <a:rPr lang="pt-BR" dirty="0"/>
              <a:t>10BASE5 o cabo é bem grosso, dificultando o manuseio e a instalção das estações</a:t>
            </a:r>
          </a:p>
          <a:p>
            <a:r>
              <a:rPr lang="pt-BR" dirty="0"/>
              <a:t>10BASE2 é simples de manusear e instalar, mas pouco escalável, possui disponibilidade baixa e é difícil de realizar manutenção</a:t>
            </a:r>
          </a:p>
          <a:p>
            <a:r>
              <a:rPr lang="pt-BR" dirty="0"/>
              <a:t>A topologia em barra utilizada em ambos padõres, dificulta a instalação de novos dispositivos na rede sem interromper seu funcionamento e também dificulta a resolução de problemas físicos na rede, por isso estão em desuso. </a:t>
            </a:r>
          </a:p>
          <a:p>
            <a:endParaRPr lang="pt-BR" b="1" dirty="0"/>
          </a:p>
        </p:txBody>
      </p:sp>
      <p:pic>
        <p:nvPicPr>
          <p:cNvPr id="5" name="Picture 4">
            <a:extLst>
              <a:ext uri="{FF2B5EF4-FFF2-40B4-BE49-F238E27FC236}">
                <a16:creationId xmlns:a16="http://schemas.microsoft.com/office/drawing/2014/main" id="{F900F193-E8A4-44D6-8E5A-6F412E21D9F4}"/>
              </a:ext>
            </a:extLst>
          </p:cNvPr>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7375547" y="5417005"/>
            <a:ext cx="3414373" cy="1265878"/>
          </a:xfrm>
          <a:prstGeom prst="rect">
            <a:avLst/>
          </a:prstGeom>
        </p:spPr>
      </p:pic>
    </p:spTree>
    <p:extLst>
      <p:ext uri="{BB962C8B-B14F-4D97-AF65-F5344CB8AC3E}">
        <p14:creationId xmlns:p14="http://schemas.microsoft.com/office/powerpoint/2010/main" val="36213646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F3E25-2A40-4DFC-B932-DF632E0BF317}"/>
              </a:ext>
            </a:extLst>
          </p:cNvPr>
          <p:cNvSpPr>
            <a:spLocks noGrp="1"/>
          </p:cNvSpPr>
          <p:nvPr>
            <p:ph type="title"/>
          </p:nvPr>
        </p:nvSpPr>
        <p:spPr/>
        <p:txBody>
          <a:bodyPr/>
          <a:lstStyle/>
          <a:p>
            <a:r>
              <a:rPr lang="pt-BR" dirty="0"/>
              <a:t>Ethernet 10 Mbps</a:t>
            </a:r>
          </a:p>
        </p:txBody>
      </p:sp>
      <p:pic>
        <p:nvPicPr>
          <p:cNvPr id="6" name="Picture 5">
            <a:extLst>
              <a:ext uri="{FF2B5EF4-FFF2-40B4-BE49-F238E27FC236}">
                <a16:creationId xmlns:a16="http://schemas.microsoft.com/office/drawing/2014/main" id="{DDA211C7-4407-40B0-B27C-CB9E2B57A9A0}"/>
              </a:ext>
            </a:extLst>
          </p:cNvPr>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7203943" y="4656405"/>
            <a:ext cx="3366196" cy="2067951"/>
          </a:xfrm>
          <a:prstGeom prst="rect">
            <a:avLst/>
          </a:prstGeom>
        </p:spPr>
      </p:pic>
      <p:sp>
        <p:nvSpPr>
          <p:cNvPr id="10" name="Content Placeholder 2">
            <a:extLst>
              <a:ext uri="{FF2B5EF4-FFF2-40B4-BE49-F238E27FC236}">
                <a16:creationId xmlns:a16="http://schemas.microsoft.com/office/drawing/2014/main" id="{7EA737F3-0C27-49D7-8D16-5621772EA218}"/>
              </a:ext>
            </a:extLst>
          </p:cNvPr>
          <p:cNvSpPr>
            <a:spLocks noGrp="1"/>
          </p:cNvSpPr>
          <p:nvPr>
            <p:ph idx="1"/>
          </p:nvPr>
        </p:nvSpPr>
        <p:spPr>
          <a:xfrm>
            <a:off x="1621861" y="1433136"/>
            <a:ext cx="9407210" cy="4257244"/>
          </a:xfrm>
        </p:spPr>
        <p:txBody>
          <a:bodyPr>
            <a:normAutofit/>
          </a:bodyPr>
          <a:lstStyle/>
          <a:p>
            <a:r>
              <a:rPr lang="pt-BR" dirty="0"/>
              <a:t>10BASE-T utiliza o par traçado para conectar a estação a um dispositivo central (hub ou um switch), formando uma estrela.  Assim, novas estações podem ser adicionadas o removidas sem afetar o funcionamento da rede e simplifica a solução de possíveis problemas físicos na rede</a:t>
            </a:r>
          </a:p>
          <a:p>
            <a:r>
              <a:rPr lang="pt-BR" dirty="0"/>
              <a:t>Apesar da topologia física da rede ser uma estrela, o protocolo de acesso ao meio CSMA/CD funciona como se as estações estivessem em uma topologia lógica de barra</a:t>
            </a:r>
          </a:p>
          <a:p>
            <a:endParaRPr lang="pt-BR" b="1" dirty="0"/>
          </a:p>
        </p:txBody>
      </p:sp>
    </p:spTree>
    <p:extLst>
      <p:ext uri="{BB962C8B-B14F-4D97-AF65-F5344CB8AC3E}">
        <p14:creationId xmlns:p14="http://schemas.microsoft.com/office/powerpoint/2010/main" val="15104744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73246-B334-470E-93ED-45C3800730C7}"/>
              </a:ext>
            </a:extLst>
          </p:cNvPr>
          <p:cNvSpPr>
            <a:spLocks noGrp="1"/>
          </p:cNvSpPr>
          <p:nvPr>
            <p:ph type="title"/>
          </p:nvPr>
        </p:nvSpPr>
        <p:spPr/>
        <p:txBody>
          <a:bodyPr/>
          <a:lstStyle/>
          <a:p>
            <a:r>
              <a:rPr lang="pt-BR" dirty="0"/>
              <a:t>Fast Ethernet</a:t>
            </a:r>
          </a:p>
        </p:txBody>
      </p:sp>
      <p:sp>
        <p:nvSpPr>
          <p:cNvPr id="3" name="Content Placeholder 2">
            <a:extLst>
              <a:ext uri="{FF2B5EF4-FFF2-40B4-BE49-F238E27FC236}">
                <a16:creationId xmlns:a16="http://schemas.microsoft.com/office/drawing/2014/main" id="{35DF0F82-D546-41D8-86BF-70CC21060F68}"/>
              </a:ext>
            </a:extLst>
          </p:cNvPr>
          <p:cNvSpPr>
            <a:spLocks noGrp="1"/>
          </p:cNvSpPr>
          <p:nvPr>
            <p:ph idx="1"/>
          </p:nvPr>
        </p:nvSpPr>
        <p:spPr/>
        <p:txBody>
          <a:bodyPr/>
          <a:lstStyle/>
          <a:p>
            <a:r>
              <a:rPr lang="pt-BR" dirty="0"/>
              <a:t>IEEE 802.3u</a:t>
            </a:r>
          </a:p>
          <a:p>
            <a:r>
              <a:rPr lang="pt-BR" dirty="0"/>
              <a:t>CSMA/CD como protocolo de acesso ao meio</a:t>
            </a:r>
          </a:p>
          <a:p>
            <a:r>
              <a:rPr lang="pt-BR" dirty="0"/>
              <a:t>Oferece taxa de transmissão de 100 Mbps, reduz o tempo de duração de sinal de 100ns para 10ns, o intervalo de tempo utilizado para assinalar 1 bit passou a sinalizar 10 bits e o slot time ficou 5,12ms</a:t>
            </a:r>
          </a:p>
          <a:p>
            <a:r>
              <a:rPr lang="pt-BR" dirty="0"/>
              <a:t>Permite apenas par traçado e fibra ótica, e aceita somente topologia em estrela (conexões que usam hubs e switches)</a:t>
            </a:r>
          </a:p>
          <a:p>
            <a:endParaRPr lang="pt-BR" dirty="0"/>
          </a:p>
        </p:txBody>
      </p:sp>
    </p:spTree>
    <p:extLst>
      <p:ext uri="{BB962C8B-B14F-4D97-AF65-F5344CB8AC3E}">
        <p14:creationId xmlns:p14="http://schemas.microsoft.com/office/powerpoint/2010/main" val="3565619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73246-B334-470E-93ED-45C3800730C7}"/>
              </a:ext>
            </a:extLst>
          </p:cNvPr>
          <p:cNvSpPr>
            <a:spLocks noGrp="1"/>
          </p:cNvSpPr>
          <p:nvPr>
            <p:ph type="title"/>
          </p:nvPr>
        </p:nvSpPr>
        <p:spPr/>
        <p:txBody>
          <a:bodyPr/>
          <a:lstStyle/>
          <a:p>
            <a:r>
              <a:rPr lang="pt-BR" dirty="0"/>
              <a:t>Fast Ethernet</a:t>
            </a:r>
          </a:p>
        </p:txBody>
      </p:sp>
      <p:sp>
        <p:nvSpPr>
          <p:cNvPr id="3" name="Content Placeholder 2">
            <a:extLst>
              <a:ext uri="{FF2B5EF4-FFF2-40B4-BE49-F238E27FC236}">
                <a16:creationId xmlns:a16="http://schemas.microsoft.com/office/drawing/2014/main" id="{35DF0F82-D546-41D8-86BF-70CC21060F68}"/>
              </a:ext>
            </a:extLst>
          </p:cNvPr>
          <p:cNvSpPr>
            <a:spLocks noGrp="1"/>
          </p:cNvSpPr>
          <p:nvPr>
            <p:ph idx="1"/>
          </p:nvPr>
        </p:nvSpPr>
        <p:spPr>
          <a:xfrm>
            <a:off x="2773599" y="3826412"/>
            <a:ext cx="7796540" cy="2223532"/>
          </a:xfrm>
        </p:spPr>
        <p:txBody>
          <a:bodyPr>
            <a:normAutofit lnSpcReduction="10000"/>
          </a:bodyPr>
          <a:lstStyle/>
          <a:p>
            <a:r>
              <a:rPr lang="pt-BR" dirty="0"/>
              <a:t>Para permitir a compatibilidade com o Ethernet 10 Mbps, oferece a autonegociação, onde as portas do hub ou switch são chamadas de 10/100, pois podem trabalhar a 10 Mbps ou 100 Mbps </a:t>
            </a:r>
          </a:p>
          <a:p>
            <a:r>
              <a:rPr lang="pt-BR" dirty="0"/>
              <a:t>A autonegociação também permite que a estação negocie se irá trabalhar no modo half-duplex ou full-duplex</a:t>
            </a:r>
          </a:p>
        </p:txBody>
      </p:sp>
      <p:pic>
        <p:nvPicPr>
          <p:cNvPr id="4" name="Picture 3">
            <a:extLst>
              <a:ext uri="{FF2B5EF4-FFF2-40B4-BE49-F238E27FC236}">
                <a16:creationId xmlns:a16="http://schemas.microsoft.com/office/drawing/2014/main" id="{77F89919-582E-4C90-8741-F37ACFCD1A47}"/>
              </a:ext>
            </a:extLst>
          </p:cNvPr>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340902" y="1558211"/>
            <a:ext cx="8716303" cy="2029051"/>
          </a:xfrm>
          <a:prstGeom prst="rect">
            <a:avLst/>
          </a:prstGeom>
        </p:spPr>
      </p:pic>
    </p:spTree>
    <p:extLst>
      <p:ext uri="{BB962C8B-B14F-4D97-AF65-F5344CB8AC3E}">
        <p14:creationId xmlns:p14="http://schemas.microsoft.com/office/powerpoint/2010/main" val="8436355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F4845-C972-4A97-A745-5E5A6C8E18B9}"/>
              </a:ext>
            </a:extLst>
          </p:cNvPr>
          <p:cNvSpPr>
            <a:spLocks noGrp="1"/>
          </p:cNvSpPr>
          <p:nvPr>
            <p:ph type="title"/>
          </p:nvPr>
        </p:nvSpPr>
        <p:spPr/>
        <p:txBody>
          <a:bodyPr/>
          <a:lstStyle/>
          <a:p>
            <a:r>
              <a:rPr lang="pt-BR" dirty="0"/>
              <a:t>Gigabit Ethernet</a:t>
            </a:r>
          </a:p>
        </p:txBody>
      </p:sp>
      <p:sp>
        <p:nvSpPr>
          <p:cNvPr id="3" name="Content Placeholder 2">
            <a:extLst>
              <a:ext uri="{FF2B5EF4-FFF2-40B4-BE49-F238E27FC236}">
                <a16:creationId xmlns:a16="http://schemas.microsoft.com/office/drawing/2014/main" id="{53A4B4ED-C3F1-44F1-B082-F446A3A8FE21}"/>
              </a:ext>
            </a:extLst>
          </p:cNvPr>
          <p:cNvSpPr>
            <a:spLocks noGrp="1"/>
          </p:cNvSpPr>
          <p:nvPr>
            <p:ph idx="1"/>
          </p:nvPr>
        </p:nvSpPr>
        <p:spPr/>
        <p:txBody>
          <a:bodyPr/>
          <a:lstStyle/>
          <a:p>
            <a:r>
              <a:rPr lang="pt-BR" dirty="0"/>
              <a:t>Formado pelos padrões IEEE 802.3z (1000BASE-X) e IEEE 802.3ab (1000BASE-T)</a:t>
            </a:r>
          </a:p>
          <a:p>
            <a:r>
              <a:rPr lang="pt-BR" dirty="0"/>
              <a:t>Utiliza o mesmo formato de quadro e o mesmo protocolo de acesso ao meio CSMA-CD, porém oferece taxa de transmissão de 1000 Mbps</a:t>
            </a:r>
          </a:p>
        </p:txBody>
      </p:sp>
      <p:pic>
        <p:nvPicPr>
          <p:cNvPr id="4" name="Picture 3">
            <a:extLst>
              <a:ext uri="{FF2B5EF4-FFF2-40B4-BE49-F238E27FC236}">
                <a16:creationId xmlns:a16="http://schemas.microsoft.com/office/drawing/2014/main" id="{378E940C-0AF5-4645-B333-8846A4C82DFE}"/>
              </a:ext>
            </a:extLst>
          </p:cNvPr>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311066" y="1554064"/>
            <a:ext cx="8721605" cy="1428287"/>
          </a:xfrm>
          <a:prstGeom prst="rect">
            <a:avLst/>
          </a:prstGeom>
        </p:spPr>
      </p:pic>
    </p:spTree>
    <p:extLst>
      <p:ext uri="{BB962C8B-B14F-4D97-AF65-F5344CB8AC3E}">
        <p14:creationId xmlns:p14="http://schemas.microsoft.com/office/powerpoint/2010/main" val="14583992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F4845-C972-4A97-A745-5E5A6C8E18B9}"/>
              </a:ext>
            </a:extLst>
          </p:cNvPr>
          <p:cNvSpPr>
            <a:spLocks noGrp="1"/>
          </p:cNvSpPr>
          <p:nvPr>
            <p:ph type="title"/>
          </p:nvPr>
        </p:nvSpPr>
        <p:spPr/>
        <p:txBody>
          <a:bodyPr/>
          <a:lstStyle/>
          <a:p>
            <a:r>
              <a:rPr lang="pt-BR" dirty="0"/>
              <a:t>Gigabit Ethernet</a:t>
            </a:r>
          </a:p>
        </p:txBody>
      </p:sp>
      <p:sp>
        <p:nvSpPr>
          <p:cNvPr id="3" name="Content Placeholder 2">
            <a:extLst>
              <a:ext uri="{FF2B5EF4-FFF2-40B4-BE49-F238E27FC236}">
                <a16:creationId xmlns:a16="http://schemas.microsoft.com/office/drawing/2014/main" id="{53A4B4ED-C3F1-44F1-B082-F446A3A8FE21}"/>
              </a:ext>
            </a:extLst>
          </p:cNvPr>
          <p:cNvSpPr>
            <a:spLocks noGrp="1"/>
          </p:cNvSpPr>
          <p:nvPr>
            <p:ph idx="1"/>
          </p:nvPr>
        </p:nvSpPr>
        <p:spPr>
          <a:xfrm>
            <a:off x="2489982" y="2052116"/>
            <a:ext cx="8080157" cy="4630038"/>
          </a:xfrm>
        </p:spPr>
        <p:txBody>
          <a:bodyPr/>
          <a:lstStyle/>
          <a:p>
            <a:r>
              <a:rPr lang="pt-BR" dirty="0"/>
              <a:t>Manteve o tamanho do quadro original, porém complementando com uma sequência especial de bits de até 512 bytes. Assim, pôde aumentar sua velocidade de transmissão, mantendo  tamanho máximo do segmento do Fast Ethernet e mantendo-se compatível com versões antigas</a:t>
            </a:r>
          </a:p>
          <a:p>
            <a:r>
              <a:rPr lang="pt-BR" dirty="0"/>
              <a:t>Gera a subutilização de pequenos quadros, mas a técnica rajada de quadros solucionou isso enviando um conjunto de frames em sequência, como se fosse um único grande quadro</a:t>
            </a:r>
          </a:p>
        </p:txBody>
      </p:sp>
      <p:pic>
        <p:nvPicPr>
          <p:cNvPr id="5" name="Picture 4">
            <a:extLst>
              <a:ext uri="{FF2B5EF4-FFF2-40B4-BE49-F238E27FC236}">
                <a16:creationId xmlns:a16="http://schemas.microsoft.com/office/drawing/2014/main" id="{8B60F947-BA3D-4A20-BB29-42A2189641AA}"/>
              </a:ext>
            </a:extLst>
          </p:cNvPr>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11807" y="1664448"/>
            <a:ext cx="7958331" cy="1191294"/>
          </a:xfrm>
          <a:prstGeom prst="rect">
            <a:avLst/>
          </a:prstGeom>
        </p:spPr>
      </p:pic>
    </p:spTree>
    <p:extLst>
      <p:ext uri="{BB962C8B-B14F-4D97-AF65-F5344CB8AC3E}">
        <p14:creationId xmlns:p14="http://schemas.microsoft.com/office/powerpoint/2010/main" val="10277838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F2993-DA07-412F-86EA-3CB7A7A10C94}"/>
              </a:ext>
            </a:extLst>
          </p:cNvPr>
          <p:cNvSpPr>
            <a:spLocks noGrp="1"/>
          </p:cNvSpPr>
          <p:nvPr>
            <p:ph type="title"/>
          </p:nvPr>
        </p:nvSpPr>
        <p:spPr/>
        <p:txBody>
          <a:bodyPr/>
          <a:lstStyle/>
          <a:p>
            <a:r>
              <a:rPr lang="pt-BR" dirty="0"/>
              <a:t>10 Gigabit Ethernet</a:t>
            </a:r>
            <a:br>
              <a:rPr lang="pt-BR" dirty="0"/>
            </a:br>
            <a:endParaRPr lang="pt-BR" dirty="0"/>
          </a:p>
        </p:txBody>
      </p:sp>
      <p:sp>
        <p:nvSpPr>
          <p:cNvPr id="3" name="Content Placeholder 2">
            <a:extLst>
              <a:ext uri="{FF2B5EF4-FFF2-40B4-BE49-F238E27FC236}">
                <a16:creationId xmlns:a16="http://schemas.microsoft.com/office/drawing/2014/main" id="{954459E6-2865-4C04-86F8-5AC251046CD0}"/>
              </a:ext>
            </a:extLst>
          </p:cNvPr>
          <p:cNvSpPr>
            <a:spLocks noGrp="1"/>
          </p:cNvSpPr>
          <p:nvPr>
            <p:ph idx="1"/>
          </p:nvPr>
        </p:nvSpPr>
        <p:spPr>
          <a:xfrm>
            <a:off x="1983545" y="2729026"/>
            <a:ext cx="8586594" cy="4487379"/>
          </a:xfrm>
        </p:spPr>
        <p:txBody>
          <a:bodyPr/>
          <a:lstStyle/>
          <a:p>
            <a:r>
              <a:rPr lang="pt-BR" dirty="0"/>
              <a:t>Ou IEEE 802.3ae</a:t>
            </a:r>
          </a:p>
          <a:p>
            <a:r>
              <a:rPr lang="pt-BR" dirty="0"/>
              <a:t>Não utiliza o protocolo de acesso ao meio CSMA/CD. Suporta somente o modo de operação full-duplex, então o tamanho máximo limita-se às características físicas do meio de transmissão</a:t>
            </a:r>
          </a:p>
          <a:p>
            <a:r>
              <a:rPr lang="pt-BR" dirty="0"/>
              <a:t>Objetivo: atuar além das redes locais, oferecendo opções para serem adotadas em reder metropolitanas e redes distribuídas</a:t>
            </a:r>
          </a:p>
          <a:p>
            <a:r>
              <a:rPr lang="pt-BR" dirty="0"/>
              <a:t>Os padrões 10GBASE-LX4 e 10GBASE-R estão associados às redes locais e o padrão 10GBASE-W está associado às redes distribuídas</a:t>
            </a:r>
          </a:p>
        </p:txBody>
      </p:sp>
      <p:pic>
        <p:nvPicPr>
          <p:cNvPr id="4" name="Picture 3">
            <a:extLst>
              <a:ext uri="{FF2B5EF4-FFF2-40B4-BE49-F238E27FC236}">
                <a16:creationId xmlns:a16="http://schemas.microsoft.com/office/drawing/2014/main" id="{F93E1CDD-B262-425F-AA04-81CD96B3651B}"/>
              </a:ext>
            </a:extLst>
          </p:cNvPr>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172089" y="1557288"/>
            <a:ext cx="8772575" cy="1495401"/>
          </a:xfrm>
          <a:prstGeom prst="rect">
            <a:avLst/>
          </a:prstGeom>
        </p:spPr>
      </p:pic>
    </p:spTree>
    <p:extLst>
      <p:ext uri="{BB962C8B-B14F-4D97-AF65-F5344CB8AC3E}">
        <p14:creationId xmlns:p14="http://schemas.microsoft.com/office/powerpoint/2010/main" val="36704835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4C641-6519-4D1E-92A0-F9B736123C7C}"/>
              </a:ext>
            </a:extLst>
          </p:cNvPr>
          <p:cNvSpPr>
            <a:spLocks noGrp="1"/>
          </p:cNvSpPr>
          <p:nvPr>
            <p:ph type="title"/>
          </p:nvPr>
        </p:nvSpPr>
        <p:spPr/>
        <p:txBody>
          <a:bodyPr/>
          <a:lstStyle/>
          <a:p>
            <a:r>
              <a:rPr lang="pt-BR" dirty="0"/>
              <a:t>Repetidores e Hubs</a:t>
            </a:r>
          </a:p>
        </p:txBody>
      </p:sp>
      <p:sp>
        <p:nvSpPr>
          <p:cNvPr id="3" name="Content Placeholder 2">
            <a:extLst>
              <a:ext uri="{FF2B5EF4-FFF2-40B4-BE49-F238E27FC236}">
                <a16:creationId xmlns:a16="http://schemas.microsoft.com/office/drawing/2014/main" id="{C232EA72-5DF8-4C8F-BD47-2B898D0A1238}"/>
              </a:ext>
            </a:extLst>
          </p:cNvPr>
          <p:cNvSpPr>
            <a:spLocks noGrp="1"/>
          </p:cNvSpPr>
          <p:nvPr>
            <p:ph idx="1"/>
          </p:nvPr>
        </p:nvSpPr>
        <p:spPr>
          <a:xfrm>
            <a:off x="2574294" y="808056"/>
            <a:ext cx="7796540" cy="3997828"/>
          </a:xfrm>
        </p:spPr>
        <p:txBody>
          <a:bodyPr/>
          <a:lstStyle/>
          <a:p>
            <a:r>
              <a:rPr lang="pt-BR" dirty="0"/>
              <a:t>Atuam exclusivamente na camada física</a:t>
            </a:r>
          </a:p>
          <a:p>
            <a:r>
              <a:rPr lang="pt-BR" dirty="0"/>
              <a:t>Função: receber um sinal atenuado e regenerá-lo de forma a ampliar a cobertura física da rede, a utilização de hubs e repetidores permite ultrapassar os limites de distância impostos pelo meio de transmissão</a:t>
            </a:r>
          </a:p>
        </p:txBody>
      </p:sp>
      <p:pic>
        <p:nvPicPr>
          <p:cNvPr id="4" name="Picture 3">
            <a:extLst>
              <a:ext uri="{FF2B5EF4-FFF2-40B4-BE49-F238E27FC236}">
                <a16:creationId xmlns:a16="http://schemas.microsoft.com/office/drawing/2014/main" id="{8B27BCE4-3AA1-4C2D-BDAD-0DB0907F27EB}"/>
              </a:ext>
            </a:extLst>
          </p:cNvPr>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984622" y="4038411"/>
            <a:ext cx="6468867" cy="2362389"/>
          </a:xfrm>
          <a:prstGeom prst="rect">
            <a:avLst/>
          </a:prstGeom>
        </p:spPr>
      </p:pic>
    </p:spTree>
    <p:extLst>
      <p:ext uri="{BB962C8B-B14F-4D97-AF65-F5344CB8AC3E}">
        <p14:creationId xmlns:p14="http://schemas.microsoft.com/office/powerpoint/2010/main" val="22973967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4C641-6519-4D1E-92A0-F9B736123C7C}"/>
              </a:ext>
            </a:extLst>
          </p:cNvPr>
          <p:cNvSpPr>
            <a:spLocks noGrp="1"/>
          </p:cNvSpPr>
          <p:nvPr>
            <p:ph type="title"/>
          </p:nvPr>
        </p:nvSpPr>
        <p:spPr/>
        <p:txBody>
          <a:bodyPr/>
          <a:lstStyle/>
          <a:p>
            <a:r>
              <a:rPr lang="pt-BR" dirty="0"/>
              <a:t>Repetidores e Hubs</a:t>
            </a:r>
          </a:p>
        </p:txBody>
      </p:sp>
      <p:sp>
        <p:nvSpPr>
          <p:cNvPr id="3" name="Content Placeholder 2">
            <a:extLst>
              <a:ext uri="{FF2B5EF4-FFF2-40B4-BE49-F238E27FC236}">
                <a16:creationId xmlns:a16="http://schemas.microsoft.com/office/drawing/2014/main" id="{C232EA72-5DF8-4C8F-BD47-2B898D0A1238}"/>
              </a:ext>
            </a:extLst>
          </p:cNvPr>
          <p:cNvSpPr>
            <a:spLocks noGrp="1"/>
          </p:cNvSpPr>
          <p:nvPr>
            <p:ph idx="1"/>
          </p:nvPr>
        </p:nvSpPr>
        <p:spPr>
          <a:xfrm>
            <a:off x="2475820" y="1336431"/>
            <a:ext cx="8511048" cy="2841674"/>
          </a:xfrm>
        </p:spPr>
        <p:txBody>
          <a:bodyPr>
            <a:normAutofit lnSpcReduction="10000"/>
          </a:bodyPr>
          <a:lstStyle/>
          <a:p>
            <a:r>
              <a:rPr lang="pt-BR" dirty="0"/>
              <a:t>Repetidor costuma ter duas portas, permitindo conectar somente dois segmentos</a:t>
            </a:r>
          </a:p>
          <a:p>
            <a:r>
              <a:rPr lang="pt-BR" dirty="0"/>
              <a:t>Recebe sinal atenuado de um segmento, corrige a amplitude do sinal e reencaminha para outro segmento, estendendo a topologia em barra</a:t>
            </a:r>
          </a:p>
          <a:p>
            <a:r>
              <a:rPr lang="pt-BR" dirty="0"/>
              <a:t>Se uma estação do segmento A tentar transmitir ao mesmo tempo de uma estação no segmento C, ocorrerá colisão e os quadros transmitidos por ambas serão perdidos</a:t>
            </a:r>
          </a:p>
        </p:txBody>
      </p:sp>
      <p:pic>
        <p:nvPicPr>
          <p:cNvPr id="5" name="Picture 4">
            <a:extLst>
              <a:ext uri="{FF2B5EF4-FFF2-40B4-BE49-F238E27FC236}">
                <a16:creationId xmlns:a16="http://schemas.microsoft.com/office/drawing/2014/main" id="{B23586ED-2065-4C38-B16E-89EA4A72553B}"/>
              </a:ext>
            </a:extLst>
          </p:cNvPr>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867371" y="4178105"/>
            <a:ext cx="7727946" cy="2349303"/>
          </a:xfrm>
          <a:prstGeom prst="rect">
            <a:avLst/>
          </a:prstGeom>
        </p:spPr>
      </p:pic>
    </p:spTree>
    <p:extLst>
      <p:ext uri="{BB962C8B-B14F-4D97-AF65-F5344CB8AC3E}">
        <p14:creationId xmlns:p14="http://schemas.microsoft.com/office/powerpoint/2010/main" val="33381737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FB4FB-2EB4-4547-916C-7BCB248F37FD}"/>
              </a:ext>
            </a:extLst>
          </p:cNvPr>
          <p:cNvSpPr>
            <a:spLocks noGrp="1"/>
          </p:cNvSpPr>
          <p:nvPr>
            <p:ph type="title"/>
          </p:nvPr>
        </p:nvSpPr>
        <p:spPr/>
        <p:txBody>
          <a:bodyPr/>
          <a:lstStyle/>
          <a:p>
            <a:r>
              <a:rPr lang="pt-BR" dirty="0"/>
              <a:t>Repetidores e Hubs</a:t>
            </a:r>
          </a:p>
        </p:txBody>
      </p:sp>
      <p:sp>
        <p:nvSpPr>
          <p:cNvPr id="3" name="Content Placeholder 2">
            <a:extLst>
              <a:ext uri="{FF2B5EF4-FFF2-40B4-BE49-F238E27FC236}">
                <a16:creationId xmlns:a16="http://schemas.microsoft.com/office/drawing/2014/main" id="{D84180E9-5BA1-4CFA-A1E7-F2842F6E0D95}"/>
              </a:ext>
            </a:extLst>
          </p:cNvPr>
          <p:cNvSpPr>
            <a:spLocks noGrp="1"/>
          </p:cNvSpPr>
          <p:nvPr>
            <p:ph idx="1"/>
          </p:nvPr>
        </p:nvSpPr>
        <p:spPr>
          <a:xfrm>
            <a:off x="1570586" y="1392702"/>
            <a:ext cx="5020387" cy="4951827"/>
          </a:xfrm>
        </p:spPr>
        <p:txBody>
          <a:bodyPr>
            <a:normAutofit fontScale="92500" lnSpcReduction="10000"/>
          </a:bodyPr>
          <a:lstStyle/>
          <a:p>
            <a:r>
              <a:rPr lang="pt-BR" dirty="0"/>
              <a:t>Hub éum repetidor com múltiplas portas, permitindo vários segmentos no formato de uma estrela</a:t>
            </a:r>
          </a:p>
          <a:p>
            <a:r>
              <a:rPr lang="pt-BR" dirty="0"/>
              <a:t>O sinal que chega a uma das portas do hub é regenerado e distribuído para as demais</a:t>
            </a:r>
          </a:p>
          <a:p>
            <a:r>
              <a:rPr lang="pt-BR" dirty="0"/>
              <a:t>Reduz os problemas de disponibilidade, escabilidade e manutenção apresentados pela topologia em barra</a:t>
            </a:r>
          </a:p>
          <a:p>
            <a:r>
              <a:rPr lang="pt-BR" dirty="0"/>
              <a:t>Se X e Y tentarem transmitir simultaneamente, teremos uma colisão e as demais estações conectadas ao hub saberão do ocorrido</a:t>
            </a:r>
          </a:p>
          <a:p>
            <a:endParaRPr lang="pt-BR" dirty="0"/>
          </a:p>
        </p:txBody>
      </p:sp>
      <p:pic>
        <p:nvPicPr>
          <p:cNvPr id="4" name="Picture 3">
            <a:extLst>
              <a:ext uri="{FF2B5EF4-FFF2-40B4-BE49-F238E27FC236}">
                <a16:creationId xmlns:a16="http://schemas.microsoft.com/office/drawing/2014/main" id="{2933254F-F218-49F6-A18D-A83774AD2BC4}"/>
              </a:ext>
            </a:extLst>
          </p:cNvPr>
          <p:cNvPicPr/>
          <p:nvPr/>
        </p:nvPicPr>
        <p:blipFill>
          <a:blip r:embed="rId2"/>
          <a:stretch>
            <a:fillRect/>
          </a:stretch>
        </p:blipFill>
        <p:spPr>
          <a:xfrm>
            <a:off x="6844192" y="2143576"/>
            <a:ext cx="4140178" cy="3148830"/>
          </a:xfrm>
          <a:prstGeom prst="rect">
            <a:avLst/>
          </a:prstGeom>
        </p:spPr>
      </p:pic>
    </p:spTree>
    <p:extLst>
      <p:ext uri="{BB962C8B-B14F-4D97-AF65-F5344CB8AC3E}">
        <p14:creationId xmlns:p14="http://schemas.microsoft.com/office/powerpoint/2010/main" val="155038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6"/>
          <p:cNvSpPr txBox="1">
            <a:spLocks noGrp="1"/>
          </p:cNvSpPr>
          <p:nvPr>
            <p:ph type="title"/>
          </p:nvPr>
        </p:nvSpPr>
        <p:spPr>
          <a:xfrm>
            <a:off x="2611808" y="808056"/>
            <a:ext cx="7958400" cy="10773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r>
              <a:rPr lang="pt-BR"/>
              <a:t>Acesso Particionado</a:t>
            </a:r>
            <a:endParaRPr/>
          </a:p>
        </p:txBody>
      </p:sp>
      <p:sp>
        <p:nvSpPr>
          <p:cNvPr id="142" name="Google Shape;142;p16"/>
          <p:cNvSpPr txBox="1">
            <a:spLocks noGrp="1"/>
          </p:cNvSpPr>
          <p:nvPr>
            <p:ph type="body" idx="1"/>
          </p:nvPr>
        </p:nvSpPr>
        <p:spPr>
          <a:xfrm>
            <a:off x="2773599" y="2052116"/>
            <a:ext cx="7796400" cy="3997800"/>
          </a:xfrm>
          <a:prstGeom prst="rect">
            <a:avLst/>
          </a:prstGeom>
        </p:spPr>
        <p:txBody>
          <a:bodyPr spcFirstLastPara="1" wrap="square" lIns="91425" tIns="45700" rIns="91425" bIns="45700" anchor="ctr" anchorCtr="0">
            <a:noAutofit/>
          </a:bodyPr>
          <a:lstStyle/>
          <a:p>
            <a:pPr marL="0" lvl="0" indent="0" algn="l" rtl="0">
              <a:spcBef>
                <a:spcPts val="500"/>
              </a:spcBef>
              <a:spcAft>
                <a:spcPts val="0"/>
              </a:spcAft>
              <a:buNone/>
            </a:pPr>
            <a:endParaRPr/>
          </a:p>
          <a:p>
            <a:pPr marL="0" lvl="0" indent="0" algn="l" rtl="0">
              <a:spcBef>
                <a:spcPts val="600"/>
              </a:spcBef>
              <a:spcAft>
                <a:spcPts val="0"/>
              </a:spcAft>
              <a:buNone/>
            </a:pPr>
            <a:endParaRPr/>
          </a:p>
          <a:p>
            <a:pPr marL="0" lvl="0" indent="0" algn="l" rtl="0">
              <a:lnSpc>
                <a:spcPct val="107916"/>
              </a:lnSpc>
              <a:spcBef>
                <a:spcPts val="600"/>
              </a:spcBef>
              <a:spcAft>
                <a:spcPts val="0"/>
              </a:spcAft>
              <a:buNone/>
            </a:pPr>
            <a:endParaRPr/>
          </a:p>
          <a:p>
            <a:pPr marL="0" lvl="0" indent="0" algn="l" rtl="0">
              <a:lnSpc>
                <a:spcPct val="107916"/>
              </a:lnSpc>
              <a:spcBef>
                <a:spcPts val="800"/>
              </a:spcBef>
              <a:spcAft>
                <a:spcPts val="0"/>
              </a:spcAft>
              <a:buNone/>
            </a:pPr>
            <a:endParaRPr/>
          </a:p>
          <a:p>
            <a:pPr marL="0" lvl="0" indent="0" algn="l" rtl="0">
              <a:lnSpc>
                <a:spcPct val="107916"/>
              </a:lnSpc>
              <a:spcBef>
                <a:spcPts val="800"/>
              </a:spcBef>
              <a:spcAft>
                <a:spcPts val="0"/>
              </a:spcAft>
              <a:buNone/>
            </a:pPr>
            <a:endParaRPr/>
          </a:p>
          <a:p>
            <a:pPr marL="0" lvl="0" indent="0" algn="l" rtl="0">
              <a:lnSpc>
                <a:spcPct val="107916"/>
              </a:lnSpc>
              <a:spcBef>
                <a:spcPts val="800"/>
              </a:spcBef>
              <a:spcAft>
                <a:spcPts val="0"/>
              </a:spcAft>
              <a:buNone/>
            </a:pPr>
            <a:endParaRPr/>
          </a:p>
          <a:p>
            <a:pPr marL="0" lvl="0" indent="0" algn="l" rtl="0">
              <a:lnSpc>
                <a:spcPct val="107916"/>
              </a:lnSpc>
              <a:spcBef>
                <a:spcPts val="800"/>
              </a:spcBef>
              <a:spcAft>
                <a:spcPts val="0"/>
              </a:spcAft>
              <a:buNone/>
            </a:pPr>
            <a:endParaRPr/>
          </a:p>
          <a:p>
            <a:pPr marL="0" lvl="0" indent="0" algn="l" rtl="0">
              <a:lnSpc>
                <a:spcPct val="107916"/>
              </a:lnSpc>
              <a:spcBef>
                <a:spcPts val="800"/>
              </a:spcBef>
              <a:spcAft>
                <a:spcPts val="0"/>
              </a:spcAft>
              <a:buNone/>
            </a:pPr>
            <a:r>
              <a:rPr lang="pt-BR"/>
              <a:t>O meio de transmissão é dividido utilizando a multiplexação por frequência ou tempo ou alguma codificação. </a:t>
            </a:r>
            <a:endParaRPr/>
          </a:p>
          <a:p>
            <a:pPr marL="0" lvl="0" indent="0" algn="l" rtl="0">
              <a:lnSpc>
                <a:spcPct val="107916"/>
              </a:lnSpc>
              <a:spcBef>
                <a:spcPts val="800"/>
              </a:spcBef>
              <a:spcAft>
                <a:spcPts val="0"/>
              </a:spcAft>
              <a:buClr>
                <a:schemeClr val="dk1"/>
              </a:buClr>
              <a:buSzPts val="1100"/>
              <a:buFont typeface="Arial"/>
              <a:buNone/>
            </a:pPr>
            <a:r>
              <a:rPr lang="pt-BR"/>
              <a:t>Cada estação transmite sem interferir com a transmissão das demais, portanto, não gera colisão.</a:t>
            </a:r>
            <a:endParaRPr/>
          </a:p>
          <a:p>
            <a:pPr marL="0" lvl="0" indent="0" algn="l" rtl="0">
              <a:spcBef>
                <a:spcPts val="8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600"/>
              </a:spcAft>
              <a:buNone/>
            </a:pPr>
            <a:endParaRPr/>
          </a:p>
        </p:txBody>
      </p:sp>
    </p:spTree>
    <p:extLst>
      <p:ext uri="{BB962C8B-B14F-4D97-AF65-F5344CB8AC3E}">
        <p14:creationId xmlns:p14="http://schemas.microsoft.com/office/powerpoint/2010/main" val="37565617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FB4FB-2EB4-4547-916C-7BCB248F37FD}"/>
              </a:ext>
            </a:extLst>
          </p:cNvPr>
          <p:cNvSpPr>
            <a:spLocks noGrp="1"/>
          </p:cNvSpPr>
          <p:nvPr>
            <p:ph type="title"/>
          </p:nvPr>
        </p:nvSpPr>
        <p:spPr/>
        <p:txBody>
          <a:bodyPr/>
          <a:lstStyle/>
          <a:p>
            <a:r>
              <a:rPr lang="pt-BR" dirty="0"/>
              <a:t>Repetidores e Hubs</a:t>
            </a:r>
          </a:p>
        </p:txBody>
      </p:sp>
      <p:sp>
        <p:nvSpPr>
          <p:cNvPr id="3" name="Content Placeholder 2">
            <a:extLst>
              <a:ext uri="{FF2B5EF4-FFF2-40B4-BE49-F238E27FC236}">
                <a16:creationId xmlns:a16="http://schemas.microsoft.com/office/drawing/2014/main" id="{D84180E9-5BA1-4CFA-A1E7-F2842F6E0D95}"/>
              </a:ext>
            </a:extLst>
          </p:cNvPr>
          <p:cNvSpPr>
            <a:spLocks noGrp="1"/>
          </p:cNvSpPr>
          <p:nvPr>
            <p:ph idx="1"/>
          </p:nvPr>
        </p:nvSpPr>
        <p:spPr>
          <a:xfrm>
            <a:off x="1570586" y="1392702"/>
            <a:ext cx="5282237" cy="4951827"/>
          </a:xfrm>
        </p:spPr>
        <p:txBody>
          <a:bodyPr>
            <a:normAutofit/>
          </a:bodyPr>
          <a:lstStyle/>
          <a:p>
            <a:r>
              <a:rPr lang="pt-BR" dirty="0"/>
              <a:t>É possível conectar um hub a outro hub, criando uma topologia em árvore, como forma de expansão de rede. O domínio de colisão passa a ser todos os hubs que estão conectados na mesma árvore</a:t>
            </a:r>
          </a:p>
          <a:p>
            <a:r>
              <a:rPr lang="pt-BR" dirty="0"/>
              <a:t>Domínio de broadcast: conjunto de estações que receberão um quadro enviado para todas as estações da rede utilizando o endereço de broadcast</a:t>
            </a:r>
          </a:p>
        </p:txBody>
      </p:sp>
      <p:pic>
        <p:nvPicPr>
          <p:cNvPr id="5" name="Picture 4">
            <a:extLst>
              <a:ext uri="{FF2B5EF4-FFF2-40B4-BE49-F238E27FC236}">
                <a16:creationId xmlns:a16="http://schemas.microsoft.com/office/drawing/2014/main" id="{A626C6D9-C489-40D1-83A4-BF0579DA52F3}"/>
              </a:ext>
            </a:extLst>
          </p:cNvPr>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6852823" y="1885285"/>
            <a:ext cx="4310380" cy="3446370"/>
          </a:xfrm>
          <a:prstGeom prst="rect">
            <a:avLst/>
          </a:prstGeom>
        </p:spPr>
      </p:pic>
    </p:spTree>
    <p:extLst>
      <p:ext uri="{BB962C8B-B14F-4D97-AF65-F5344CB8AC3E}">
        <p14:creationId xmlns:p14="http://schemas.microsoft.com/office/powerpoint/2010/main" val="13824081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A0B85-7435-47D9-836A-930ED239E14D}"/>
              </a:ext>
            </a:extLst>
          </p:cNvPr>
          <p:cNvSpPr>
            <a:spLocks noGrp="1"/>
          </p:cNvSpPr>
          <p:nvPr>
            <p:ph type="title"/>
          </p:nvPr>
        </p:nvSpPr>
        <p:spPr/>
        <p:txBody>
          <a:bodyPr/>
          <a:lstStyle/>
          <a:p>
            <a:r>
              <a:rPr lang="pt-BR" dirty="0"/>
              <a:t>Pontes e Switches</a:t>
            </a:r>
          </a:p>
        </p:txBody>
      </p:sp>
      <p:sp>
        <p:nvSpPr>
          <p:cNvPr id="3" name="Content Placeholder 2">
            <a:extLst>
              <a:ext uri="{FF2B5EF4-FFF2-40B4-BE49-F238E27FC236}">
                <a16:creationId xmlns:a16="http://schemas.microsoft.com/office/drawing/2014/main" id="{997BDE62-1297-4241-9160-672C05571467}"/>
              </a:ext>
            </a:extLst>
          </p:cNvPr>
          <p:cNvSpPr>
            <a:spLocks noGrp="1"/>
          </p:cNvSpPr>
          <p:nvPr>
            <p:ph idx="1"/>
          </p:nvPr>
        </p:nvSpPr>
        <p:spPr>
          <a:xfrm>
            <a:off x="1129492" y="1346670"/>
            <a:ext cx="6537401" cy="5237010"/>
          </a:xfrm>
        </p:spPr>
        <p:txBody>
          <a:bodyPr>
            <a:normAutofit/>
          </a:bodyPr>
          <a:lstStyle/>
          <a:p>
            <a:r>
              <a:rPr lang="pt-BR" dirty="0"/>
              <a:t>Dispositivos que atuam nas camadas físicas e de enlace, de forma a estender a rede, segmentá-la e reduzir a taza de colisão</a:t>
            </a:r>
          </a:p>
          <a:p>
            <a:r>
              <a:rPr lang="pt-BR" dirty="0"/>
              <a:t>Processam os endereços de origem e destino do quadro Ethernet, permitindo identificar a qual segmento uma estação pertence e assim, isolar os domínios de colisão</a:t>
            </a:r>
          </a:p>
          <a:p>
            <a:r>
              <a:rPr lang="pt-BR" dirty="0"/>
              <a:t>Uma ponte costuma ter duas portas, permitindo conectar apenas dois segmentos. Estende a rede fisicamente e segmenta a lógica da rede</a:t>
            </a:r>
          </a:p>
          <a:p>
            <a:endParaRPr lang="pt-BR" dirty="0"/>
          </a:p>
        </p:txBody>
      </p:sp>
      <p:pic>
        <p:nvPicPr>
          <p:cNvPr id="4" name="Picture 3">
            <a:extLst>
              <a:ext uri="{FF2B5EF4-FFF2-40B4-BE49-F238E27FC236}">
                <a16:creationId xmlns:a16="http://schemas.microsoft.com/office/drawing/2014/main" id="{E40DC86F-A20E-407A-93F5-CDDDBEC237F2}"/>
              </a:ext>
            </a:extLst>
          </p:cNvPr>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7445987" y="2005631"/>
            <a:ext cx="3808168" cy="3705851"/>
          </a:xfrm>
          <a:prstGeom prst="rect">
            <a:avLst/>
          </a:prstGeom>
        </p:spPr>
      </p:pic>
    </p:spTree>
    <p:extLst>
      <p:ext uri="{BB962C8B-B14F-4D97-AF65-F5344CB8AC3E}">
        <p14:creationId xmlns:p14="http://schemas.microsoft.com/office/powerpoint/2010/main" val="19794169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A0B85-7435-47D9-836A-930ED239E14D}"/>
              </a:ext>
            </a:extLst>
          </p:cNvPr>
          <p:cNvSpPr>
            <a:spLocks noGrp="1"/>
          </p:cNvSpPr>
          <p:nvPr>
            <p:ph type="title"/>
          </p:nvPr>
        </p:nvSpPr>
        <p:spPr/>
        <p:txBody>
          <a:bodyPr/>
          <a:lstStyle/>
          <a:p>
            <a:r>
              <a:rPr lang="pt-BR" dirty="0"/>
              <a:t>Pontes e Switches</a:t>
            </a:r>
          </a:p>
        </p:txBody>
      </p:sp>
      <p:sp>
        <p:nvSpPr>
          <p:cNvPr id="3" name="Content Placeholder 2">
            <a:extLst>
              <a:ext uri="{FF2B5EF4-FFF2-40B4-BE49-F238E27FC236}">
                <a16:creationId xmlns:a16="http://schemas.microsoft.com/office/drawing/2014/main" id="{997BDE62-1297-4241-9160-672C05571467}"/>
              </a:ext>
            </a:extLst>
          </p:cNvPr>
          <p:cNvSpPr>
            <a:spLocks noGrp="1"/>
          </p:cNvSpPr>
          <p:nvPr>
            <p:ph idx="1"/>
          </p:nvPr>
        </p:nvSpPr>
        <p:spPr>
          <a:xfrm>
            <a:off x="977398" y="1538544"/>
            <a:ext cx="10237203" cy="3416276"/>
          </a:xfrm>
        </p:spPr>
        <p:txBody>
          <a:bodyPr>
            <a:normAutofit/>
          </a:bodyPr>
          <a:lstStyle/>
          <a:p>
            <a:r>
              <a:rPr lang="pt-BR" dirty="0"/>
              <a:t>Os segmentos A e B estão conectados por uma ponte. Quando as estações estão ligadas, se anunciam na rede enviando uma mensagem do tipo broadcast. Ao receber as mensagens da estação, a ponte monta uma tabela relacionando as estações aos seus segmentos</a:t>
            </a:r>
          </a:p>
          <a:p>
            <a:r>
              <a:rPr lang="pt-BR" dirty="0"/>
              <a:t>Possibilita que cada segmento forme seu próprio domínio de colisão</a:t>
            </a:r>
          </a:p>
          <a:p>
            <a:r>
              <a:rPr lang="pt-BR" dirty="0"/>
              <a:t>Aumenta a segurança da rede pois os quadros ficam confinados ao seu domínio de colisão</a:t>
            </a:r>
          </a:p>
          <a:p>
            <a:endParaRPr lang="pt-BR" dirty="0"/>
          </a:p>
        </p:txBody>
      </p:sp>
      <p:pic>
        <p:nvPicPr>
          <p:cNvPr id="6" name="Picture 5">
            <a:extLst>
              <a:ext uri="{FF2B5EF4-FFF2-40B4-BE49-F238E27FC236}">
                <a16:creationId xmlns:a16="http://schemas.microsoft.com/office/drawing/2014/main" id="{D4EE4200-895A-4DCA-BA17-1CE0294B1F45}"/>
              </a:ext>
            </a:extLst>
          </p:cNvPr>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4389121" y="4220308"/>
            <a:ext cx="6649942" cy="2377440"/>
          </a:xfrm>
          <a:prstGeom prst="rect">
            <a:avLst/>
          </a:prstGeom>
        </p:spPr>
      </p:pic>
    </p:spTree>
    <p:extLst>
      <p:ext uri="{BB962C8B-B14F-4D97-AF65-F5344CB8AC3E}">
        <p14:creationId xmlns:p14="http://schemas.microsoft.com/office/powerpoint/2010/main" val="7885353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A0B85-7435-47D9-836A-930ED239E14D}"/>
              </a:ext>
            </a:extLst>
          </p:cNvPr>
          <p:cNvSpPr>
            <a:spLocks noGrp="1"/>
          </p:cNvSpPr>
          <p:nvPr>
            <p:ph type="title"/>
          </p:nvPr>
        </p:nvSpPr>
        <p:spPr/>
        <p:txBody>
          <a:bodyPr/>
          <a:lstStyle/>
          <a:p>
            <a:r>
              <a:rPr lang="pt-BR" dirty="0"/>
              <a:t>Pontes e Switches</a:t>
            </a:r>
          </a:p>
        </p:txBody>
      </p:sp>
      <p:sp>
        <p:nvSpPr>
          <p:cNvPr id="3" name="Content Placeholder 2">
            <a:extLst>
              <a:ext uri="{FF2B5EF4-FFF2-40B4-BE49-F238E27FC236}">
                <a16:creationId xmlns:a16="http://schemas.microsoft.com/office/drawing/2014/main" id="{997BDE62-1297-4241-9160-672C05571467}"/>
              </a:ext>
            </a:extLst>
          </p:cNvPr>
          <p:cNvSpPr>
            <a:spLocks noGrp="1"/>
          </p:cNvSpPr>
          <p:nvPr>
            <p:ph idx="1"/>
          </p:nvPr>
        </p:nvSpPr>
        <p:spPr>
          <a:xfrm>
            <a:off x="977398" y="1125415"/>
            <a:ext cx="10237203" cy="3416276"/>
          </a:xfrm>
        </p:spPr>
        <p:txBody>
          <a:bodyPr>
            <a:normAutofit/>
          </a:bodyPr>
          <a:lstStyle/>
          <a:p>
            <a:r>
              <a:rPr lang="pt-BR" dirty="0"/>
              <a:t>Os switches combinam a topologia de estrela oferecida pelos hubs e a segmentação de lógica da rede oferecida pelas pontes</a:t>
            </a:r>
          </a:p>
          <a:p>
            <a:r>
              <a:rPr lang="pt-BR" dirty="0"/>
              <a:t>Switch é uma ponte com várias portas, e cada porta conecta um dispositivo ponto a ponto, permitindo vários segmentos no formato de estrela</a:t>
            </a:r>
          </a:p>
          <a:p>
            <a:r>
              <a:rPr lang="pt-BR" dirty="0"/>
              <a:t>Cada porta do switch permite criar seu próprio domínio de colisão de forma semelhante à ponte</a:t>
            </a:r>
          </a:p>
        </p:txBody>
      </p:sp>
      <p:pic>
        <p:nvPicPr>
          <p:cNvPr id="5" name="Picture 4">
            <a:extLst>
              <a:ext uri="{FF2B5EF4-FFF2-40B4-BE49-F238E27FC236}">
                <a16:creationId xmlns:a16="http://schemas.microsoft.com/office/drawing/2014/main" id="{AD46BFCB-9620-4089-8CA4-228E8732002C}"/>
              </a:ext>
            </a:extLst>
          </p:cNvPr>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4937760" y="4240872"/>
            <a:ext cx="5936566" cy="2356876"/>
          </a:xfrm>
          <a:prstGeom prst="rect">
            <a:avLst/>
          </a:prstGeom>
        </p:spPr>
      </p:pic>
    </p:spTree>
    <p:extLst>
      <p:ext uri="{BB962C8B-B14F-4D97-AF65-F5344CB8AC3E}">
        <p14:creationId xmlns:p14="http://schemas.microsoft.com/office/powerpoint/2010/main" val="28202649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A0B85-7435-47D9-836A-930ED239E14D}"/>
              </a:ext>
            </a:extLst>
          </p:cNvPr>
          <p:cNvSpPr>
            <a:spLocks noGrp="1"/>
          </p:cNvSpPr>
          <p:nvPr>
            <p:ph type="title"/>
          </p:nvPr>
        </p:nvSpPr>
        <p:spPr/>
        <p:txBody>
          <a:bodyPr/>
          <a:lstStyle/>
          <a:p>
            <a:r>
              <a:rPr lang="pt-BR" dirty="0"/>
              <a:t>Pontes e Switches</a:t>
            </a:r>
          </a:p>
        </p:txBody>
      </p:sp>
      <p:sp>
        <p:nvSpPr>
          <p:cNvPr id="3" name="Content Placeholder 2">
            <a:extLst>
              <a:ext uri="{FF2B5EF4-FFF2-40B4-BE49-F238E27FC236}">
                <a16:creationId xmlns:a16="http://schemas.microsoft.com/office/drawing/2014/main" id="{997BDE62-1297-4241-9160-672C05571467}"/>
              </a:ext>
            </a:extLst>
          </p:cNvPr>
          <p:cNvSpPr>
            <a:spLocks noGrp="1"/>
          </p:cNvSpPr>
          <p:nvPr>
            <p:ph idx="1"/>
          </p:nvPr>
        </p:nvSpPr>
        <p:spPr>
          <a:xfrm>
            <a:off x="2180492" y="1125415"/>
            <a:ext cx="9034109" cy="3416276"/>
          </a:xfrm>
        </p:spPr>
        <p:txBody>
          <a:bodyPr>
            <a:normAutofit/>
          </a:bodyPr>
          <a:lstStyle/>
          <a:p>
            <a:r>
              <a:rPr lang="pt-BR" dirty="0"/>
              <a:t>É possível misturar hubs e switches, formando uma topologia em árvore, permitindo criar domínios de colisão exclusivos para os servidores de rede</a:t>
            </a:r>
          </a:p>
          <a:p>
            <a:r>
              <a:rPr lang="pt-BR" dirty="0"/>
              <a:t>Podem operar no modo half-duplex ou full-duplex</a:t>
            </a:r>
          </a:p>
        </p:txBody>
      </p:sp>
      <p:pic>
        <p:nvPicPr>
          <p:cNvPr id="6" name="Picture 5">
            <a:extLst>
              <a:ext uri="{FF2B5EF4-FFF2-40B4-BE49-F238E27FC236}">
                <a16:creationId xmlns:a16="http://schemas.microsoft.com/office/drawing/2014/main" id="{CFF5EEE4-FF59-4DF3-B6E6-13F150F89903}"/>
              </a:ext>
            </a:extLst>
          </p:cNvPr>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4915290" y="3728964"/>
            <a:ext cx="5400040" cy="2945130"/>
          </a:xfrm>
          <a:prstGeom prst="rect">
            <a:avLst/>
          </a:prstGeom>
        </p:spPr>
      </p:pic>
    </p:spTree>
    <p:extLst>
      <p:ext uri="{BB962C8B-B14F-4D97-AF65-F5344CB8AC3E}">
        <p14:creationId xmlns:p14="http://schemas.microsoft.com/office/powerpoint/2010/main" val="19699907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B2F06-B6FE-441B-8BB4-7692497D3EB7}"/>
              </a:ext>
            </a:extLst>
          </p:cNvPr>
          <p:cNvSpPr>
            <a:spLocks noGrp="1"/>
          </p:cNvSpPr>
          <p:nvPr>
            <p:ph type="title"/>
          </p:nvPr>
        </p:nvSpPr>
        <p:spPr/>
        <p:txBody>
          <a:bodyPr/>
          <a:lstStyle/>
          <a:p>
            <a:r>
              <a:rPr lang="pt-BR" dirty="0"/>
              <a:t>Pontes e Switches</a:t>
            </a:r>
          </a:p>
        </p:txBody>
      </p:sp>
      <p:sp>
        <p:nvSpPr>
          <p:cNvPr id="3" name="Content Placeholder 2">
            <a:extLst>
              <a:ext uri="{FF2B5EF4-FFF2-40B4-BE49-F238E27FC236}">
                <a16:creationId xmlns:a16="http://schemas.microsoft.com/office/drawing/2014/main" id="{83CDD761-A11D-49BB-817D-FAA1CAF531D6}"/>
              </a:ext>
            </a:extLst>
          </p:cNvPr>
          <p:cNvSpPr>
            <a:spLocks noGrp="1"/>
          </p:cNvSpPr>
          <p:nvPr>
            <p:ph idx="1"/>
          </p:nvPr>
        </p:nvSpPr>
        <p:spPr/>
        <p:txBody>
          <a:bodyPr/>
          <a:lstStyle/>
          <a:p>
            <a:r>
              <a:rPr lang="pt-BR" dirty="0"/>
              <a:t>Store-and-forward: a porta, ao receber um quadro, armazena, verifica a existência de erros e depois reencaminha para a porta destino</a:t>
            </a:r>
          </a:p>
          <a:p>
            <a:r>
              <a:rPr lang="pt-BR" dirty="0"/>
              <a:t>Cut-through: a porta, ao receber o quadro, pode começar a reencaminhá-lo para a porta destino antes mesmo de o quadro ter sido completamente recebido</a:t>
            </a:r>
          </a:p>
        </p:txBody>
      </p:sp>
    </p:spTree>
    <p:extLst>
      <p:ext uri="{BB962C8B-B14F-4D97-AF65-F5344CB8AC3E}">
        <p14:creationId xmlns:p14="http://schemas.microsoft.com/office/powerpoint/2010/main" val="8390583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Content Placeholder 3">
            <a:extLst>
              <a:ext uri="{FF2B5EF4-FFF2-40B4-BE49-F238E27FC236}">
                <a16:creationId xmlns:a16="http://schemas.microsoft.com/office/drawing/2014/main" id="{798F6336-1992-4DE1-86FA-4E4DA4083F4B}"/>
              </a:ext>
            </a:extLst>
          </p:cNvPr>
          <p:cNvPicPr>
            <a:picLocks noGrp="1" noChangeAspect="1"/>
          </p:cNvPicPr>
          <p:nvPr>
            <p:ph idx="1"/>
          </p:nvPr>
        </p:nvPicPr>
        <p:blipFill rotWithShape="1">
          <a:blip r:embed="rId2">
            <a:alphaModFix amt="35000"/>
          </a:blip>
          <a:srcRect t="16490" r="-1" b="1986"/>
          <a:stretch/>
        </p:blipFill>
        <p:spPr>
          <a:xfrm>
            <a:off x="19965" y="-2"/>
            <a:ext cx="12191695" cy="6858000"/>
          </a:xfrm>
          <a:prstGeom prst="rect">
            <a:avLst/>
          </a:prstGeom>
        </p:spPr>
      </p:pic>
      <p:sp>
        <p:nvSpPr>
          <p:cNvPr id="2" name="Title 1">
            <a:extLst>
              <a:ext uri="{FF2B5EF4-FFF2-40B4-BE49-F238E27FC236}">
                <a16:creationId xmlns:a16="http://schemas.microsoft.com/office/drawing/2014/main" id="{6E81DFF1-3849-439E-AD02-F962521C0D25}"/>
              </a:ext>
            </a:extLst>
          </p:cNvPr>
          <p:cNvSpPr>
            <a:spLocks noGrp="1"/>
          </p:cNvSpPr>
          <p:nvPr>
            <p:ph type="title"/>
          </p:nvPr>
        </p:nvSpPr>
        <p:spPr>
          <a:xfrm>
            <a:off x="1506142" y="3428998"/>
            <a:ext cx="8958657" cy="2623459"/>
          </a:xfrm>
        </p:spPr>
        <p:txBody>
          <a:bodyPr vert="horz" lIns="91440" tIns="45720" rIns="91440" bIns="45720" rtlCol="0" anchor="t">
            <a:normAutofit/>
          </a:bodyPr>
          <a:lstStyle/>
          <a:p>
            <a:r>
              <a:rPr lang="en-US" sz="6600" dirty="0" err="1"/>
              <a:t>Redes</a:t>
            </a:r>
            <a:r>
              <a:rPr lang="en-US" sz="6600" dirty="0"/>
              <a:t> </a:t>
            </a:r>
            <a:r>
              <a:rPr lang="en-US" sz="6600" dirty="0" err="1"/>
              <a:t>Locais</a:t>
            </a:r>
            <a:r>
              <a:rPr lang="en-US" sz="6600" dirty="0"/>
              <a:t> </a:t>
            </a:r>
            <a:r>
              <a:rPr lang="en-US" sz="6600" dirty="0" err="1"/>
              <a:t>Sem</a:t>
            </a:r>
            <a:r>
              <a:rPr lang="en-US" sz="6600" dirty="0"/>
              <a:t> </a:t>
            </a:r>
            <a:r>
              <a:rPr lang="en-US" sz="6600" dirty="0" err="1"/>
              <a:t>Fio</a:t>
            </a:r>
            <a:endParaRPr lang="en-US" sz="6600" dirty="0"/>
          </a:p>
        </p:txBody>
      </p:sp>
    </p:spTree>
    <p:extLst>
      <p:ext uri="{BB962C8B-B14F-4D97-AF65-F5344CB8AC3E}">
        <p14:creationId xmlns:p14="http://schemas.microsoft.com/office/powerpoint/2010/main" val="12336991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3BCD6-2667-4A69-B369-F8F0F74708F4}"/>
              </a:ext>
            </a:extLst>
          </p:cNvPr>
          <p:cNvSpPr>
            <a:spLocks noGrp="1"/>
          </p:cNvSpPr>
          <p:nvPr>
            <p:ph type="title"/>
          </p:nvPr>
        </p:nvSpPr>
        <p:spPr/>
        <p:txBody>
          <a:bodyPr/>
          <a:lstStyle/>
          <a:p>
            <a:r>
              <a:rPr lang="pt-BR" dirty="0"/>
              <a:t>Introdução</a:t>
            </a:r>
          </a:p>
        </p:txBody>
      </p:sp>
      <p:sp>
        <p:nvSpPr>
          <p:cNvPr id="3" name="Content Placeholder 2">
            <a:extLst>
              <a:ext uri="{FF2B5EF4-FFF2-40B4-BE49-F238E27FC236}">
                <a16:creationId xmlns:a16="http://schemas.microsoft.com/office/drawing/2014/main" id="{06BA352F-7651-44DA-9F87-BF3E00D00F00}"/>
              </a:ext>
            </a:extLst>
          </p:cNvPr>
          <p:cNvSpPr>
            <a:spLocks noGrp="1"/>
          </p:cNvSpPr>
          <p:nvPr>
            <p:ph idx="1"/>
          </p:nvPr>
        </p:nvSpPr>
        <p:spPr>
          <a:xfrm>
            <a:off x="1178560" y="1346670"/>
            <a:ext cx="9391579" cy="3430803"/>
          </a:xfrm>
        </p:spPr>
        <p:txBody>
          <a:bodyPr>
            <a:normAutofit/>
          </a:bodyPr>
          <a:lstStyle/>
          <a:p>
            <a:r>
              <a:rPr lang="pt-BR" dirty="0"/>
              <a:t>Não existe cabeamento</a:t>
            </a:r>
          </a:p>
          <a:p>
            <a:r>
              <a:rPr lang="pt-BR" dirty="0"/>
              <a:t>A comunicação é feita através de antenas e ondas eletromagnéticas</a:t>
            </a:r>
          </a:p>
        </p:txBody>
      </p:sp>
    </p:spTree>
    <p:extLst>
      <p:ext uri="{BB962C8B-B14F-4D97-AF65-F5344CB8AC3E}">
        <p14:creationId xmlns:p14="http://schemas.microsoft.com/office/powerpoint/2010/main" val="3643336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3BCD6-2667-4A69-B369-F8F0F74708F4}"/>
              </a:ext>
            </a:extLst>
          </p:cNvPr>
          <p:cNvSpPr>
            <a:spLocks noGrp="1"/>
          </p:cNvSpPr>
          <p:nvPr>
            <p:ph type="title"/>
          </p:nvPr>
        </p:nvSpPr>
        <p:spPr/>
        <p:txBody>
          <a:bodyPr/>
          <a:lstStyle/>
          <a:p>
            <a:r>
              <a:rPr lang="pt-BR" dirty="0"/>
              <a:t>Vantagens</a:t>
            </a:r>
          </a:p>
        </p:txBody>
      </p:sp>
      <p:sp>
        <p:nvSpPr>
          <p:cNvPr id="3" name="Content Placeholder 2">
            <a:extLst>
              <a:ext uri="{FF2B5EF4-FFF2-40B4-BE49-F238E27FC236}">
                <a16:creationId xmlns:a16="http://schemas.microsoft.com/office/drawing/2014/main" id="{06BA352F-7651-44DA-9F87-BF3E00D00F00}"/>
              </a:ext>
            </a:extLst>
          </p:cNvPr>
          <p:cNvSpPr>
            <a:spLocks noGrp="1"/>
          </p:cNvSpPr>
          <p:nvPr>
            <p:ph idx="1"/>
          </p:nvPr>
        </p:nvSpPr>
        <p:spPr>
          <a:xfrm>
            <a:off x="1178560" y="1346670"/>
            <a:ext cx="9391579" cy="3430803"/>
          </a:xfrm>
        </p:spPr>
        <p:txBody>
          <a:bodyPr>
            <a:normAutofit/>
          </a:bodyPr>
          <a:lstStyle/>
          <a:p>
            <a:r>
              <a:rPr lang="pt-BR" dirty="0"/>
              <a:t>Custo baixo</a:t>
            </a:r>
          </a:p>
          <a:p>
            <a:r>
              <a:rPr lang="pt-BR" dirty="0"/>
              <a:t>Facilidade de comunicação</a:t>
            </a:r>
          </a:p>
          <a:p>
            <a:r>
              <a:rPr lang="pt-BR" dirty="0"/>
              <a:t>Mobilidade de dispositivos</a:t>
            </a:r>
          </a:p>
          <a:p>
            <a:r>
              <a:rPr lang="pt-BR" dirty="0"/>
              <a:t>Dependendo da frequência, não tem custo de manutenção</a:t>
            </a:r>
          </a:p>
        </p:txBody>
      </p:sp>
    </p:spTree>
    <p:extLst>
      <p:ext uri="{BB962C8B-B14F-4D97-AF65-F5344CB8AC3E}">
        <p14:creationId xmlns:p14="http://schemas.microsoft.com/office/powerpoint/2010/main" val="10960168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3BCD6-2667-4A69-B369-F8F0F74708F4}"/>
              </a:ext>
            </a:extLst>
          </p:cNvPr>
          <p:cNvSpPr>
            <a:spLocks noGrp="1"/>
          </p:cNvSpPr>
          <p:nvPr>
            <p:ph type="title"/>
          </p:nvPr>
        </p:nvSpPr>
        <p:spPr/>
        <p:txBody>
          <a:bodyPr/>
          <a:lstStyle/>
          <a:p>
            <a:r>
              <a:rPr lang="pt-BR" dirty="0"/>
              <a:t>Desvantagens</a:t>
            </a:r>
          </a:p>
        </p:txBody>
      </p:sp>
      <p:sp>
        <p:nvSpPr>
          <p:cNvPr id="3" name="Content Placeholder 2">
            <a:extLst>
              <a:ext uri="{FF2B5EF4-FFF2-40B4-BE49-F238E27FC236}">
                <a16:creationId xmlns:a16="http://schemas.microsoft.com/office/drawing/2014/main" id="{06BA352F-7651-44DA-9F87-BF3E00D00F00}"/>
              </a:ext>
            </a:extLst>
          </p:cNvPr>
          <p:cNvSpPr>
            <a:spLocks noGrp="1"/>
          </p:cNvSpPr>
          <p:nvPr>
            <p:ph idx="1"/>
          </p:nvPr>
        </p:nvSpPr>
        <p:spPr>
          <a:xfrm>
            <a:off x="1178560" y="1346670"/>
            <a:ext cx="9391579" cy="3430803"/>
          </a:xfrm>
        </p:spPr>
        <p:txBody>
          <a:bodyPr>
            <a:normAutofit/>
          </a:bodyPr>
          <a:lstStyle/>
          <a:p>
            <a:r>
              <a:rPr lang="pt-BR" dirty="0"/>
              <a:t>Problema de interferência</a:t>
            </a:r>
          </a:p>
          <a:p>
            <a:r>
              <a:rPr lang="pt-BR" dirty="0"/>
              <a:t>Velocidade menor</a:t>
            </a:r>
          </a:p>
          <a:p>
            <a:r>
              <a:rPr lang="pt-BR" dirty="0"/>
              <a:t>Segurança</a:t>
            </a:r>
          </a:p>
        </p:txBody>
      </p:sp>
    </p:spTree>
    <p:extLst>
      <p:ext uri="{BB962C8B-B14F-4D97-AF65-F5344CB8AC3E}">
        <p14:creationId xmlns:p14="http://schemas.microsoft.com/office/powerpoint/2010/main" val="1319268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7"/>
          <p:cNvSpPr txBox="1">
            <a:spLocks noGrp="1"/>
          </p:cNvSpPr>
          <p:nvPr>
            <p:ph type="title"/>
          </p:nvPr>
        </p:nvSpPr>
        <p:spPr>
          <a:xfrm>
            <a:off x="2611808" y="808056"/>
            <a:ext cx="7958400" cy="10773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r>
              <a:rPr lang="pt-BR"/>
              <a:t>FDMA</a:t>
            </a:r>
            <a:endParaRPr/>
          </a:p>
        </p:txBody>
      </p:sp>
      <p:sp>
        <p:nvSpPr>
          <p:cNvPr id="148" name="Google Shape;148;p17"/>
          <p:cNvSpPr txBox="1">
            <a:spLocks noGrp="1"/>
          </p:cNvSpPr>
          <p:nvPr>
            <p:ph type="body" idx="1"/>
          </p:nvPr>
        </p:nvSpPr>
        <p:spPr>
          <a:xfrm>
            <a:off x="2773599" y="2052116"/>
            <a:ext cx="7796400" cy="3997800"/>
          </a:xfrm>
          <a:prstGeom prst="rect">
            <a:avLst/>
          </a:prstGeom>
        </p:spPr>
        <p:txBody>
          <a:bodyPr spcFirstLastPara="1" wrap="square" lIns="91425" tIns="45700" rIns="91425" bIns="45700" anchor="ctr" anchorCtr="0">
            <a:noAutofit/>
          </a:bodyPr>
          <a:lstStyle/>
          <a:p>
            <a:pPr marL="0" lvl="0" indent="0" algn="l" rtl="0">
              <a:lnSpc>
                <a:spcPct val="107916"/>
              </a:lnSpc>
              <a:spcBef>
                <a:spcPts val="0"/>
              </a:spcBef>
              <a:spcAft>
                <a:spcPts val="0"/>
              </a:spcAft>
              <a:buNone/>
            </a:pPr>
            <a:r>
              <a:rPr lang="pt-BR" sz="1800" b="1" i="1"/>
              <a:t>Acesso múltiplo por divisão de frequência</a:t>
            </a:r>
            <a:endParaRPr sz="1800" b="1" i="1"/>
          </a:p>
          <a:p>
            <a:pPr marL="0" lvl="0" indent="0" algn="l" rtl="0">
              <a:lnSpc>
                <a:spcPct val="107916"/>
              </a:lnSpc>
              <a:spcBef>
                <a:spcPts val="800"/>
              </a:spcBef>
              <a:spcAft>
                <a:spcPts val="0"/>
              </a:spcAft>
              <a:buNone/>
            </a:pPr>
            <a:r>
              <a:rPr lang="pt-BR" sz="1800" b="1"/>
              <a:t>Largura de banda do meio: faixas ou canais do mesmo tamanho</a:t>
            </a:r>
            <a:endParaRPr sz="1800" b="1"/>
          </a:p>
          <a:p>
            <a:pPr marL="0" lvl="0" indent="0" algn="l" rtl="0">
              <a:lnSpc>
                <a:spcPct val="107916"/>
              </a:lnSpc>
              <a:spcBef>
                <a:spcPts val="800"/>
              </a:spcBef>
              <a:spcAft>
                <a:spcPts val="0"/>
              </a:spcAft>
              <a:buNone/>
            </a:pPr>
            <a:r>
              <a:rPr lang="pt-BR" sz="1800" b="1"/>
              <a:t>Estação: associada a uma faixa para transmissão exclusiva</a:t>
            </a:r>
            <a:endParaRPr sz="1800" b="1"/>
          </a:p>
          <a:p>
            <a:pPr marL="0" lvl="0" indent="0" algn="l" rtl="0">
              <a:lnSpc>
                <a:spcPct val="107916"/>
              </a:lnSpc>
              <a:spcBef>
                <a:spcPts val="800"/>
              </a:spcBef>
              <a:spcAft>
                <a:spcPts val="0"/>
              </a:spcAft>
              <a:buNone/>
            </a:pPr>
            <a:r>
              <a:rPr lang="pt-BR" sz="1800" b="1"/>
              <a:t>Faixa de Segurança: impedir interferência</a:t>
            </a:r>
            <a:endParaRPr sz="1800" b="1"/>
          </a:p>
          <a:p>
            <a:pPr marL="0" lvl="0" indent="0" algn="l" rtl="0">
              <a:lnSpc>
                <a:spcPct val="107916"/>
              </a:lnSpc>
              <a:spcBef>
                <a:spcPts val="800"/>
              </a:spcBef>
              <a:spcAft>
                <a:spcPts val="0"/>
              </a:spcAft>
              <a:buNone/>
            </a:pPr>
            <a:endParaRPr sz="1800" b="1"/>
          </a:p>
          <a:p>
            <a:pPr marL="0" lvl="0" indent="0" algn="l" rtl="0">
              <a:lnSpc>
                <a:spcPct val="107916"/>
              </a:lnSpc>
              <a:spcBef>
                <a:spcPts val="800"/>
              </a:spcBef>
              <a:spcAft>
                <a:spcPts val="0"/>
              </a:spcAft>
              <a:buNone/>
            </a:pPr>
            <a:endParaRPr sz="1800" b="1"/>
          </a:p>
          <a:p>
            <a:pPr marL="0" lvl="0" indent="0" algn="l" rtl="0">
              <a:lnSpc>
                <a:spcPct val="107916"/>
              </a:lnSpc>
              <a:spcBef>
                <a:spcPts val="800"/>
              </a:spcBef>
              <a:spcAft>
                <a:spcPts val="0"/>
              </a:spcAft>
              <a:buNone/>
            </a:pPr>
            <a:endParaRPr sz="1800" b="1"/>
          </a:p>
          <a:p>
            <a:pPr marL="0" lvl="0" indent="0" algn="l" rtl="0">
              <a:lnSpc>
                <a:spcPct val="107916"/>
              </a:lnSpc>
              <a:spcBef>
                <a:spcPts val="800"/>
              </a:spcBef>
              <a:spcAft>
                <a:spcPts val="0"/>
              </a:spcAft>
              <a:buClr>
                <a:schemeClr val="dk1"/>
              </a:buClr>
              <a:buSzPts val="1100"/>
              <a:buFont typeface="Arial"/>
              <a:buNone/>
            </a:pPr>
            <a:endParaRPr sz="1800" b="1"/>
          </a:p>
          <a:p>
            <a:pPr marL="0" lvl="0" indent="0" algn="l" rtl="0">
              <a:spcBef>
                <a:spcPts val="800"/>
              </a:spcBef>
              <a:spcAft>
                <a:spcPts val="600"/>
              </a:spcAft>
              <a:buNone/>
            </a:pPr>
            <a:endParaRPr/>
          </a:p>
        </p:txBody>
      </p:sp>
      <p:pic>
        <p:nvPicPr>
          <p:cNvPr id="149" name="Google Shape;149;p17"/>
          <p:cNvPicPr preferRelativeResize="0"/>
          <p:nvPr/>
        </p:nvPicPr>
        <p:blipFill>
          <a:blip r:embed="rId3">
            <a:alphaModFix/>
          </a:blip>
          <a:stretch>
            <a:fillRect/>
          </a:stretch>
        </p:blipFill>
        <p:spPr>
          <a:xfrm>
            <a:off x="4362100" y="4096079"/>
            <a:ext cx="3237725" cy="2277400"/>
          </a:xfrm>
          <a:prstGeom prst="rect">
            <a:avLst/>
          </a:prstGeom>
          <a:noFill/>
          <a:ln>
            <a:noFill/>
          </a:ln>
        </p:spPr>
      </p:pic>
    </p:spTree>
    <p:extLst>
      <p:ext uri="{BB962C8B-B14F-4D97-AF65-F5344CB8AC3E}">
        <p14:creationId xmlns:p14="http://schemas.microsoft.com/office/powerpoint/2010/main" val="34810632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3BCD6-2667-4A69-B369-F8F0F74708F4}"/>
              </a:ext>
            </a:extLst>
          </p:cNvPr>
          <p:cNvSpPr>
            <a:spLocks noGrp="1"/>
          </p:cNvSpPr>
          <p:nvPr>
            <p:ph type="title"/>
          </p:nvPr>
        </p:nvSpPr>
        <p:spPr/>
        <p:txBody>
          <a:bodyPr/>
          <a:lstStyle/>
          <a:p>
            <a:r>
              <a:rPr lang="pt-BR" dirty="0"/>
              <a:t>Tipos de redes sem fio</a:t>
            </a:r>
          </a:p>
        </p:txBody>
      </p:sp>
      <p:sp>
        <p:nvSpPr>
          <p:cNvPr id="3" name="Content Placeholder 2">
            <a:extLst>
              <a:ext uri="{FF2B5EF4-FFF2-40B4-BE49-F238E27FC236}">
                <a16:creationId xmlns:a16="http://schemas.microsoft.com/office/drawing/2014/main" id="{06BA352F-7651-44DA-9F87-BF3E00D00F00}"/>
              </a:ext>
            </a:extLst>
          </p:cNvPr>
          <p:cNvSpPr>
            <a:spLocks noGrp="1"/>
          </p:cNvSpPr>
          <p:nvPr>
            <p:ph idx="1"/>
          </p:nvPr>
        </p:nvSpPr>
        <p:spPr>
          <a:xfrm>
            <a:off x="1178560" y="1346670"/>
            <a:ext cx="9391579" cy="3430803"/>
          </a:xfrm>
        </p:spPr>
        <p:txBody>
          <a:bodyPr>
            <a:normAutofit/>
          </a:bodyPr>
          <a:lstStyle/>
          <a:p>
            <a:r>
              <a:rPr lang="pt-BR" dirty="0"/>
              <a:t>Redes pessoais sem fio (WPAN)</a:t>
            </a:r>
          </a:p>
          <a:p>
            <a:r>
              <a:rPr lang="pt-BR" dirty="0"/>
              <a:t>Redes locais sem fio (WLAN)</a:t>
            </a:r>
          </a:p>
          <a:p>
            <a:r>
              <a:rPr lang="pt-BR" dirty="0"/>
              <a:t>Redes metropolitanas sem fio (WMAN)</a:t>
            </a:r>
          </a:p>
          <a:p>
            <a:r>
              <a:rPr lang="pt-BR" dirty="0"/>
              <a:t>Redes distribuídas sem fio (WWAN)</a:t>
            </a:r>
          </a:p>
        </p:txBody>
      </p:sp>
    </p:spTree>
    <p:extLst>
      <p:ext uri="{BB962C8B-B14F-4D97-AF65-F5344CB8AC3E}">
        <p14:creationId xmlns:p14="http://schemas.microsoft.com/office/powerpoint/2010/main" val="4470725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3BCD6-2667-4A69-B369-F8F0F74708F4}"/>
              </a:ext>
            </a:extLst>
          </p:cNvPr>
          <p:cNvSpPr>
            <a:spLocks noGrp="1"/>
          </p:cNvSpPr>
          <p:nvPr>
            <p:ph type="title"/>
          </p:nvPr>
        </p:nvSpPr>
        <p:spPr/>
        <p:txBody>
          <a:bodyPr/>
          <a:lstStyle/>
          <a:p>
            <a:r>
              <a:rPr lang="pt-BR" dirty="0"/>
              <a:t>Arquitetura do IEEE 802.11</a:t>
            </a:r>
          </a:p>
        </p:txBody>
      </p:sp>
      <p:sp>
        <p:nvSpPr>
          <p:cNvPr id="3" name="Content Placeholder 2">
            <a:extLst>
              <a:ext uri="{FF2B5EF4-FFF2-40B4-BE49-F238E27FC236}">
                <a16:creationId xmlns:a16="http://schemas.microsoft.com/office/drawing/2014/main" id="{06BA352F-7651-44DA-9F87-BF3E00D00F00}"/>
              </a:ext>
            </a:extLst>
          </p:cNvPr>
          <p:cNvSpPr>
            <a:spLocks noGrp="1"/>
          </p:cNvSpPr>
          <p:nvPr>
            <p:ph idx="1"/>
          </p:nvPr>
        </p:nvSpPr>
        <p:spPr>
          <a:xfrm>
            <a:off x="1178560" y="1346670"/>
            <a:ext cx="9391579" cy="3430803"/>
          </a:xfrm>
        </p:spPr>
        <p:txBody>
          <a:bodyPr>
            <a:normAutofit/>
          </a:bodyPr>
          <a:lstStyle/>
          <a:p>
            <a:r>
              <a:rPr lang="pt-BR" dirty="0"/>
              <a:t>Estações agrupadas em conjuntos BSS Basic Service Set de formas diferentes: </a:t>
            </a:r>
            <a:r>
              <a:rPr lang="pt-BR" dirty="0" err="1"/>
              <a:t>infraestruturada</a:t>
            </a:r>
            <a:r>
              <a:rPr lang="pt-BR" dirty="0"/>
              <a:t> e ad hoc</a:t>
            </a:r>
          </a:p>
          <a:p>
            <a:pPr lvl="1">
              <a:buFont typeface="Wingdings" panose="05000000000000000000" pitchFamily="2" charset="2"/>
              <a:buChar char="Ø"/>
            </a:pPr>
            <a:r>
              <a:rPr lang="pt-BR" dirty="0"/>
              <a:t>Na </a:t>
            </a:r>
            <a:r>
              <a:rPr lang="pt-BR" dirty="0" err="1"/>
              <a:t>infrastruturada</a:t>
            </a:r>
            <a:r>
              <a:rPr lang="pt-BR" dirty="0"/>
              <a:t> existe o uso do </a:t>
            </a:r>
            <a:r>
              <a:rPr lang="pt-BR" dirty="0" err="1"/>
              <a:t>access</a:t>
            </a:r>
            <a:r>
              <a:rPr lang="pt-BR" dirty="0"/>
              <a:t> point</a:t>
            </a:r>
          </a:p>
          <a:p>
            <a:pPr lvl="1">
              <a:buFont typeface="Wingdings" panose="05000000000000000000" pitchFamily="2" charset="2"/>
              <a:buChar char="Ø"/>
            </a:pPr>
            <a:r>
              <a:rPr lang="pt-BR" dirty="0"/>
              <a:t>Na ad hoc as estações comunicam-se diretamente com as outras</a:t>
            </a:r>
          </a:p>
          <a:p>
            <a:r>
              <a:rPr lang="pt-BR" dirty="0"/>
              <a:t>Access point é responsável por organizar e/ou conectar as estações BSS, formando um ESS (</a:t>
            </a:r>
            <a:r>
              <a:rPr lang="pt-BR" dirty="0" err="1"/>
              <a:t>Extended</a:t>
            </a:r>
            <a:r>
              <a:rPr lang="pt-BR" dirty="0"/>
              <a:t> Service Set)</a:t>
            </a:r>
          </a:p>
        </p:txBody>
      </p:sp>
    </p:spTree>
    <p:extLst>
      <p:ext uri="{BB962C8B-B14F-4D97-AF65-F5344CB8AC3E}">
        <p14:creationId xmlns:p14="http://schemas.microsoft.com/office/powerpoint/2010/main" val="2169716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3BCD6-2667-4A69-B369-F8F0F74708F4}"/>
              </a:ext>
            </a:extLst>
          </p:cNvPr>
          <p:cNvSpPr>
            <a:spLocks noGrp="1"/>
          </p:cNvSpPr>
          <p:nvPr>
            <p:ph type="title"/>
          </p:nvPr>
        </p:nvSpPr>
        <p:spPr/>
        <p:txBody>
          <a:bodyPr/>
          <a:lstStyle/>
          <a:p>
            <a:r>
              <a:rPr lang="pt-BR" dirty="0"/>
              <a:t>Arquitetura do IEEE 802.11</a:t>
            </a:r>
          </a:p>
        </p:txBody>
      </p:sp>
      <p:pic>
        <p:nvPicPr>
          <p:cNvPr id="4" name="Picture 3"/>
          <p:cNvPicPr>
            <a:picLocks noChangeAspect="1"/>
          </p:cNvPicPr>
          <p:nvPr/>
        </p:nvPicPr>
        <p:blipFill>
          <a:blip r:embed="rId2"/>
          <a:stretch>
            <a:fillRect/>
          </a:stretch>
        </p:blipFill>
        <p:spPr>
          <a:xfrm>
            <a:off x="1092678" y="1600200"/>
            <a:ext cx="9588021" cy="4381500"/>
          </a:xfrm>
          <a:prstGeom prst="rect">
            <a:avLst/>
          </a:prstGeom>
        </p:spPr>
      </p:pic>
    </p:spTree>
    <p:extLst>
      <p:ext uri="{BB962C8B-B14F-4D97-AF65-F5344CB8AC3E}">
        <p14:creationId xmlns:p14="http://schemas.microsoft.com/office/powerpoint/2010/main" val="42633566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3BCD6-2667-4A69-B369-F8F0F74708F4}"/>
              </a:ext>
            </a:extLst>
          </p:cNvPr>
          <p:cNvSpPr>
            <a:spLocks noGrp="1"/>
          </p:cNvSpPr>
          <p:nvPr>
            <p:ph type="title"/>
          </p:nvPr>
        </p:nvSpPr>
        <p:spPr/>
        <p:txBody>
          <a:bodyPr/>
          <a:lstStyle/>
          <a:p>
            <a:r>
              <a:rPr lang="pt-BR" dirty="0"/>
              <a:t>Arquitetura do IEEE 802.11</a:t>
            </a:r>
          </a:p>
        </p:txBody>
      </p:sp>
      <p:pic>
        <p:nvPicPr>
          <p:cNvPr id="3" name="Picture 2"/>
          <p:cNvPicPr>
            <a:picLocks noChangeAspect="1"/>
          </p:cNvPicPr>
          <p:nvPr/>
        </p:nvPicPr>
        <p:blipFill>
          <a:blip r:embed="rId2"/>
          <a:stretch>
            <a:fillRect/>
          </a:stretch>
        </p:blipFill>
        <p:spPr>
          <a:xfrm>
            <a:off x="1016000" y="1619250"/>
            <a:ext cx="9554139" cy="4972050"/>
          </a:xfrm>
          <a:prstGeom prst="rect">
            <a:avLst/>
          </a:prstGeom>
        </p:spPr>
      </p:pic>
    </p:spTree>
    <p:extLst>
      <p:ext uri="{BB962C8B-B14F-4D97-AF65-F5344CB8AC3E}">
        <p14:creationId xmlns:p14="http://schemas.microsoft.com/office/powerpoint/2010/main" val="2133046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3BCD6-2667-4A69-B369-F8F0F74708F4}"/>
              </a:ext>
            </a:extLst>
          </p:cNvPr>
          <p:cNvSpPr>
            <a:spLocks noGrp="1"/>
          </p:cNvSpPr>
          <p:nvPr>
            <p:ph type="title"/>
          </p:nvPr>
        </p:nvSpPr>
        <p:spPr/>
        <p:txBody>
          <a:bodyPr/>
          <a:lstStyle/>
          <a:p>
            <a:r>
              <a:rPr lang="pt-BR" dirty="0"/>
              <a:t>Camada Física</a:t>
            </a:r>
          </a:p>
        </p:txBody>
      </p:sp>
      <p:pic>
        <p:nvPicPr>
          <p:cNvPr id="5" name="Picture 4"/>
          <p:cNvPicPr>
            <a:picLocks noChangeAspect="1"/>
          </p:cNvPicPr>
          <p:nvPr/>
        </p:nvPicPr>
        <p:blipFill>
          <a:blip r:embed="rId2"/>
          <a:stretch>
            <a:fillRect/>
          </a:stretch>
        </p:blipFill>
        <p:spPr>
          <a:xfrm>
            <a:off x="1121707" y="1765301"/>
            <a:ext cx="9660593" cy="4470400"/>
          </a:xfrm>
          <a:prstGeom prst="rect">
            <a:avLst/>
          </a:prstGeom>
        </p:spPr>
      </p:pic>
    </p:spTree>
    <p:extLst>
      <p:ext uri="{BB962C8B-B14F-4D97-AF65-F5344CB8AC3E}">
        <p14:creationId xmlns:p14="http://schemas.microsoft.com/office/powerpoint/2010/main" val="1898135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3BCD6-2667-4A69-B369-F8F0F74708F4}"/>
              </a:ext>
            </a:extLst>
          </p:cNvPr>
          <p:cNvSpPr>
            <a:spLocks noGrp="1"/>
          </p:cNvSpPr>
          <p:nvPr>
            <p:ph type="title"/>
          </p:nvPr>
        </p:nvSpPr>
        <p:spPr/>
        <p:txBody>
          <a:bodyPr/>
          <a:lstStyle/>
          <a:p>
            <a:r>
              <a:rPr lang="pt-BR" dirty="0"/>
              <a:t>Protocolo de Acesso ao Meio</a:t>
            </a:r>
          </a:p>
        </p:txBody>
      </p:sp>
      <p:sp>
        <p:nvSpPr>
          <p:cNvPr id="3" name="Content Placeholder 2">
            <a:extLst>
              <a:ext uri="{FF2B5EF4-FFF2-40B4-BE49-F238E27FC236}">
                <a16:creationId xmlns:a16="http://schemas.microsoft.com/office/drawing/2014/main" id="{06BA352F-7651-44DA-9F87-BF3E00D00F00}"/>
              </a:ext>
            </a:extLst>
          </p:cNvPr>
          <p:cNvSpPr>
            <a:spLocks noGrp="1"/>
          </p:cNvSpPr>
          <p:nvPr>
            <p:ph idx="1"/>
          </p:nvPr>
        </p:nvSpPr>
        <p:spPr>
          <a:xfrm>
            <a:off x="1178560" y="1346670"/>
            <a:ext cx="9391579" cy="3430803"/>
          </a:xfrm>
        </p:spPr>
        <p:txBody>
          <a:bodyPr anchor="t">
            <a:normAutofit/>
          </a:bodyPr>
          <a:lstStyle/>
          <a:p>
            <a:r>
              <a:rPr lang="pt-BR" dirty="0"/>
              <a:t>Protocolo de acesso DFWMAC</a:t>
            </a:r>
          </a:p>
          <a:p>
            <a:pPr lvl="1">
              <a:buFont typeface="Wingdings" panose="05000000000000000000" pitchFamily="2" charset="2"/>
              <a:buChar char="Ø"/>
            </a:pPr>
            <a:r>
              <a:rPr lang="pt-BR" dirty="0"/>
              <a:t>Método de acesso distribuído (DCF)</a:t>
            </a:r>
          </a:p>
          <a:p>
            <a:pPr lvl="1">
              <a:buFont typeface="Wingdings" panose="05000000000000000000" pitchFamily="2" charset="2"/>
              <a:buChar char="Ø"/>
            </a:pPr>
            <a:r>
              <a:rPr lang="pt-BR" dirty="0"/>
              <a:t>Método de acesso centralizado (PCF)</a:t>
            </a:r>
          </a:p>
        </p:txBody>
      </p:sp>
    </p:spTree>
    <p:extLst>
      <p:ext uri="{BB962C8B-B14F-4D97-AF65-F5344CB8AC3E}">
        <p14:creationId xmlns:p14="http://schemas.microsoft.com/office/powerpoint/2010/main" val="18599155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3BCD6-2667-4A69-B369-F8F0F74708F4}"/>
              </a:ext>
            </a:extLst>
          </p:cNvPr>
          <p:cNvSpPr>
            <a:spLocks noGrp="1"/>
          </p:cNvSpPr>
          <p:nvPr>
            <p:ph type="title"/>
          </p:nvPr>
        </p:nvSpPr>
        <p:spPr/>
        <p:txBody>
          <a:bodyPr/>
          <a:lstStyle/>
          <a:p>
            <a:r>
              <a:rPr lang="pt-BR" dirty="0"/>
              <a:t>Protocolo de Acesso ao Meio</a:t>
            </a:r>
          </a:p>
        </p:txBody>
      </p:sp>
      <p:pic>
        <p:nvPicPr>
          <p:cNvPr id="5" name="Picture 4"/>
          <p:cNvPicPr>
            <a:picLocks noChangeAspect="1"/>
          </p:cNvPicPr>
          <p:nvPr/>
        </p:nvPicPr>
        <p:blipFill>
          <a:blip r:embed="rId2"/>
          <a:stretch>
            <a:fillRect/>
          </a:stretch>
        </p:blipFill>
        <p:spPr>
          <a:xfrm>
            <a:off x="1727200" y="1523473"/>
            <a:ext cx="8842939" cy="4521727"/>
          </a:xfrm>
          <a:prstGeom prst="rect">
            <a:avLst/>
          </a:prstGeom>
        </p:spPr>
      </p:pic>
    </p:spTree>
    <p:extLst>
      <p:ext uri="{BB962C8B-B14F-4D97-AF65-F5344CB8AC3E}">
        <p14:creationId xmlns:p14="http://schemas.microsoft.com/office/powerpoint/2010/main" val="11329447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3BCD6-2667-4A69-B369-F8F0F74708F4}"/>
              </a:ext>
            </a:extLst>
          </p:cNvPr>
          <p:cNvSpPr>
            <a:spLocks noGrp="1"/>
          </p:cNvSpPr>
          <p:nvPr>
            <p:ph type="title"/>
          </p:nvPr>
        </p:nvSpPr>
        <p:spPr/>
        <p:txBody>
          <a:bodyPr/>
          <a:lstStyle/>
          <a:p>
            <a:r>
              <a:rPr lang="pt-BR" dirty="0"/>
              <a:t>Segurança</a:t>
            </a:r>
          </a:p>
        </p:txBody>
      </p:sp>
      <p:sp>
        <p:nvSpPr>
          <p:cNvPr id="3" name="Content Placeholder 2">
            <a:extLst>
              <a:ext uri="{FF2B5EF4-FFF2-40B4-BE49-F238E27FC236}">
                <a16:creationId xmlns:a16="http://schemas.microsoft.com/office/drawing/2014/main" id="{06BA352F-7651-44DA-9F87-BF3E00D00F00}"/>
              </a:ext>
            </a:extLst>
          </p:cNvPr>
          <p:cNvSpPr>
            <a:spLocks noGrp="1"/>
          </p:cNvSpPr>
          <p:nvPr>
            <p:ph idx="1"/>
          </p:nvPr>
        </p:nvSpPr>
        <p:spPr>
          <a:xfrm>
            <a:off x="1178560" y="1346670"/>
            <a:ext cx="9391579" cy="3430803"/>
          </a:xfrm>
        </p:spPr>
        <p:txBody>
          <a:bodyPr anchor="t">
            <a:normAutofit/>
          </a:bodyPr>
          <a:lstStyle/>
          <a:p>
            <a:r>
              <a:rPr lang="pt-BR" dirty="0"/>
              <a:t>Protocolo WEP (</a:t>
            </a:r>
            <a:r>
              <a:rPr lang="pt-BR" dirty="0" err="1"/>
              <a:t>Wired</a:t>
            </a:r>
            <a:r>
              <a:rPr lang="pt-BR" dirty="0"/>
              <a:t> </a:t>
            </a:r>
            <a:r>
              <a:rPr lang="pt-BR" dirty="0" err="1"/>
              <a:t>Equivalent</a:t>
            </a:r>
            <a:r>
              <a:rPr lang="pt-BR" dirty="0"/>
              <a:t> </a:t>
            </a:r>
            <a:r>
              <a:rPr lang="pt-BR" dirty="0" err="1"/>
              <a:t>Privacy</a:t>
            </a:r>
            <a:r>
              <a:rPr lang="pt-BR" dirty="0"/>
              <a:t>)</a:t>
            </a:r>
          </a:p>
          <a:p>
            <a:r>
              <a:rPr lang="pt-BR" dirty="0"/>
              <a:t>Protocolo WPA (</a:t>
            </a:r>
            <a:r>
              <a:rPr lang="pt-BR" dirty="0" err="1"/>
              <a:t>Wi-fi</a:t>
            </a:r>
            <a:r>
              <a:rPr lang="pt-BR" dirty="0"/>
              <a:t> </a:t>
            </a:r>
            <a:r>
              <a:rPr lang="pt-BR" dirty="0" err="1"/>
              <a:t>Protected</a:t>
            </a:r>
            <a:r>
              <a:rPr lang="pt-BR" dirty="0"/>
              <a:t> Access)</a:t>
            </a:r>
          </a:p>
          <a:p>
            <a:r>
              <a:rPr lang="pt-BR" dirty="0"/>
              <a:t>Protocolo WPA2 (</a:t>
            </a:r>
            <a:r>
              <a:rPr lang="pt-BR" dirty="0" err="1"/>
              <a:t>Wi-fi</a:t>
            </a:r>
            <a:r>
              <a:rPr lang="pt-BR" dirty="0"/>
              <a:t> </a:t>
            </a:r>
            <a:r>
              <a:rPr lang="pt-BR" dirty="0" err="1"/>
              <a:t>Protected</a:t>
            </a:r>
            <a:r>
              <a:rPr lang="pt-BR" dirty="0"/>
              <a:t> Access 2)</a:t>
            </a:r>
          </a:p>
        </p:txBody>
      </p:sp>
    </p:spTree>
    <p:extLst>
      <p:ext uri="{BB962C8B-B14F-4D97-AF65-F5344CB8AC3E}">
        <p14:creationId xmlns:p14="http://schemas.microsoft.com/office/powerpoint/2010/main" val="13039036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Content Placeholder 3">
            <a:extLst>
              <a:ext uri="{FF2B5EF4-FFF2-40B4-BE49-F238E27FC236}">
                <a16:creationId xmlns:a16="http://schemas.microsoft.com/office/drawing/2014/main" id="{798F6336-1992-4DE1-86FA-4E4DA4083F4B}"/>
              </a:ext>
            </a:extLst>
          </p:cNvPr>
          <p:cNvPicPr>
            <a:picLocks noGrp="1" noChangeAspect="1"/>
          </p:cNvPicPr>
          <p:nvPr>
            <p:ph idx="1"/>
          </p:nvPr>
        </p:nvPicPr>
        <p:blipFill rotWithShape="1">
          <a:blip r:embed="rId2">
            <a:alphaModFix amt="35000"/>
          </a:blip>
          <a:srcRect t="16490" r="-1" b="1986"/>
          <a:stretch/>
        </p:blipFill>
        <p:spPr>
          <a:xfrm>
            <a:off x="19965" y="-2"/>
            <a:ext cx="12191695" cy="6858000"/>
          </a:xfrm>
          <a:prstGeom prst="rect">
            <a:avLst/>
          </a:prstGeom>
        </p:spPr>
      </p:pic>
      <p:sp>
        <p:nvSpPr>
          <p:cNvPr id="2" name="Title 1">
            <a:extLst>
              <a:ext uri="{FF2B5EF4-FFF2-40B4-BE49-F238E27FC236}">
                <a16:creationId xmlns:a16="http://schemas.microsoft.com/office/drawing/2014/main" id="{6E81DFF1-3849-439E-AD02-F962521C0D25}"/>
              </a:ext>
            </a:extLst>
          </p:cNvPr>
          <p:cNvSpPr>
            <a:spLocks noGrp="1"/>
          </p:cNvSpPr>
          <p:nvPr>
            <p:ph type="title"/>
          </p:nvPr>
        </p:nvSpPr>
        <p:spPr>
          <a:xfrm>
            <a:off x="2292054" y="3428999"/>
            <a:ext cx="8244648" cy="2169944"/>
          </a:xfrm>
        </p:spPr>
        <p:txBody>
          <a:bodyPr vert="horz" lIns="91440" tIns="45720" rIns="91440" bIns="45720" rtlCol="0" anchor="t">
            <a:normAutofit/>
          </a:bodyPr>
          <a:lstStyle/>
          <a:p>
            <a:pPr algn="ctr"/>
            <a:r>
              <a:rPr lang="pt-BR" sz="6600" dirty="0"/>
              <a:t>Agregação de Enlaces</a:t>
            </a:r>
            <a:endParaRPr lang="en-US" sz="6600" dirty="0"/>
          </a:p>
        </p:txBody>
      </p:sp>
    </p:spTree>
    <p:extLst>
      <p:ext uri="{BB962C8B-B14F-4D97-AF65-F5344CB8AC3E}">
        <p14:creationId xmlns:p14="http://schemas.microsoft.com/office/powerpoint/2010/main" val="5264637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48C30-DCA6-4C20-A562-96BD18D3ACE8}"/>
              </a:ext>
            </a:extLst>
          </p:cNvPr>
          <p:cNvSpPr>
            <a:spLocks noGrp="1"/>
          </p:cNvSpPr>
          <p:nvPr>
            <p:ph type="title"/>
          </p:nvPr>
        </p:nvSpPr>
        <p:spPr/>
        <p:txBody>
          <a:bodyPr/>
          <a:lstStyle/>
          <a:p>
            <a:r>
              <a:rPr lang="pt-BR" dirty="0"/>
              <a:t>Agregação de Enlaces</a:t>
            </a:r>
          </a:p>
        </p:txBody>
      </p:sp>
      <p:sp>
        <p:nvSpPr>
          <p:cNvPr id="3" name="Content Placeholder 2">
            <a:extLst>
              <a:ext uri="{FF2B5EF4-FFF2-40B4-BE49-F238E27FC236}">
                <a16:creationId xmlns:a16="http://schemas.microsoft.com/office/drawing/2014/main" id="{A28F89C2-0A84-4AA4-9EC3-DE24F846EDE3}"/>
              </a:ext>
            </a:extLst>
          </p:cNvPr>
          <p:cNvSpPr>
            <a:spLocks noGrp="1"/>
          </p:cNvSpPr>
          <p:nvPr>
            <p:ph idx="1"/>
          </p:nvPr>
        </p:nvSpPr>
        <p:spPr>
          <a:xfrm>
            <a:off x="2692703" y="808056"/>
            <a:ext cx="7796540" cy="3997828"/>
          </a:xfrm>
        </p:spPr>
        <p:txBody>
          <a:bodyPr/>
          <a:lstStyle/>
          <a:p>
            <a:r>
              <a:rPr lang="pt-BR" dirty="0"/>
              <a:t>Muito utilizada em redes locais para aumentar desempenho e melhorar disponibilidade de certas conexões</a:t>
            </a:r>
          </a:p>
          <a:p>
            <a:r>
              <a:rPr lang="pt-BR" dirty="0"/>
              <a:t>A ideia é juntar duas ou mais conexões físicas como se fossem uma única conexão lógica, formando uma espécie de canal</a:t>
            </a:r>
          </a:p>
          <a:p>
            <a:r>
              <a:rPr lang="pt-BR" dirty="0"/>
              <a:t>Se uma das conexões falhar, a outra continuará em operação, mantendo o servidor conectado</a:t>
            </a:r>
          </a:p>
        </p:txBody>
      </p:sp>
      <p:pic>
        <p:nvPicPr>
          <p:cNvPr id="4" name="Picture 3">
            <a:extLst>
              <a:ext uri="{FF2B5EF4-FFF2-40B4-BE49-F238E27FC236}">
                <a16:creationId xmlns:a16="http://schemas.microsoft.com/office/drawing/2014/main" id="{4FA515B6-85D8-40A1-943E-CA3E29666A09}"/>
              </a:ext>
            </a:extLst>
          </p:cNvPr>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6940354" y="4048646"/>
            <a:ext cx="3933971" cy="2309951"/>
          </a:xfrm>
          <a:prstGeom prst="rect">
            <a:avLst/>
          </a:prstGeom>
        </p:spPr>
      </p:pic>
    </p:spTree>
    <p:extLst>
      <p:ext uri="{BB962C8B-B14F-4D97-AF65-F5344CB8AC3E}">
        <p14:creationId xmlns:p14="http://schemas.microsoft.com/office/powerpoint/2010/main" val="3605327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8"/>
          <p:cNvSpPr txBox="1">
            <a:spLocks noGrp="1"/>
          </p:cNvSpPr>
          <p:nvPr>
            <p:ph type="title"/>
          </p:nvPr>
        </p:nvSpPr>
        <p:spPr>
          <a:xfrm>
            <a:off x="2611808" y="808056"/>
            <a:ext cx="7958400" cy="10773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r>
              <a:rPr lang="pt-BR"/>
              <a:t>FDMA</a:t>
            </a:r>
            <a:endParaRPr/>
          </a:p>
        </p:txBody>
      </p:sp>
      <p:sp>
        <p:nvSpPr>
          <p:cNvPr id="155" name="Google Shape;155;p18"/>
          <p:cNvSpPr txBox="1">
            <a:spLocks noGrp="1"/>
          </p:cNvSpPr>
          <p:nvPr>
            <p:ph type="body" idx="1"/>
          </p:nvPr>
        </p:nvSpPr>
        <p:spPr>
          <a:xfrm>
            <a:off x="2773599" y="2052116"/>
            <a:ext cx="7796400" cy="3997800"/>
          </a:xfrm>
          <a:prstGeom prst="rect">
            <a:avLst/>
          </a:prstGeom>
        </p:spPr>
        <p:txBody>
          <a:bodyPr spcFirstLastPara="1" wrap="square" lIns="91425" tIns="45700" rIns="91425" bIns="45700" anchor="ctr" anchorCtr="0">
            <a:noAutofit/>
          </a:bodyPr>
          <a:lstStyle/>
          <a:p>
            <a:pPr marL="0" lvl="0" indent="0" algn="l" rtl="0">
              <a:lnSpc>
                <a:spcPct val="107916"/>
              </a:lnSpc>
              <a:spcBef>
                <a:spcPts val="0"/>
              </a:spcBef>
              <a:spcAft>
                <a:spcPts val="0"/>
              </a:spcAft>
              <a:buClr>
                <a:schemeClr val="dk1"/>
              </a:buClr>
              <a:buSzPts val="1100"/>
              <a:buFont typeface="Arial"/>
              <a:buNone/>
            </a:pPr>
            <a:r>
              <a:rPr lang="pt-BR" sz="1800" b="1"/>
              <a:t>Desvantagens:  </a:t>
            </a:r>
            <a:endParaRPr sz="1800" b="1"/>
          </a:p>
          <a:p>
            <a:pPr marL="457200" lvl="0" indent="-342900" algn="l" rtl="0">
              <a:lnSpc>
                <a:spcPct val="107916"/>
              </a:lnSpc>
              <a:spcBef>
                <a:spcPts val="800"/>
              </a:spcBef>
              <a:spcAft>
                <a:spcPts val="0"/>
              </a:spcAft>
              <a:buClr>
                <a:schemeClr val="lt1"/>
              </a:buClr>
              <a:buSzPts val="1800"/>
              <a:buFont typeface="Arial"/>
              <a:buChar char="-"/>
            </a:pPr>
            <a:r>
              <a:rPr lang="pt-BR" sz="1800" b="1"/>
              <a:t>Faixas ociosas quando uma ou mais estações não transmitem continuamente.</a:t>
            </a:r>
            <a:endParaRPr sz="1800" b="1"/>
          </a:p>
          <a:p>
            <a:pPr marL="457200" lvl="0" indent="-342900" algn="l" rtl="0">
              <a:lnSpc>
                <a:spcPct val="107916"/>
              </a:lnSpc>
              <a:spcBef>
                <a:spcPts val="0"/>
              </a:spcBef>
              <a:spcAft>
                <a:spcPts val="0"/>
              </a:spcAft>
              <a:buClr>
                <a:schemeClr val="lt1"/>
              </a:buClr>
              <a:buSzPts val="1800"/>
              <a:buFont typeface="Arial"/>
              <a:buChar char="-"/>
            </a:pPr>
            <a:r>
              <a:rPr lang="pt-BR" sz="1800" b="1"/>
              <a:t>Limita o número máximo de estações que podem compartilhar o meio.</a:t>
            </a:r>
            <a:endParaRPr sz="1800" b="1"/>
          </a:p>
          <a:p>
            <a:pPr marL="457200" lvl="0" indent="-342900" algn="l" rtl="0">
              <a:lnSpc>
                <a:spcPct val="107916"/>
              </a:lnSpc>
              <a:spcBef>
                <a:spcPts val="0"/>
              </a:spcBef>
              <a:spcAft>
                <a:spcPts val="0"/>
              </a:spcAft>
              <a:buClr>
                <a:schemeClr val="lt1"/>
              </a:buClr>
              <a:buSzPts val="1800"/>
              <a:buFont typeface="Arial"/>
              <a:buChar char="-"/>
            </a:pPr>
            <a:r>
              <a:rPr lang="pt-BR" sz="1800" b="1"/>
              <a:t>Largura de banda predefinida, não atendendo transmissões que necessitem de diferentes taxas de transmissão.</a:t>
            </a:r>
            <a:endParaRPr sz="1800" b="1"/>
          </a:p>
          <a:p>
            <a:pPr marL="457200" lvl="0" indent="0" algn="l" rtl="0">
              <a:lnSpc>
                <a:spcPct val="107916"/>
              </a:lnSpc>
              <a:spcBef>
                <a:spcPts val="800"/>
              </a:spcBef>
              <a:spcAft>
                <a:spcPts val="0"/>
              </a:spcAft>
              <a:buNone/>
            </a:pPr>
            <a:endParaRPr sz="1800" b="1"/>
          </a:p>
          <a:p>
            <a:pPr marL="0" lvl="0" indent="0" algn="l" rtl="0">
              <a:spcBef>
                <a:spcPts val="800"/>
              </a:spcBef>
              <a:spcAft>
                <a:spcPts val="600"/>
              </a:spcAft>
              <a:buNone/>
            </a:pPr>
            <a:endParaRPr/>
          </a:p>
        </p:txBody>
      </p:sp>
    </p:spTree>
    <p:extLst>
      <p:ext uri="{BB962C8B-B14F-4D97-AF65-F5344CB8AC3E}">
        <p14:creationId xmlns:p14="http://schemas.microsoft.com/office/powerpoint/2010/main" val="31181164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Content Placeholder 3">
            <a:extLst>
              <a:ext uri="{FF2B5EF4-FFF2-40B4-BE49-F238E27FC236}">
                <a16:creationId xmlns:a16="http://schemas.microsoft.com/office/drawing/2014/main" id="{798F6336-1992-4DE1-86FA-4E4DA4083F4B}"/>
              </a:ext>
            </a:extLst>
          </p:cNvPr>
          <p:cNvPicPr>
            <a:picLocks noGrp="1" noChangeAspect="1"/>
          </p:cNvPicPr>
          <p:nvPr>
            <p:ph idx="1"/>
          </p:nvPr>
        </p:nvPicPr>
        <p:blipFill rotWithShape="1">
          <a:blip r:embed="rId2">
            <a:alphaModFix amt="35000"/>
          </a:blip>
          <a:srcRect t="16490" r="-1" b="1986"/>
          <a:stretch/>
        </p:blipFill>
        <p:spPr>
          <a:xfrm>
            <a:off x="19965" y="-2"/>
            <a:ext cx="12191695" cy="6858000"/>
          </a:xfrm>
          <a:prstGeom prst="rect">
            <a:avLst/>
          </a:prstGeom>
        </p:spPr>
      </p:pic>
      <p:sp>
        <p:nvSpPr>
          <p:cNvPr id="2" name="Title 1">
            <a:extLst>
              <a:ext uri="{FF2B5EF4-FFF2-40B4-BE49-F238E27FC236}">
                <a16:creationId xmlns:a16="http://schemas.microsoft.com/office/drawing/2014/main" id="{6E81DFF1-3849-439E-AD02-F962521C0D25}"/>
              </a:ext>
            </a:extLst>
          </p:cNvPr>
          <p:cNvSpPr>
            <a:spLocks noGrp="1"/>
          </p:cNvSpPr>
          <p:nvPr>
            <p:ph type="title"/>
          </p:nvPr>
        </p:nvSpPr>
        <p:spPr>
          <a:xfrm>
            <a:off x="2292054" y="3428999"/>
            <a:ext cx="8244648" cy="2169944"/>
          </a:xfrm>
        </p:spPr>
        <p:txBody>
          <a:bodyPr vert="horz" lIns="91440" tIns="45720" rIns="91440" bIns="45720" rtlCol="0" anchor="t">
            <a:normAutofit/>
          </a:bodyPr>
          <a:lstStyle/>
          <a:p>
            <a:pPr algn="ctr"/>
            <a:r>
              <a:rPr lang="pt-BR" sz="6600" dirty="0"/>
              <a:t>Spanning Tree Protocol (STP)</a:t>
            </a:r>
            <a:endParaRPr lang="en-US" sz="6600" dirty="0"/>
          </a:p>
        </p:txBody>
      </p:sp>
    </p:spTree>
    <p:extLst>
      <p:ext uri="{BB962C8B-B14F-4D97-AF65-F5344CB8AC3E}">
        <p14:creationId xmlns:p14="http://schemas.microsoft.com/office/powerpoint/2010/main" val="4556509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F0CDC4-F892-4E07-8078-EFC2404B58CB}"/>
              </a:ext>
            </a:extLst>
          </p:cNvPr>
          <p:cNvSpPr>
            <a:spLocks noGrp="1"/>
          </p:cNvSpPr>
          <p:nvPr>
            <p:ph type="title"/>
          </p:nvPr>
        </p:nvSpPr>
        <p:spPr/>
        <p:txBody>
          <a:bodyPr/>
          <a:lstStyle/>
          <a:p>
            <a:r>
              <a:rPr lang="pt-BR" dirty="0" err="1"/>
              <a:t>Spanning</a:t>
            </a:r>
            <a:r>
              <a:rPr lang="pt-BR" dirty="0"/>
              <a:t> </a:t>
            </a:r>
            <a:r>
              <a:rPr lang="pt-BR" dirty="0" err="1"/>
              <a:t>Tree</a:t>
            </a:r>
            <a:r>
              <a:rPr lang="pt-BR" dirty="0"/>
              <a:t> </a:t>
            </a:r>
            <a:r>
              <a:rPr lang="pt-BR" dirty="0" err="1"/>
              <a:t>Protocol</a:t>
            </a:r>
            <a:r>
              <a:rPr lang="pt-BR" dirty="0"/>
              <a:t> (STP)</a:t>
            </a:r>
          </a:p>
        </p:txBody>
      </p:sp>
      <p:sp>
        <p:nvSpPr>
          <p:cNvPr id="3" name="Espaço Reservado para Conteúdo 2">
            <a:extLst>
              <a:ext uri="{FF2B5EF4-FFF2-40B4-BE49-F238E27FC236}">
                <a16:creationId xmlns:a16="http://schemas.microsoft.com/office/drawing/2014/main" id="{E00A721B-6E4C-4B82-AFD0-8970A8B0BBC4}"/>
              </a:ext>
            </a:extLst>
          </p:cNvPr>
          <p:cNvSpPr>
            <a:spLocks noGrp="1"/>
          </p:cNvSpPr>
          <p:nvPr>
            <p:ph idx="1"/>
          </p:nvPr>
        </p:nvSpPr>
        <p:spPr>
          <a:xfrm>
            <a:off x="2513334" y="974888"/>
            <a:ext cx="7796540" cy="3997828"/>
          </a:xfrm>
        </p:spPr>
        <p:txBody>
          <a:bodyPr/>
          <a:lstStyle/>
          <a:p>
            <a:r>
              <a:rPr lang="pt-BR" dirty="0"/>
              <a:t>Problemas identificados:</a:t>
            </a:r>
          </a:p>
          <a:p>
            <a:pPr lvl="1"/>
            <a:r>
              <a:rPr lang="pt-BR" dirty="0"/>
              <a:t>Indisponibilidade de rede</a:t>
            </a:r>
          </a:p>
          <a:p>
            <a:pPr lvl="1"/>
            <a:r>
              <a:rPr lang="pt-BR" dirty="0"/>
              <a:t>Redundância - loops</a:t>
            </a:r>
          </a:p>
          <a:p>
            <a:r>
              <a:rPr lang="pt-BR" dirty="0"/>
              <a:t>Protocolo STP</a:t>
            </a:r>
          </a:p>
        </p:txBody>
      </p:sp>
      <p:pic>
        <p:nvPicPr>
          <p:cNvPr id="4" name="Imagem 3">
            <a:extLst>
              <a:ext uri="{FF2B5EF4-FFF2-40B4-BE49-F238E27FC236}">
                <a16:creationId xmlns:a16="http://schemas.microsoft.com/office/drawing/2014/main" id="{516B8FF1-06DF-4694-A0E3-F486D2C1BFF6}"/>
              </a:ext>
            </a:extLst>
          </p:cNvPr>
          <p:cNvPicPr>
            <a:picLocks noChangeAspect="1"/>
          </p:cNvPicPr>
          <p:nvPr/>
        </p:nvPicPr>
        <p:blipFill>
          <a:blip r:embed="rId2"/>
          <a:stretch>
            <a:fillRect/>
          </a:stretch>
        </p:blipFill>
        <p:spPr>
          <a:xfrm>
            <a:off x="5166433" y="3792344"/>
            <a:ext cx="5510946" cy="2783306"/>
          </a:xfrm>
          <a:prstGeom prst="rect">
            <a:avLst/>
          </a:prstGeom>
        </p:spPr>
      </p:pic>
    </p:spTree>
    <p:extLst>
      <p:ext uri="{BB962C8B-B14F-4D97-AF65-F5344CB8AC3E}">
        <p14:creationId xmlns:p14="http://schemas.microsoft.com/office/powerpoint/2010/main" val="3053810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Content Placeholder 3">
            <a:extLst>
              <a:ext uri="{FF2B5EF4-FFF2-40B4-BE49-F238E27FC236}">
                <a16:creationId xmlns:a16="http://schemas.microsoft.com/office/drawing/2014/main" id="{798F6336-1992-4DE1-86FA-4E4DA4083F4B}"/>
              </a:ext>
            </a:extLst>
          </p:cNvPr>
          <p:cNvPicPr>
            <a:picLocks noGrp="1" noChangeAspect="1"/>
          </p:cNvPicPr>
          <p:nvPr>
            <p:ph idx="1"/>
          </p:nvPr>
        </p:nvPicPr>
        <p:blipFill rotWithShape="1">
          <a:blip r:embed="rId2">
            <a:alphaModFix amt="35000"/>
          </a:blip>
          <a:srcRect t="16490" r="-1" b="1986"/>
          <a:stretch/>
        </p:blipFill>
        <p:spPr>
          <a:xfrm>
            <a:off x="0" y="-1"/>
            <a:ext cx="12191695" cy="6858000"/>
          </a:xfrm>
          <a:prstGeom prst="rect">
            <a:avLst/>
          </a:prstGeom>
        </p:spPr>
      </p:pic>
      <p:sp>
        <p:nvSpPr>
          <p:cNvPr id="2" name="Title 1">
            <a:extLst>
              <a:ext uri="{FF2B5EF4-FFF2-40B4-BE49-F238E27FC236}">
                <a16:creationId xmlns:a16="http://schemas.microsoft.com/office/drawing/2014/main" id="{6E81DFF1-3849-439E-AD02-F962521C0D25}"/>
              </a:ext>
            </a:extLst>
          </p:cNvPr>
          <p:cNvSpPr>
            <a:spLocks noGrp="1"/>
          </p:cNvSpPr>
          <p:nvPr>
            <p:ph type="title"/>
          </p:nvPr>
        </p:nvSpPr>
        <p:spPr>
          <a:xfrm>
            <a:off x="2292054" y="3428999"/>
            <a:ext cx="8244648" cy="2169944"/>
          </a:xfrm>
        </p:spPr>
        <p:txBody>
          <a:bodyPr vert="horz" lIns="91440" tIns="45720" rIns="91440" bIns="45720" rtlCol="0" anchor="t">
            <a:normAutofit/>
          </a:bodyPr>
          <a:lstStyle/>
          <a:p>
            <a:pPr algn="ctr"/>
            <a:r>
              <a:rPr lang="pt-BR" sz="6600" dirty="0"/>
              <a:t>Virtual LAN (VLAN)</a:t>
            </a:r>
            <a:endParaRPr lang="en-US" sz="6600" dirty="0"/>
          </a:p>
        </p:txBody>
      </p:sp>
    </p:spTree>
    <p:extLst>
      <p:ext uri="{BB962C8B-B14F-4D97-AF65-F5344CB8AC3E}">
        <p14:creationId xmlns:p14="http://schemas.microsoft.com/office/powerpoint/2010/main" val="7082745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DEC4E8-B485-4015-8D74-6A22D6434BAC}"/>
              </a:ext>
            </a:extLst>
          </p:cNvPr>
          <p:cNvSpPr>
            <a:spLocks noGrp="1"/>
          </p:cNvSpPr>
          <p:nvPr>
            <p:ph type="title"/>
          </p:nvPr>
        </p:nvSpPr>
        <p:spPr/>
        <p:txBody>
          <a:bodyPr/>
          <a:lstStyle/>
          <a:p>
            <a:r>
              <a:rPr lang="pt-BR" dirty="0"/>
              <a:t>Virtual LAN (VLAN)</a:t>
            </a:r>
          </a:p>
        </p:txBody>
      </p:sp>
      <p:pic>
        <p:nvPicPr>
          <p:cNvPr id="4" name="Imagem 3">
            <a:extLst>
              <a:ext uri="{FF2B5EF4-FFF2-40B4-BE49-F238E27FC236}">
                <a16:creationId xmlns:a16="http://schemas.microsoft.com/office/drawing/2014/main" id="{2EF88349-2867-43EA-BA88-3027013D2A75}"/>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457179" y="1885285"/>
            <a:ext cx="3868782" cy="3410938"/>
          </a:xfrm>
          <a:prstGeom prst="rect">
            <a:avLst/>
          </a:prstGeom>
        </p:spPr>
      </p:pic>
      <p:pic>
        <p:nvPicPr>
          <p:cNvPr id="5" name="Imagem 4">
            <a:extLst>
              <a:ext uri="{FF2B5EF4-FFF2-40B4-BE49-F238E27FC236}">
                <a16:creationId xmlns:a16="http://schemas.microsoft.com/office/drawing/2014/main" id="{4B00C649-E0DF-40C1-AD1C-365C78F02978}"/>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6566889" y="3081937"/>
            <a:ext cx="4461326" cy="3410938"/>
          </a:xfrm>
          <a:prstGeom prst="rect">
            <a:avLst/>
          </a:prstGeom>
        </p:spPr>
      </p:pic>
    </p:spTree>
    <p:extLst>
      <p:ext uri="{BB962C8B-B14F-4D97-AF65-F5344CB8AC3E}">
        <p14:creationId xmlns:p14="http://schemas.microsoft.com/office/powerpoint/2010/main" val="35917423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8B6571-93BF-4D91-B7FC-45451346941C}"/>
              </a:ext>
            </a:extLst>
          </p:cNvPr>
          <p:cNvSpPr>
            <a:spLocks noGrp="1"/>
          </p:cNvSpPr>
          <p:nvPr>
            <p:ph type="title"/>
          </p:nvPr>
        </p:nvSpPr>
        <p:spPr/>
        <p:txBody>
          <a:bodyPr/>
          <a:lstStyle/>
          <a:p>
            <a:r>
              <a:rPr lang="pt-BR" dirty="0"/>
              <a:t>Virtual LAN (VLAN)</a:t>
            </a:r>
          </a:p>
        </p:txBody>
      </p:sp>
      <p:sp>
        <p:nvSpPr>
          <p:cNvPr id="3" name="Espaço Reservado para Conteúdo 2">
            <a:extLst>
              <a:ext uri="{FF2B5EF4-FFF2-40B4-BE49-F238E27FC236}">
                <a16:creationId xmlns:a16="http://schemas.microsoft.com/office/drawing/2014/main" id="{C64C49B6-ADAE-482E-99A3-288133609D8B}"/>
              </a:ext>
            </a:extLst>
          </p:cNvPr>
          <p:cNvSpPr>
            <a:spLocks noGrp="1"/>
          </p:cNvSpPr>
          <p:nvPr>
            <p:ph idx="1"/>
          </p:nvPr>
        </p:nvSpPr>
        <p:spPr/>
        <p:txBody>
          <a:bodyPr/>
          <a:lstStyle/>
          <a:p>
            <a:r>
              <a:rPr lang="pt-BR" dirty="0"/>
              <a:t>Separação de rede local física e rede local lógica</a:t>
            </a:r>
          </a:p>
        </p:txBody>
      </p:sp>
      <p:pic>
        <p:nvPicPr>
          <p:cNvPr id="4" name="Imagem 3">
            <a:extLst>
              <a:ext uri="{FF2B5EF4-FFF2-40B4-BE49-F238E27FC236}">
                <a16:creationId xmlns:a16="http://schemas.microsoft.com/office/drawing/2014/main" id="{40C28572-D520-45B3-9772-C5982A2F3093}"/>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444235" y="1434036"/>
            <a:ext cx="4775067" cy="2898813"/>
          </a:xfrm>
          <a:prstGeom prst="rect">
            <a:avLst/>
          </a:prstGeom>
        </p:spPr>
      </p:pic>
      <p:pic>
        <p:nvPicPr>
          <p:cNvPr id="5" name="Imagem 4">
            <a:extLst>
              <a:ext uri="{FF2B5EF4-FFF2-40B4-BE49-F238E27FC236}">
                <a16:creationId xmlns:a16="http://schemas.microsoft.com/office/drawing/2014/main" id="{79790938-10A3-47D4-9F71-8102CA5DDE81}"/>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5927562" y="3662430"/>
            <a:ext cx="5045238" cy="2966048"/>
          </a:xfrm>
          <a:prstGeom prst="rect">
            <a:avLst/>
          </a:prstGeom>
        </p:spPr>
      </p:pic>
    </p:spTree>
    <p:extLst>
      <p:ext uri="{BB962C8B-B14F-4D97-AF65-F5344CB8AC3E}">
        <p14:creationId xmlns:p14="http://schemas.microsoft.com/office/powerpoint/2010/main" val="38642033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6958D4-3AC3-44F5-9367-415D7A87CA1C}"/>
              </a:ext>
            </a:extLst>
          </p:cNvPr>
          <p:cNvSpPr>
            <a:spLocks noGrp="1"/>
          </p:cNvSpPr>
          <p:nvPr>
            <p:ph type="title"/>
          </p:nvPr>
        </p:nvSpPr>
        <p:spPr/>
        <p:txBody>
          <a:bodyPr/>
          <a:lstStyle/>
          <a:p>
            <a:r>
              <a:rPr lang="pt-BR" dirty="0"/>
              <a:t>Virtual LAN (VLAN)</a:t>
            </a:r>
          </a:p>
        </p:txBody>
      </p:sp>
      <p:sp>
        <p:nvSpPr>
          <p:cNvPr id="3" name="Espaço Reservado para Conteúdo 2">
            <a:extLst>
              <a:ext uri="{FF2B5EF4-FFF2-40B4-BE49-F238E27FC236}">
                <a16:creationId xmlns:a16="http://schemas.microsoft.com/office/drawing/2014/main" id="{00379455-EC94-4D18-AE86-26D3A6DD64E6}"/>
              </a:ext>
            </a:extLst>
          </p:cNvPr>
          <p:cNvSpPr>
            <a:spLocks noGrp="1"/>
          </p:cNvSpPr>
          <p:nvPr>
            <p:ph idx="1"/>
          </p:nvPr>
        </p:nvSpPr>
        <p:spPr>
          <a:xfrm>
            <a:off x="2309365" y="1885285"/>
            <a:ext cx="7796540" cy="3997828"/>
          </a:xfrm>
        </p:spPr>
        <p:txBody>
          <a:bodyPr/>
          <a:lstStyle/>
          <a:p>
            <a:r>
              <a:rPr lang="pt-BR" dirty="0"/>
              <a:t>Switches projetados</a:t>
            </a:r>
          </a:p>
          <a:p>
            <a:r>
              <a:rPr lang="pt-BR" dirty="0"/>
              <a:t>Padrão IEEE 802.1q</a:t>
            </a:r>
          </a:p>
          <a:p>
            <a:r>
              <a:rPr lang="pt-BR" dirty="0"/>
              <a:t>Características:</a:t>
            </a:r>
          </a:p>
          <a:p>
            <a:pPr lvl="1"/>
            <a:r>
              <a:rPr lang="pt-BR" dirty="0" err="1"/>
              <a:t>Tagging</a:t>
            </a:r>
            <a:endParaRPr lang="pt-BR" dirty="0"/>
          </a:p>
          <a:p>
            <a:pPr lvl="1"/>
            <a:r>
              <a:rPr lang="pt-BR" dirty="0"/>
              <a:t>Forma de Mapeamento</a:t>
            </a:r>
          </a:p>
          <a:p>
            <a:pPr lvl="1"/>
            <a:r>
              <a:rPr lang="pt-BR" dirty="0"/>
              <a:t>Priorização de Tráfego</a:t>
            </a:r>
          </a:p>
        </p:txBody>
      </p:sp>
    </p:spTree>
    <p:extLst>
      <p:ext uri="{BB962C8B-B14F-4D97-AF65-F5344CB8AC3E}">
        <p14:creationId xmlns:p14="http://schemas.microsoft.com/office/powerpoint/2010/main" val="41799943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AABC9C-21BE-4E38-AF90-97315DE1E639}"/>
              </a:ext>
            </a:extLst>
          </p:cNvPr>
          <p:cNvSpPr>
            <a:spLocks noGrp="1"/>
          </p:cNvSpPr>
          <p:nvPr>
            <p:ph type="title"/>
          </p:nvPr>
        </p:nvSpPr>
        <p:spPr/>
        <p:txBody>
          <a:bodyPr/>
          <a:lstStyle/>
          <a:p>
            <a:r>
              <a:rPr lang="pt-BR" dirty="0"/>
              <a:t>VLAN - </a:t>
            </a:r>
            <a:r>
              <a:rPr lang="pt-BR" dirty="0" err="1"/>
              <a:t>Tagging</a:t>
            </a:r>
            <a:endParaRPr lang="pt-BR" dirty="0"/>
          </a:p>
        </p:txBody>
      </p:sp>
      <p:sp>
        <p:nvSpPr>
          <p:cNvPr id="3" name="Espaço Reservado para Conteúdo 2">
            <a:extLst>
              <a:ext uri="{FF2B5EF4-FFF2-40B4-BE49-F238E27FC236}">
                <a16:creationId xmlns:a16="http://schemas.microsoft.com/office/drawing/2014/main" id="{DE24D2BF-A820-4B42-970E-A3649E499641}"/>
              </a:ext>
            </a:extLst>
          </p:cNvPr>
          <p:cNvSpPr>
            <a:spLocks noGrp="1"/>
          </p:cNvSpPr>
          <p:nvPr>
            <p:ph idx="1"/>
          </p:nvPr>
        </p:nvSpPr>
        <p:spPr/>
        <p:txBody>
          <a:bodyPr/>
          <a:lstStyle/>
          <a:p>
            <a:r>
              <a:rPr lang="pt-BR" dirty="0"/>
              <a:t>Processo de identificação da VLAN de um quadro</a:t>
            </a:r>
          </a:p>
          <a:p>
            <a:r>
              <a:rPr lang="pt-BR" b="1" dirty="0" err="1"/>
              <a:t>Tagging</a:t>
            </a:r>
            <a:r>
              <a:rPr lang="pt-BR" b="1" dirty="0"/>
              <a:t> explícito: informações no cabeçalho do quadro </a:t>
            </a:r>
          </a:p>
          <a:p>
            <a:r>
              <a:rPr lang="pt-BR" dirty="0" err="1"/>
              <a:t>Tagging</a:t>
            </a:r>
            <a:r>
              <a:rPr lang="pt-BR" dirty="0"/>
              <a:t> implícito: informações no cabeçalho do frame (endereço MAC)</a:t>
            </a:r>
          </a:p>
        </p:txBody>
      </p:sp>
    </p:spTree>
    <p:extLst>
      <p:ext uri="{BB962C8B-B14F-4D97-AF65-F5344CB8AC3E}">
        <p14:creationId xmlns:p14="http://schemas.microsoft.com/office/powerpoint/2010/main" val="14124363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0F0F4F-1CCD-4756-9938-1F285E46E2E2}"/>
              </a:ext>
            </a:extLst>
          </p:cNvPr>
          <p:cNvSpPr>
            <a:spLocks noGrp="1"/>
          </p:cNvSpPr>
          <p:nvPr>
            <p:ph type="title"/>
          </p:nvPr>
        </p:nvSpPr>
        <p:spPr/>
        <p:txBody>
          <a:bodyPr/>
          <a:lstStyle/>
          <a:p>
            <a:r>
              <a:rPr lang="pt-BR" dirty="0"/>
              <a:t>Mapeamento de </a:t>
            </a:r>
            <a:r>
              <a:rPr lang="pt-BR" dirty="0" err="1"/>
              <a:t>VLANs</a:t>
            </a:r>
            <a:endParaRPr lang="pt-BR" dirty="0"/>
          </a:p>
        </p:txBody>
      </p:sp>
      <p:sp>
        <p:nvSpPr>
          <p:cNvPr id="3" name="Espaço Reservado para Conteúdo 2">
            <a:extLst>
              <a:ext uri="{FF2B5EF4-FFF2-40B4-BE49-F238E27FC236}">
                <a16:creationId xmlns:a16="http://schemas.microsoft.com/office/drawing/2014/main" id="{93291C4F-3E4B-4B7F-8395-91A64B306A5F}"/>
              </a:ext>
            </a:extLst>
          </p:cNvPr>
          <p:cNvSpPr>
            <a:spLocks noGrp="1"/>
          </p:cNvSpPr>
          <p:nvPr>
            <p:ph idx="1"/>
          </p:nvPr>
        </p:nvSpPr>
        <p:spPr/>
        <p:txBody>
          <a:bodyPr/>
          <a:lstStyle/>
          <a:p>
            <a:r>
              <a:rPr lang="pt-BR" dirty="0"/>
              <a:t>Mapeamento entre dispositivo que enviará o quadro e a VLAN associada ao frame</a:t>
            </a:r>
          </a:p>
          <a:p>
            <a:r>
              <a:rPr lang="pt-BR" dirty="0"/>
              <a:t>Tipos de mapeamento:</a:t>
            </a:r>
          </a:p>
          <a:p>
            <a:pPr lvl="1"/>
            <a:r>
              <a:rPr lang="pt-BR" b="1" dirty="0"/>
              <a:t>Com base na porta</a:t>
            </a:r>
          </a:p>
          <a:p>
            <a:pPr lvl="1"/>
            <a:r>
              <a:rPr lang="pt-BR" dirty="0"/>
              <a:t>Com base no endereço MAC</a:t>
            </a:r>
          </a:p>
          <a:p>
            <a:pPr lvl="1"/>
            <a:r>
              <a:rPr lang="pt-BR" dirty="0"/>
              <a:t>Com base no endereço IP</a:t>
            </a:r>
          </a:p>
        </p:txBody>
      </p:sp>
    </p:spTree>
    <p:extLst>
      <p:ext uri="{BB962C8B-B14F-4D97-AF65-F5344CB8AC3E}">
        <p14:creationId xmlns:p14="http://schemas.microsoft.com/office/powerpoint/2010/main" val="25268223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5E8A79-590E-4F97-8CFD-046836EA3DA7}"/>
              </a:ext>
            </a:extLst>
          </p:cNvPr>
          <p:cNvSpPr>
            <a:spLocks noGrp="1"/>
          </p:cNvSpPr>
          <p:nvPr>
            <p:ph type="title"/>
          </p:nvPr>
        </p:nvSpPr>
        <p:spPr/>
        <p:txBody>
          <a:bodyPr/>
          <a:lstStyle/>
          <a:p>
            <a:r>
              <a:rPr lang="pt-BR" dirty="0"/>
              <a:t>Interconexão de </a:t>
            </a:r>
            <a:r>
              <a:rPr lang="pt-BR" dirty="0" err="1"/>
              <a:t>VLANs</a:t>
            </a:r>
            <a:endParaRPr lang="pt-BR" dirty="0"/>
          </a:p>
        </p:txBody>
      </p:sp>
      <p:sp>
        <p:nvSpPr>
          <p:cNvPr id="3" name="Espaço Reservado para Conteúdo 2">
            <a:extLst>
              <a:ext uri="{FF2B5EF4-FFF2-40B4-BE49-F238E27FC236}">
                <a16:creationId xmlns:a16="http://schemas.microsoft.com/office/drawing/2014/main" id="{1E9075D9-C514-47C1-93F4-123295768CD7}"/>
              </a:ext>
            </a:extLst>
          </p:cNvPr>
          <p:cNvSpPr>
            <a:spLocks noGrp="1"/>
          </p:cNvSpPr>
          <p:nvPr>
            <p:ph idx="1"/>
          </p:nvPr>
        </p:nvSpPr>
        <p:spPr/>
        <p:txBody>
          <a:bodyPr/>
          <a:lstStyle/>
          <a:p>
            <a:r>
              <a:rPr lang="pt-BR" dirty="0"/>
              <a:t>Problema de comunicação entre dispositivos de </a:t>
            </a:r>
            <a:r>
              <a:rPr lang="pt-BR" dirty="0" err="1"/>
              <a:t>VLANs</a:t>
            </a:r>
            <a:r>
              <a:rPr lang="pt-BR" dirty="0"/>
              <a:t> diferentes</a:t>
            </a:r>
          </a:p>
          <a:p>
            <a:r>
              <a:rPr lang="pt-BR" dirty="0"/>
              <a:t>Comunicação através de roteador – não escalável</a:t>
            </a:r>
          </a:p>
          <a:p>
            <a:r>
              <a:rPr lang="pt-BR" dirty="0" err="1"/>
              <a:t>Trunking</a:t>
            </a:r>
            <a:r>
              <a:rPr lang="pt-BR" dirty="0"/>
              <a:t> – tráfego na mesma porta do switch</a:t>
            </a:r>
          </a:p>
        </p:txBody>
      </p:sp>
    </p:spTree>
    <p:extLst>
      <p:ext uri="{BB962C8B-B14F-4D97-AF65-F5344CB8AC3E}">
        <p14:creationId xmlns:p14="http://schemas.microsoft.com/office/powerpoint/2010/main" val="410781432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Content Placeholder 3">
            <a:extLst>
              <a:ext uri="{FF2B5EF4-FFF2-40B4-BE49-F238E27FC236}">
                <a16:creationId xmlns:a16="http://schemas.microsoft.com/office/drawing/2014/main" id="{798F6336-1992-4DE1-86FA-4E4DA4083F4B}"/>
              </a:ext>
            </a:extLst>
          </p:cNvPr>
          <p:cNvPicPr>
            <a:picLocks noGrp="1" noChangeAspect="1"/>
          </p:cNvPicPr>
          <p:nvPr>
            <p:ph idx="1"/>
          </p:nvPr>
        </p:nvPicPr>
        <p:blipFill rotWithShape="1">
          <a:blip r:embed="rId2">
            <a:alphaModFix amt="35000"/>
          </a:blip>
          <a:srcRect t="16490" r="-1" b="1986"/>
          <a:stretch/>
        </p:blipFill>
        <p:spPr>
          <a:xfrm>
            <a:off x="19965" y="-2"/>
            <a:ext cx="12191695" cy="6858000"/>
          </a:xfrm>
          <a:prstGeom prst="rect">
            <a:avLst/>
          </a:prstGeom>
        </p:spPr>
      </p:pic>
      <p:sp>
        <p:nvSpPr>
          <p:cNvPr id="2" name="Title 1">
            <a:extLst>
              <a:ext uri="{FF2B5EF4-FFF2-40B4-BE49-F238E27FC236}">
                <a16:creationId xmlns:a16="http://schemas.microsoft.com/office/drawing/2014/main" id="{6E81DFF1-3849-439E-AD02-F962521C0D25}"/>
              </a:ext>
            </a:extLst>
          </p:cNvPr>
          <p:cNvSpPr>
            <a:spLocks noGrp="1"/>
          </p:cNvSpPr>
          <p:nvPr>
            <p:ph type="title"/>
          </p:nvPr>
        </p:nvSpPr>
        <p:spPr>
          <a:xfrm>
            <a:off x="2292054" y="3428999"/>
            <a:ext cx="8244648" cy="2169944"/>
          </a:xfrm>
        </p:spPr>
        <p:txBody>
          <a:bodyPr vert="horz" lIns="91440" tIns="45720" rIns="91440" bIns="45720" rtlCol="0" anchor="t">
            <a:normAutofit/>
          </a:bodyPr>
          <a:lstStyle/>
          <a:p>
            <a:pPr algn="ctr"/>
            <a:r>
              <a:rPr lang="pt-BR" sz="6600" dirty="0"/>
              <a:t>Respostas</a:t>
            </a:r>
            <a:endParaRPr lang="en-US" sz="6600" dirty="0"/>
          </a:p>
        </p:txBody>
      </p:sp>
    </p:spTree>
    <p:extLst>
      <p:ext uri="{BB962C8B-B14F-4D97-AF65-F5344CB8AC3E}">
        <p14:creationId xmlns:p14="http://schemas.microsoft.com/office/powerpoint/2010/main" val="1538184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9"/>
          <p:cNvSpPr txBox="1">
            <a:spLocks noGrp="1"/>
          </p:cNvSpPr>
          <p:nvPr>
            <p:ph type="title"/>
          </p:nvPr>
        </p:nvSpPr>
        <p:spPr>
          <a:xfrm>
            <a:off x="2611808" y="808056"/>
            <a:ext cx="7958400" cy="10773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r>
              <a:rPr lang="pt-BR"/>
              <a:t>TDMA</a:t>
            </a:r>
            <a:endParaRPr/>
          </a:p>
        </p:txBody>
      </p:sp>
      <p:sp>
        <p:nvSpPr>
          <p:cNvPr id="161" name="Google Shape;161;p19"/>
          <p:cNvSpPr txBox="1">
            <a:spLocks noGrp="1"/>
          </p:cNvSpPr>
          <p:nvPr>
            <p:ph type="body" idx="1"/>
          </p:nvPr>
        </p:nvSpPr>
        <p:spPr>
          <a:xfrm>
            <a:off x="2773599" y="2052116"/>
            <a:ext cx="7796400" cy="3997800"/>
          </a:xfrm>
          <a:prstGeom prst="rect">
            <a:avLst/>
          </a:prstGeom>
        </p:spPr>
        <p:txBody>
          <a:bodyPr spcFirstLastPara="1" wrap="square" lIns="91425" tIns="45700" rIns="91425" bIns="45700" anchor="ctr" anchorCtr="0">
            <a:noAutofit/>
          </a:bodyPr>
          <a:lstStyle/>
          <a:p>
            <a:pPr marL="0" lvl="0" indent="0" algn="l" rtl="0">
              <a:lnSpc>
                <a:spcPct val="107916"/>
              </a:lnSpc>
              <a:spcBef>
                <a:spcPts val="0"/>
              </a:spcBef>
              <a:spcAft>
                <a:spcPts val="0"/>
              </a:spcAft>
              <a:buNone/>
            </a:pPr>
            <a:r>
              <a:rPr lang="pt-BR" sz="1800" b="1" i="1"/>
              <a:t>Acesso múltiplo por divisão de tempo</a:t>
            </a:r>
            <a:endParaRPr sz="1800" b="1" i="1"/>
          </a:p>
          <a:p>
            <a:pPr marL="0" lvl="0" indent="0" algn="l" rtl="0">
              <a:lnSpc>
                <a:spcPct val="107916"/>
              </a:lnSpc>
              <a:spcBef>
                <a:spcPts val="800"/>
              </a:spcBef>
              <a:spcAft>
                <a:spcPts val="0"/>
              </a:spcAft>
              <a:buNone/>
            </a:pPr>
            <a:r>
              <a:rPr lang="pt-BR" sz="1800" b="1"/>
              <a:t>Largura de banda do meio: slots de tempo</a:t>
            </a:r>
            <a:endParaRPr sz="1800" b="1"/>
          </a:p>
          <a:p>
            <a:pPr marL="0" lvl="0" indent="0" algn="l" rtl="0">
              <a:lnSpc>
                <a:spcPct val="107916"/>
              </a:lnSpc>
              <a:spcBef>
                <a:spcPts val="800"/>
              </a:spcBef>
              <a:spcAft>
                <a:spcPts val="0"/>
              </a:spcAft>
              <a:buNone/>
            </a:pPr>
            <a:r>
              <a:rPr lang="pt-BR" sz="1800" b="1"/>
              <a:t>Estação: associada a um slots para transmissão exclusiva</a:t>
            </a:r>
            <a:endParaRPr sz="1800" b="1"/>
          </a:p>
          <a:p>
            <a:pPr marL="0" lvl="0" indent="0" algn="l" rtl="0">
              <a:lnSpc>
                <a:spcPct val="107916"/>
              </a:lnSpc>
              <a:spcBef>
                <a:spcPts val="800"/>
              </a:spcBef>
              <a:spcAft>
                <a:spcPts val="0"/>
              </a:spcAft>
              <a:buNone/>
            </a:pPr>
            <a:r>
              <a:rPr lang="pt-BR" sz="1800" b="1"/>
              <a:t>Quadro: Conjunto de Slots</a:t>
            </a:r>
            <a:endParaRPr sz="1800" b="1"/>
          </a:p>
          <a:p>
            <a:pPr marL="0" lvl="0" indent="0" algn="l" rtl="0">
              <a:lnSpc>
                <a:spcPct val="107916"/>
              </a:lnSpc>
              <a:spcBef>
                <a:spcPts val="800"/>
              </a:spcBef>
              <a:spcAft>
                <a:spcPts val="0"/>
              </a:spcAft>
              <a:buNone/>
            </a:pPr>
            <a:endParaRPr sz="1800" b="1"/>
          </a:p>
          <a:p>
            <a:pPr marL="0" lvl="0" indent="0" algn="l" rtl="0">
              <a:lnSpc>
                <a:spcPct val="107916"/>
              </a:lnSpc>
              <a:spcBef>
                <a:spcPts val="800"/>
              </a:spcBef>
              <a:spcAft>
                <a:spcPts val="0"/>
              </a:spcAft>
              <a:buNone/>
            </a:pPr>
            <a:endParaRPr sz="1800" b="1"/>
          </a:p>
          <a:p>
            <a:pPr marL="0" lvl="0" indent="0" algn="l" rtl="0">
              <a:lnSpc>
                <a:spcPct val="107916"/>
              </a:lnSpc>
              <a:spcBef>
                <a:spcPts val="800"/>
              </a:spcBef>
              <a:spcAft>
                <a:spcPts val="0"/>
              </a:spcAft>
              <a:buNone/>
            </a:pPr>
            <a:endParaRPr sz="1800" b="1"/>
          </a:p>
          <a:p>
            <a:pPr marL="0" lvl="0" indent="0" algn="l" rtl="0">
              <a:lnSpc>
                <a:spcPct val="107916"/>
              </a:lnSpc>
              <a:spcBef>
                <a:spcPts val="800"/>
              </a:spcBef>
              <a:spcAft>
                <a:spcPts val="0"/>
              </a:spcAft>
              <a:buClr>
                <a:schemeClr val="dk1"/>
              </a:buClr>
              <a:buSzPts val="1100"/>
              <a:buFont typeface="Arial"/>
              <a:buNone/>
            </a:pPr>
            <a:endParaRPr sz="1100" b="1"/>
          </a:p>
          <a:p>
            <a:pPr marL="0" lvl="0" indent="0" algn="l" rtl="0">
              <a:spcBef>
                <a:spcPts val="800"/>
              </a:spcBef>
              <a:spcAft>
                <a:spcPts val="600"/>
              </a:spcAft>
              <a:buNone/>
            </a:pPr>
            <a:endParaRPr/>
          </a:p>
        </p:txBody>
      </p:sp>
      <p:pic>
        <p:nvPicPr>
          <p:cNvPr id="162" name="Google Shape;162;p19"/>
          <p:cNvPicPr preferRelativeResize="0"/>
          <p:nvPr/>
        </p:nvPicPr>
        <p:blipFill>
          <a:blip r:embed="rId3">
            <a:alphaModFix/>
          </a:blip>
          <a:stretch>
            <a:fillRect/>
          </a:stretch>
        </p:blipFill>
        <p:spPr>
          <a:xfrm>
            <a:off x="4558575" y="4066125"/>
            <a:ext cx="3646800" cy="2387775"/>
          </a:xfrm>
          <a:prstGeom prst="rect">
            <a:avLst/>
          </a:prstGeom>
          <a:noFill/>
          <a:ln>
            <a:noFill/>
          </a:ln>
        </p:spPr>
      </p:pic>
    </p:spTree>
    <p:extLst>
      <p:ext uri="{BB962C8B-B14F-4D97-AF65-F5344CB8AC3E}">
        <p14:creationId xmlns:p14="http://schemas.microsoft.com/office/powerpoint/2010/main" val="33388159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2C27D-C4CC-4D47-B202-C48C152F2286}"/>
              </a:ext>
            </a:extLst>
          </p:cNvPr>
          <p:cNvSpPr>
            <a:spLocks noGrp="1"/>
          </p:cNvSpPr>
          <p:nvPr>
            <p:ph type="title"/>
          </p:nvPr>
        </p:nvSpPr>
        <p:spPr/>
        <p:txBody>
          <a:bodyPr/>
          <a:lstStyle/>
          <a:p>
            <a:r>
              <a:rPr lang="pt-BR" dirty="0"/>
              <a:t>Respostas</a:t>
            </a:r>
          </a:p>
        </p:txBody>
      </p:sp>
      <p:sp>
        <p:nvSpPr>
          <p:cNvPr id="3" name="Content Placeholder 2">
            <a:extLst>
              <a:ext uri="{FF2B5EF4-FFF2-40B4-BE49-F238E27FC236}">
                <a16:creationId xmlns:a16="http://schemas.microsoft.com/office/drawing/2014/main" id="{582D6A9D-B709-4844-9989-AA0B74FCDB78}"/>
              </a:ext>
            </a:extLst>
          </p:cNvPr>
          <p:cNvSpPr>
            <a:spLocks noGrp="1"/>
          </p:cNvSpPr>
          <p:nvPr>
            <p:ph idx="1"/>
          </p:nvPr>
        </p:nvSpPr>
        <p:spPr>
          <a:xfrm>
            <a:off x="1969476" y="2052116"/>
            <a:ext cx="9256541" cy="5066136"/>
          </a:xfrm>
        </p:spPr>
        <p:txBody>
          <a:bodyPr>
            <a:normAutofit fontScale="85000" lnSpcReduction="10000"/>
          </a:bodyPr>
          <a:lstStyle/>
          <a:p>
            <a:r>
              <a:rPr lang="pt-BR" dirty="0"/>
              <a:t>1 - FDMA, TDMA e CDMA </a:t>
            </a:r>
            <a:br>
              <a:rPr lang="pt-BR" dirty="0"/>
            </a:br>
            <a:endParaRPr lang="pt-BR" dirty="0"/>
          </a:p>
          <a:p>
            <a:r>
              <a:rPr lang="pt-BR" dirty="0"/>
              <a:t>2 - ALOHA, CSMA, CSMA/CD, CSMA/CA </a:t>
            </a:r>
            <a:br>
              <a:rPr lang="pt-BR" dirty="0"/>
            </a:br>
            <a:endParaRPr lang="pt-BR" dirty="0"/>
          </a:p>
          <a:p>
            <a:r>
              <a:rPr lang="pt-BR" dirty="0"/>
              <a:t>3 - polling e token </a:t>
            </a:r>
            <a:br>
              <a:rPr lang="pt-BR" dirty="0"/>
            </a:br>
            <a:endParaRPr lang="pt-BR" dirty="0"/>
          </a:p>
          <a:p>
            <a:r>
              <a:rPr lang="pt-BR" dirty="0"/>
              <a:t>4 - É possível utilizá-los ao mesmo tempo para o controle de acesso ao meio? FDMA permite acesso múltiplo por divisão de frequência, enquanto o TDMA permite acesso múltiplo por divisão de tempo. É possível acessar os dois ao mesmo tempo</a:t>
            </a:r>
          </a:p>
          <a:p>
            <a:r>
              <a:rPr lang="pt-BR" dirty="0"/>
              <a:t>10 - Uma solução para esta arquitetura é conhecida como trunking, que envolve a configuração de uma porta no switch para fazer a interconexão com o roteador. Essa configuração permite que diferentes VLANs trafeguem na mesma porta do switch, não sendo necessário uma porta no switch e uma porta no roteador para cada VLAN diferente.</a:t>
            </a:r>
          </a:p>
          <a:p>
            <a:endParaRPr lang="pt-BR" dirty="0"/>
          </a:p>
          <a:p>
            <a:endParaRPr lang="pt-BR" dirty="0"/>
          </a:p>
        </p:txBody>
      </p:sp>
    </p:spTree>
    <p:extLst>
      <p:ext uri="{BB962C8B-B14F-4D97-AF65-F5344CB8AC3E}">
        <p14:creationId xmlns:p14="http://schemas.microsoft.com/office/powerpoint/2010/main" val="2323571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0"/>
          <p:cNvSpPr txBox="1">
            <a:spLocks noGrp="1"/>
          </p:cNvSpPr>
          <p:nvPr>
            <p:ph type="title"/>
          </p:nvPr>
        </p:nvSpPr>
        <p:spPr>
          <a:xfrm>
            <a:off x="2611808" y="808056"/>
            <a:ext cx="7958400" cy="10773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r>
              <a:rPr lang="pt-BR"/>
              <a:t>TDMA</a:t>
            </a:r>
            <a:endParaRPr/>
          </a:p>
        </p:txBody>
      </p:sp>
      <p:sp>
        <p:nvSpPr>
          <p:cNvPr id="168" name="Google Shape;168;p20"/>
          <p:cNvSpPr txBox="1">
            <a:spLocks noGrp="1"/>
          </p:cNvSpPr>
          <p:nvPr>
            <p:ph type="body" idx="1"/>
          </p:nvPr>
        </p:nvSpPr>
        <p:spPr>
          <a:xfrm>
            <a:off x="2773599" y="2052116"/>
            <a:ext cx="7796400" cy="3997800"/>
          </a:xfrm>
          <a:prstGeom prst="rect">
            <a:avLst/>
          </a:prstGeom>
        </p:spPr>
        <p:txBody>
          <a:bodyPr spcFirstLastPara="1" wrap="square" lIns="91425" tIns="45700" rIns="91425" bIns="45700" anchor="ctr" anchorCtr="0">
            <a:noAutofit/>
          </a:bodyPr>
          <a:lstStyle/>
          <a:p>
            <a:pPr marL="0" lvl="0" indent="0" algn="l" rtl="0">
              <a:lnSpc>
                <a:spcPct val="107916"/>
              </a:lnSpc>
              <a:spcBef>
                <a:spcPts val="0"/>
              </a:spcBef>
              <a:spcAft>
                <a:spcPts val="0"/>
              </a:spcAft>
              <a:buNone/>
            </a:pPr>
            <a:r>
              <a:rPr lang="pt-BR" sz="1800" b="1"/>
              <a:t>Desvantagens:  </a:t>
            </a:r>
            <a:endParaRPr sz="1800" b="1"/>
          </a:p>
          <a:p>
            <a:pPr marL="457200" lvl="0" indent="-342900" algn="l" rtl="0">
              <a:lnSpc>
                <a:spcPct val="107916"/>
              </a:lnSpc>
              <a:spcBef>
                <a:spcPts val="800"/>
              </a:spcBef>
              <a:spcAft>
                <a:spcPts val="0"/>
              </a:spcAft>
              <a:buClr>
                <a:schemeClr val="lt1"/>
              </a:buClr>
              <a:buSzPts val="1800"/>
              <a:buFont typeface="Arial"/>
              <a:buChar char="-"/>
            </a:pPr>
            <a:r>
              <a:rPr lang="pt-BR" sz="1800" b="1"/>
              <a:t>Slots ociosos quando uma ou mais estações não transmitem continuamente.</a:t>
            </a:r>
            <a:endParaRPr sz="1800" b="1"/>
          </a:p>
          <a:p>
            <a:pPr marL="457200" lvl="0" indent="-342900" algn="l" rtl="0">
              <a:lnSpc>
                <a:spcPct val="107916"/>
              </a:lnSpc>
              <a:spcBef>
                <a:spcPts val="0"/>
              </a:spcBef>
              <a:spcAft>
                <a:spcPts val="0"/>
              </a:spcAft>
              <a:buClr>
                <a:schemeClr val="lt1"/>
              </a:buClr>
              <a:buSzPts val="1800"/>
              <a:buFont typeface="Arial"/>
              <a:buChar char="-"/>
            </a:pPr>
            <a:r>
              <a:rPr lang="pt-BR" sz="1800" b="1"/>
              <a:t>Atraso decorrente da espera do próximo slot para transmissão</a:t>
            </a:r>
            <a:endParaRPr sz="1800" b="1"/>
          </a:p>
          <a:p>
            <a:pPr marL="0" lvl="0" indent="0" algn="l" rtl="0">
              <a:lnSpc>
                <a:spcPct val="107916"/>
              </a:lnSpc>
              <a:spcBef>
                <a:spcPts val="800"/>
              </a:spcBef>
              <a:spcAft>
                <a:spcPts val="0"/>
              </a:spcAft>
              <a:buNone/>
            </a:pPr>
            <a:endParaRPr sz="1800" b="1"/>
          </a:p>
          <a:p>
            <a:pPr marL="0" lvl="0" indent="0" algn="l" rtl="0">
              <a:lnSpc>
                <a:spcPct val="107916"/>
              </a:lnSpc>
              <a:spcBef>
                <a:spcPts val="800"/>
              </a:spcBef>
              <a:spcAft>
                <a:spcPts val="0"/>
              </a:spcAft>
              <a:buNone/>
            </a:pPr>
            <a:endParaRPr sz="1800" b="1"/>
          </a:p>
          <a:p>
            <a:pPr marL="0" lvl="0" indent="0" algn="l" rtl="0">
              <a:lnSpc>
                <a:spcPct val="107916"/>
              </a:lnSpc>
              <a:spcBef>
                <a:spcPts val="800"/>
              </a:spcBef>
              <a:spcAft>
                <a:spcPts val="800"/>
              </a:spcAft>
              <a:buNone/>
            </a:pPr>
            <a:endParaRPr sz="1800" b="1"/>
          </a:p>
        </p:txBody>
      </p:sp>
    </p:spTree>
    <p:extLst>
      <p:ext uri="{BB962C8B-B14F-4D97-AF65-F5344CB8AC3E}">
        <p14:creationId xmlns:p14="http://schemas.microsoft.com/office/powerpoint/2010/main" val="31953203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1138</TotalTime>
  <Words>2737</Words>
  <Application>Microsoft Office PowerPoint</Application>
  <PresentationFormat>Widescreen</PresentationFormat>
  <Paragraphs>354</Paragraphs>
  <Slides>80</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Arial</vt:lpstr>
      <vt:lpstr>Calibri</vt:lpstr>
      <vt:lpstr>MS Shell Dlg 2</vt:lpstr>
      <vt:lpstr>Wingdings</vt:lpstr>
      <vt:lpstr>Wingdings 3</vt:lpstr>
      <vt:lpstr>Madison</vt:lpstr>
      <vt:lpstr>Arquitetura de Redes Locais</vt:lpstr>
      <vt:lpstr>Controle de Acesso ao Meio</vt:lpstr>
      <vt:lpstr>Controle de Acesso ao Meio</vt:lpstr>
      <vt:lpstr>Controle de Acesso ao Meio </vt:lpstr>
      <vt:lpstr>Acesso Particionado</vt:lpstr>
      <vt:lpstr>FDMA</vt:lpstr>
      <vt:lpstr>FDMA</vt:lpstr>
      <vt:lpstr>TDMA</vt:lpstr>
      <vt:lpstr>TDMA</vt:lpstr>
      <vt:lpstr>CDMA</vt:lpstr>
      <vt:lpstr>Acesso Particionado</vt:lpstr>
      <vt:lpstr>PowerPoint Presentation</vt:lpstr>
      <vt:lpstr>Acesso Aleatório</vt:lpstr>
      <vt:lpstr>ALOHA e SLOTTED ALOHA</vt:lpstr>
      <vt:lpstr>ALOHA e SLOTTED ALOHA</vt:lpstr>
      <vt:lpstr>ALOHA x SLOTTED ALOHA</vt:lpstr>
      <vt:lpstr>ALOHA x SLOTTED ALOHA</vt:lpstr>
      <vt:lpstr>ALOHA e SLOTTED ALOHA</vt:lpstr>
      <vt:lpstr>CSMA</vt:lpstr>
      <vt:lpstr>pCSMA</vt:lpstr>
      <vt:lpstr>npCSMA</vt:lpstr>
      <vt:lpstr>CSMA/CD</vt:lpstr>
      <vt:lpstr>CSMA/CA</vt:lpstr>
      <vt:lpstr>PowerPoint Presentation</vt:lpstr>
      <vt:lpstr>Acesso Ordenado</vt:lpstr>
      <vt:lpstr>Baseado em Polling</vt:lpstr>
      <vt:lpstr>Baseado em Token</vt:lpstr>
      <vt:lpstr>Modelo IEEE 802</vt:lpstr>
      <vt:lpstr>Introdução</vt:lpstr>
      <vt:lpstr>Camada Física</vt:lpstr>
      <vt:lpstr>Camada de Controle de Acesso ao Meio MAC</vt:lpstr>
      <vt:lpstr>Camada de Controle do Enlace Lógico LLC</vt:lpstr>
      <vt:lpstr>Formato PDU LLC</vt:lpstr>
      <vt:lpstr>Ethernet</vt:lpstr>
      <vt:lpstr>Introdução</vt:lpstr>
      <vt:lpstr>Quadro Ethernet</vt:lpstr>
      <vt:lpstr>Protocolo de Acesso ao Meio</vt:lpstr>
      <vt:lpstr>Protocolo de Acesso ao Meio</vt:lpstr>
      <vt:lpstr>Ethernet 10 Mbps</vt:lpstr>
      <vt:lpstr>Ethernet 10 Mbps</vt:lpstr>
      <vt:lpstr>Ethernet 10 Mbps</vt:lpstr>
      <vt:lpstr>Fast Ethernet</vt:lpstr>
      <vt:lpstr>Fast Ethernet</vt:lpstr>
      <vt:lpstr>Gigabit Ethernet</vt:lpstr>
      <vt:lpstr>Gigabit Ethernet</vt:lpstr>
      <vt:lpstr>10 Gigabit Ethernet </vt:lpstr>
      <vt:lpstr>Repetidores e Hubs</vt:lpstr>
      <vt:lpstr>Repetidores e Hubs</vt:lpstr>
      <vt:lpstr>Repetidores e Hubs</vt:lpstr>
      <vt:lpstr>Repetidores e Hubs</vt:lpstr>
      <vt:lpstr>Pontes e Switches</vt:lpstr>
      <vt:lpstr>Pontes e Switches</vt:lpstr>
      <vt:lpstr>Pontes e Switches</vt:lpstr>
      <vt:lpstr>Pontes e Switches</vt:lpstr>
      <vt:lpstr>Pontes e Switches</vt:lpstr>
      <vt:lpstr>Redes Locais Sem Fio</vt:lpstr>
      <vt:lpstr>Introdução</vt:lpstr>
      <vt:lpstr>Vantagens</vt:lpstr>
      <vt:lpstr>Desvantagens</vt:lpstr>
      <vt:lpstr>Tipos de redes sem fio</vt:lpstr>
      <vt:lpstr>Arquitetura do IEEE 802.11</vt:lpstr>
      <vt:lpstr>Arquitetura do IEEE 802.11</vt:lpstr>
      <vt:lpstr>Arquitetura do IEEE 802.11</vt:lpstr>
      <vt:lpstr>Camada Física</vt:lpstr>
      <vt:lpstr>Protocolo de Acesso ao Meio</vt:lpstr>
      <vt:lpstr>Protocolo de Acesso ao Meio</vt:lpstr>
      <vt:lpstr>Segurança</vt:lpstr>
      <vt:lpstr>Agregação de Enlaces</vt:lpstr>
      <vt:lpstr>Agregação de Enlaces</vt:lpstr>
      <vt:lpstr>Spanning Tree Protocol (STP)</vt:lpstr>
      <vt:lpstr>Spanning Tree Protocol (STP)</vt:lpstr>
      <vt:lpstr>Virtual LAN (VLAN)</vt:lpstr>
      <vt:lpstr>Virtual LAN (VLAN)</vt:lpstr>
      <vt:lpstr>Virtual LAN (VLAN)</vt:lpstr>
      <vt:lpstr>Virtual LAN (VLAN)</vt:lpstr>
      <vt:lpstr>VLAN - Tagging</vt:lpstr>
      <vt:lpstr>Mapeamento de VLANs</vt:lpstr>
      <vt:lpstr>Interconexão de VLANs</vt:lpstr>
      <vt:lpstr>Respostas</vt:lpstr>
      <vt:lpstr>Respostas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Arquitetura de Redes Locais</dc:title>
  <dc:creator>Cruz, Pâmela Carvalho</dc:creator>
  <cp:lastModifiedBy>Cruz, Pâmela Carvalho</cp:lastModifiedBy>
  <cp:revision>50</cp:revision>
  <dcterms:created xsi:type="dcterms:W3CDTF">2018-10-24T03:39:35Z</dcterms:created>
  <dcterms:modified xsi:type="dcterms:W3CDTF">2018-10-24T22:38:31Z</dcterms:modified>
</cp:coreProperties>
</file>