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7" r:id="rId2"/>
    <p:sldId id="299" r:id="rId3"/>
    <p:sldId id="298" r:id="rId4"/>
    <p:sldId id="300" r:id="rId5"/>
    <p:sldId id="301" r:id="rId6"/>
    <p:sldId id="302" r:id="rId7"/>
    <p:sldId id="303" r:id="rId8"/>
    <p:sldId id="304" r:id="rId9"/>
    <p:sldId id="30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2" r:id="rId21"/>
    <p:sldId id="265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284" r:id="rId51"/>
    <p:sldId id="285" r:id="rId52"/>
    <p:sldId id="297" r:id="rId53"/>
    <p:sldId id="286" r:id="rId54"/>
    <p:sldId id="307" r:id="rId55"/>
    <p:sldId id="322" r:id="rId5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3529" autoAdjust="0"/>
  </p:normalViewPr>
  <p:slideViewPr>
    <p:cSldViewPr snapToGrid="0">
      <p:cViewPr varScale="1">
        <p:scale>
          <a:sx n="116" d="100"/>
          <a:sy n="116" d="100"/>
        </p:scale>
        <p:origin x="5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31/10/2018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93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332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91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17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18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97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329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36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223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45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565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2571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491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793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855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482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003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798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5788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146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45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03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310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9363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82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49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4691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852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0287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132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2413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16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316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2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48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56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680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37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31/10/2018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openclipart.org/detail/193560/cloud-by-cinemacookie-19356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3560/cloud-by-cinemacookie-19356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654384"/>
            <a:ext cx="5120640" cy="882316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/>
              <a:t>Camada de Rede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3611" y="2755900"/>
            <a:ext cx="6152430" cy="35306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b="1" dirty="0"/>
              <a:t>Nome				 RA</a:t>
            </a:r>
          </a:p>
          <a:p>
            <a:pPr rtl="0"/>
            <a:r>
              <a:rPr lang="pt-BR" dirty="0"/>
              <a:t>Diego Alves Garcia 		 15113628</a:t>
            </a:r>
          </a:p>
          <a:p>
            <a:pPr rtl="0"/>
            <a:r>
              <a:rPr lang="pt-BR" dirty="0"/>
              <a:t>Isabel </a:t>
            </a:r>
            <a:r>
              <a:rPr lang="pt-BR" dirty="0" err="1"/>
              <a:t>Noguti</a:t>
            </a:r>
            <a:r>
              <a:rPr lang="pt-BR" dirty="0"/>
              <a:t> 		 16211507</a:t>
            </a:r>
          </a:p>
          <a:p>
            <a:pPr rtl="0"/>
            <a:r>
              <a:rPr lang="pt-BR" dirty="0"/>
              <a:t>José Renato R. Maciel 	 13200742</a:t>
            </a:r>
          </a:p>
          <a:p>
            <a:pPr rtl="0"/>
            <a:r>
              <a:rPr lang="pt-BR" dirty="0"/>
              <a:t>Marcus V. T.  </a:t>
            </a:r>
            <a:r>
              <a:rPr lang="pt-BR" dirty="0" err="1"/>
              <a:t>Januario</a:t>
            </a:r>
            <a:r>
              <a:rPr lang="pt-BR" dirty="0"/>
              <a:t> 	 14200970</a:t>
            </a:r>
          </a:p>
          <a:p>
            <a:pPr rtl="0"/>
            <a:endParaRPr lang="pt-BR" dirty="0"/>
          </a:p>
          <a:p>
            <a:pPr rtl="0"/>
            <a:r>
              <a:rPr lang="pt-BR" b="1" dirty="0"/>
              <a:t>Professor: </a:t>
            </a:r>
            <a:r>
              <a:rPr lang="pt-BR" dirty="0"/>
              <a:t>David </a:t>
            </a:r>
            <a:r>
              <a:rPr lang="pt-BR" dirty="0" err="1"/>
              <a:t>Tsai</a:t>
            </a:r>
            <a:endParaRPr lang="pt-BR" dirty="0"/>
          </a:p>
        </p:txBody>
      </p:sp>
      <p:pic>
        <p:nvPicPr>
          <p:cNvPr id="7" name="Espaço Reservado para Imagem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r="137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Serviço de datagrama e Circuito virtual</a:t>
            </a:r>
          </a:p>
        </p:txBody>
      </p:sp>
    </p:spTree>
    <p:extLst>
      <p:ext uri="{BB962C8B-B14F-4D97-AF65-F5344CB8AC3E}">
        <p14:creationId xmlns:p14="http://schemas.microsoft.com/office/powerpoint/2010/main" val="21666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1EC46-2408-4AF3-B551-F25B0044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Datagrama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062AE7-2D29-4DFA-BF49-BA7DDEF75F74}"/>
              </a:ext>
            </a:extLst>
          </p:cNvPr>
          <p:cNvSpPr/>
          <p:nvPr/>
        </p:nvSpPr>
        <p:spPr>
          <a:xfrm>
            <a:off x="185530" y="2173500"/>
            <a:ext cx="118209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Também chamado de serviço não orientado a conexão, nele não existem caminhos pré-definidos ligando a origem ao destino. Os pacotes são transmitidos de forma independente até alcançarem o destino.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 processo de roteamento ocorre em cada dispositivo intermediário para decisão do próximo caminho a ser seguido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A internet utiliza o serviço de datagrama, sendo assim os dados podem percorrer caminhos diferentes, chegar fora da ordem enviada, ou não alcançar o destino.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Seu objetivo é ser o mais simples possível, delegando os controles de erros para camadas superiores de rede, por exemplo, o protocolo TCP.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2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20DA7-83CC-453F-9D0B-60FB78F3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virtual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9614C95-66A5-4F67-92F1-AD384CA69341}"/>
              </a:ext>
            </a:extLst>
          </p:cNvPr>
          <p:cNvSpPr/>
          <p:nvPr/>
        </p:nvSpPr>
        <p:spPr>
          <a:xfrm>
            <a:off x="185530" y="2173500"/>
            <a:ext cx="11820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Também chamado de serviço orientado a conexão, nele existe um caminho pré-definido por onde os dados percorrem.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Antes de os dados serem transmitidos, é estabelecido um caminho entre a origem e o destino, que é o que recebe a nomenclatura de circuito virtual.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Por conta de os dados percorrerem um único caminho, não é necessário o processo de roteamento.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Se ocorrer uma falha no caminho, os dados não serão transmitidos, visto que só existe uma única rota.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6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3FDCD-A07D-4934-B4D2-199C74B1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E8F6EC-E061-4068-B25D-F6E0275DE232}"/>
              </a:ext>
            </a:extLst>
          </p:cNvPr>
          <p:cNvSpPr/>
          <p:nvPr/>
        </p:nvSpPr>
        <p:spPr>
          <a:xfrm>
            <a:off x="185530" y="2173500"/>
            <a:ext cx="118209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É uma das partes mais importantes da camada de rede, pois permite identificar os dispositivos que estão inseridos na rede, além de ser parte fundamental do processo de roteamento de pacotes.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É ele que determina o número máximo de dispositivos em uma rede e a organização para facilitar a administração e o processo de roteamento.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Na camada de rede do modelo internet, o endereçamento ocorre através do identificador chamado 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Identificadores devem ser únicos e padronizados para que todos os dispositivos da rede sejam capazes de reconhecer o dispositivo comunicador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7B4E-02D5-4243-9783-62278ABD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5377"/>
            <a:ext cx="9601200" cy="1036850"/>
          </a:xfrm>
        </p:spPr>
        <p:txBody>
          <a:bodyPr/>
          <a:lstStyle/>
          <a:p>
            <a:r>
              <a:rPr lang="pt-BR" dirty="0"/>
              <a:t>Endereço IP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AF131E-D218-47DE-B5EF-43BB8F344D31}"/>
              </a:ext>
            </a:extLst>
          </p:cNvPr>
          <p:cNvSpPr/>
          <p:nvPr/>
        </p:nvSpPr>
        <p:spPr>
          <a:xfrm>
            <a:off x="185530" y="2173500"/>
            <a:ext cx="118209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O endereço IP é formado por 4 bytes, separados por um ponto, o que significa que ele pode ser composto por números 4 números que vão de 0 a 255.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Embora ele também permita a identificação do host, em caso de hosts com mais de uma interface de rede, terá que ter dois endereços </a:t>
            </a:r>
            <a:r>
              <a:rPr lang="pt-BR" dirty="0" err="1"/>
              <a:t>IPs</a:t>
            </a:r>
            <a:r>
              <a:rPr lang="pt-BR" dirty="0"/>
              <a:t>, o que implica que na realidade ele serve para identificar apenas a interface de rede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Estes casos com múltiplas interfaces de rede são chamados de </a:t>
            </a:r>
            <a:r>
              <a:rPr lang="pt-BR" dirty="0" err="1"/>
              <a:t>multihomed</a:t>
            </a:r>
            <a:r>
              <a:rPr lang="pt-BR" dirty="0"/>
              <a:t>, o exemplo mais comum desse tipo de rede são os roteadores.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1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7B4E-02D5-4243-9783-62278ABD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5" y="215377"/>
            <a:ext cx="9601200" cy="1036850"/>
          </a:xfrm>
        </p:spPr>
        <p:txBody>
          <a:bodyPr/>
          <a:lstStyle/>
          <a:p>
            <a:r>
              <a:rPr lang="pt-BR" dirty="0"/>
              <a:t>Classes de Endereço IP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8AF131E-D218-47DE-B5EF-43BB8F344D31}"/>
              </a:ext>
            </a:extLst>
          </p:cNvPr>
          <p:cNvSpPr/>
          <p:nvPr/>
        </p:nvSpPr>
        <p:spPr>
          <a:xfrm>
            <a:off x="185530" y="2133743"/>
            <a:ext cx="118209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O número de bits usados para identificação da região da rede e do host varia conforme a classe.</a:t>
            </a:r>
          </a:p>
          <a:p>
            <a:pPr lvl="1"/>
            <a:r>
              <a:rPr lang="pt-BR" dirty="0"/>
              <a:t>As classes são definidas de acordo com os bits iniciais de cada IP, por exemplo, o endereço 146.126.4.8 pertence a classe B pois em binário 146 é representado como 10010010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CC31AED-FF32-4291-B53C-E6B801C0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59" y="3708330"/>
            <a:ext cx="3743325" cy="18002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C46714-29CB-4018-A4F5-DF2106644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39"/>
          <a:stretch/>
        </p:blipFill>
        <p:spPr>
          <a:xfrm>
            <a:off x="6341166" y="3708330"/>
            <a:ext cx="3352800" cy="77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6167E-E12E-46B7-952F-69578AFA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81638"/>
            <a:ext cx="9601200" cy="1036850"/>
          </a:xfrm>
        </p:spPr>
        <p:txBody>
          <a:bodyPr/>
          <a:lstStyle/>
          <a:p>
            <a:r>
              <a:rPr lang="pt-BR" dirty="0" err="1"/>
              <a:t>Subendereçamento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346BCB7-9A8C-4672-8085-A8CCEBC8C527}"/>
              </a:ext>
            </a:extLst>
          </p:cNvPr>
          <p:cNvSpPr/>
          <p:nvPr/>
        </p:nvSpPr>
        <p:spPr>
          <a:xfrm>
            <a:off x="185530" y="2133743"/>
            <a:ext cx="118209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Em grandes redes os hosts são organizados em redes fisicamente distintas por diversos motivos, mas o principal é simplificar o processo de administração de redes.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Neste caso a rede é dividida em múltiplos níveis hierárquicos. Isso permite o isolamento de cada nível e uma gestão individual de cada um deles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 endereçamento IP por si só permite o endereçamento hierárquico de no máximo dois níveis.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883F-2741-4806-8B94-D4806AE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estático e dinâmico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EC456F-A6D6-4390-9B8E-1B725CC3F046}"/>
              </a:ext>
            </a:extLst>
          </p:cNvPr>
          <p:cNvSpPr/>
          <p:nvPr/>
        </p:nvSpPr>
        <p:spPr>
          <a:xfrm>
            <a:off x="185530" y="2133743"/>
            <a:ext cx="118209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1"/>
            <a:r>
              <a:rPr lang="pt-BR" dirty="0"/>
              <a:t>Os endereços de camada de rede podem ser configurados de duas formas diferentes, estática e dinâmica.</a:t>
            </a:r>
          </a:p>
          <a:p>
            <a:pPr lvl="1"/>
            <a:r>
              <a:rPr lang="pt-BR" dirty="0"/>
              <a:t>Estática: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No endereçamento estático, cada host recebe um endereço IP que fica permanentemente associado com a interface de rede da estação sempre que esta for iniciada.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Geralmente ele é configurado manualmente, a partir de uma lista de </a:t>
            </a:r>
            <a:r>
              <a:rPr lang="pt-BR" dirty="0" err="1"/>
              <a:t>IPs</a:t>
            </a:r>
            <a:r>
              <a:rPr lang="pt-BR" dirty="0"/>
              <a:t> disponíveis que é mantida pelo administrador de rede</a:t>
            </a:r>
          </a:p>
          <a:p>
            <a:pPr lvl="2"/>
            <a:endParaRPr lang="pt-BR" dirty="0"/>
          </a:p>
          <a:p>
            <a:pPr lvl="1"/>
            <a:r>
              <a:rPr lang="pt-BR" dirty="0"/>
              <a:t>Dinâmica: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 host não precisa de um endereço pré-definido, visto que ele mesmo fará uma solicitação do endereço para um servidor de endereços através de uma mensagem do tipo broadcast na rede.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O servidor ao receber o pedido, consulta sua base de dados, seleciona um endereço que esteja livre e envia o endereço para o host que fez a solicitação.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499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6883F-2741-4806-8B94-D4806AE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estático e dinâmico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EC456F-A6D6-4390-9B8E-1B725CC3F046}"/>
              </a:ext>
            </a:extLst>
          </p:cNvPr>
          <p:cNvSpPr/>
          <p:nvPr/>
        </p:nvSpPr>
        <p:spPr>
          <a:xfrm>
            <a:off x="185530" y="2133743"/>
            <a:ext cx="118209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b="1" dirty="0"/>
          </a:p>
          <a:p>
            <a:pPr lvl="2"/>
            <a:r>
              <a:rPr lang="pt-BR" dirty="0"/>
              <a:t>No geral, o endereçamento estático possui diversas desvantagens se comparado com o dinâmico como: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Quantia de endereços, visto que quanto maior a rede, mais difícil se torna manter uma lista de endereços disponíveis, pois se duas máquinas forem configuradas com o mesmo IP, ocorrerá um conflito de endereços quando ambos os hosts forem iniciados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Mobilidade, pois a máquina estará presa ao IP daquela específica rede, o que significa que caso ele migre para uma rede com outro IP, ela deverá ser configurada novamente para voltar a se comunicar.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Número de usuários. Em classes de IP mais baixas, o número de usuários passa a ser limitado ao número de bits restantes. Por exemplo, em uma rede classe C o número limite de usuários seria de 254.</a:t>
            </a:r>
          </a:p>
          <a:p>
            <a:pPr lvl="2"/>
            <a:r>
              <a:rPr lang="pt-BR" dirty="0"/>
              <a:t>Contudo, o endereçamento estático tem usos estratégicos em organizações, como a liberação de acesso para aplicações restritas, configurações de firewall que permitam acesso restrito e etc.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38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10915-E362-45DB-9293-AFE437F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Tradução de endereços de rede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E16BA3-057C-496B-9551-B805BA8EBCB3}"/>
              </a:ext>
            </a:extLst>
          </p:cNvPr>
          <p:cNvSpPr/>
          <p:nvPr/>
        </p:nvSpPr>
        <p:spPr>
          <a:xfrm>
            <a:off x="185530" y="1948070"/>
            <a:ext cx="1158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pt-BR" dirty="0"/>
              <a:t>Quando a internet foi inicialmente concebida, um número de 2³² parecia que nunca seria alcançado, no entanto com o crescimento exponencial do uso da internet, já estamos próximos de atingir este número.</a:t>
            </a:r>
            <a:br>
              <a:rPr lang="pt-BR" dirty="0"/>
            </a:br>
            <a:r>
              <a:rPr lang="pt-BR" dirty="0"/>
              <a:t>Para contornar esse problema, foram criados tradutores de endereço de rede NAT (network </a:t>
            </a:r>
            <a:r>
              <a:rPr lang="pt-BR" dirty="0" err="1"/>
              <a:t>access</a:t>
            </a:r>
            <a:r>
              <a:rPr lang="pt-BR" dirty="0"/>
              <a:t> </a:t>
            </a:r>
            <a:r>
              <a:rPr lang="pt-BR" dirty="0" err="1"/>
              <a:t>translation</a:t>
            </a:r>
            <a:r>
              <a:rPr lang="pt-BR" dirty="0"/>
              <a:t>).</a:t>
            </a:r>
          </a:p>
          <a:p>
            <a:pPr lvl="2"/>
            <a:endParaRPr lang="pt-B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O NAT permite que instituições operem com um único endereço IP, mesmo tendo múltiplos hosts em sua rede interna.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Isso é feito através de dispositivos (comumente roteadores) que fazem uma ligação entre a internet e a rede interna.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dirty="0"/>
              <a:t>Ele utiliza o conceito de endereços privados, que são endereços que não podem ser usados na internet, apenas dentro da rede interna.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21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Introdução e Comutação</a:t>
            </a:r>
          </a:p>
        </p:txBody>
      </p:sp>
    </p:spTree>
    <p:extLst>
      <p:ext uri="{BB962C8B-B14F-4D97-AF65-F5344CB8AC3E}">
        <p14:creationId xmlns:p14="http://schemas.microsoft.com/office/powerpoint/2010/main" val="36571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Roteamento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Algoritmos de Roteamento</a:t>
            </a:r>
          </a:p>
        </p:txBody>
      </p:sp>
      <p:sp>
        <p:nvSpPr>
          <p:cNvPr id="3" name="Nuvem 2"/>
          <p:cNvSpPr/>
          <p:nvPr/>
        </p:nvSpPr>
        <p:spPr>
          <a:xfrm>
            <a:off x="594902" y="3943992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20.0.0.0</a:t>
            </a:r>
          </a:p>
        </p:txBody>
      </p:sp>
      <p:sp>
        <p:nvSpPr>
          <p:cNvPr id="4" name="Nuvem 3"/>
          <p:cNvSpPr/>
          <p:nvPr/>
        </p:nvSpPr>
        <p:spPr>
          <a:xfrm>
            <a:off x="9731560" y="3943992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50.0.0.0</a:t>
            </a:r>
          </a:p>
        </p:txBody>
      </p:sp>
      <p:sp>
        <p:nvSpPr>
          <p:cNvPr id="5" name="Nuvem 4"/>
          <p:cNvSpPr/>
          <p:nvPr/>
        </p:nvSpPr>
        <p:spPr>
          <a:xfrm>
            <a:off x="6627402" y="3943992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40.0.0.0</a:t>
            </a:r>
          </a:p>
        </p:txBody>
      </p:sp>
      <p:sp>
        <p:nvSpPr>
          <p:cNvPr id="6" name="Nuvem 5"/>
          <p:cNvSpPr/>
          <p:nvPr/>
        </p:nvSpPr>
        <p:spPr>
          <a:xfrm>
            <a:off x="3684177" y="3943992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30.0.0.0</a:t>
            </a:r>
          </a:p>
        </p:txBody>
      </p:sp>
      <p:sp>
        <p:nvSpPr>
          <p:cNvPr id="7" name="Elipse 6"/>
          <p:cNvSpPr/>
          <p:nvPr/>
        </p:nvSpPr>
        <p:spPr>
          <a:xfrm>
            <a:off x="2769652" y="413119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8" name="Elipse 7"/>
          <p:cNvSpPr/>
          <p:nvPr/>
        </p:nvSpPr>
        <p:spPr>
          <a:xfrm>
            <a:off x="8770402" y="413119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R3</a:t>
            </a:r>
          </a:p>
        </p:txBody>
      </p:sp>
      <p:sp>
        <p:nvSpPr>
          <p:cNvPr id="9" name="Elipse 8"/>
          <p:cNvSpPr/>
          <p:nvPr/>
        </p:nvSpPr>
        <p:spPr>
          <a:xfrm>
            <a:off x="5785902" y="413119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R2</a:t>
            </a:r>
          </a:p>
        </p:txBody>
      </p:sp>
      <p:cxnSp>
        <p:nvCxnSpPr>
          <p:cNvPr id="11" name="Conector reto 10"/>
          <p:cNvCxnSpPr>
            <a:stCxn id="3" idx="0"/>
            <a:endCxn id="7" idx="2"/>
          </p:cNvCxnSpPr>
          <p:nvPr/>
        </p:nvCxnSpPr>
        <p:spPr>
          <a:xfrm>
            <a:off x="2320663" y="4401192"/>
            <a:ext cx="44898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7" idx="6"/>
            <a:endCxn id="6" idx="2"/>
          </p:cNvCxnSpPr>
          <p:nvPr/>
        </p:nvCxnSpPr>
        <p:spPr>
          <a:xfrm>
            <a:off x="3309652" y="4401192"/>
            <a:ext cx="37988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6" idx="0"/>
            <a:endCxn id="9" idx="2"/>
          </p:cNvCxnSpPr>
          <p:nvPr/>
        </p:nvCxnSpPr>
        <p:spPr>
          <a:xfrm>
            <a:off x="5409938" y="4401192"/>
            <a:ext cx="3759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9" idx="6"/>
            <a:endCxn id="5" idx="2"/>
          </p:cNvCxnSpPr>
          <p:nvPr/>
        </p:nvCxnSpPr>
        <p:spPr>
          <a:xfrm>
            <a:off x="6325902" y="4401192"/>
            <a:ext cx="3068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5" idx="0"/>
            <a:endCxn id="8" idx="2"/>
          </p:cNvCxnSpPr>
          <p:nvPr/>
        </p:nvCxnSpPr>
        <p:spPr>
          <a:xfrm>
            <a:off x="8353163" y="4401192"/>
            <a:ext cx="41723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6"/>
          </p:cNvCxnSpPr>
          <p:nvPr/>
        </p:nvCxnSpPr>
        <p:spPr>
          <a:xfrm flipV="1">
            <a:off x="9310402" y="4391792"/>
            <a:ext cx="421158" cy="9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83212"/>
              </p:ext>
            </p:extLst>
          </p:nvPr>
        </p:nvGraphicFramePr>
        <p:xfrm>
          <a:off x="2444935" y="2034292"/>
          <a:ext cx="12001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63765"/>
              </p:ext>
            </p:extLst>
          </p:nvPr>
        </p:nvGraphicFramePr>
        <p:xfrm>
          <a:off x="8445685" y="2034292"/>
          <a:ext cx="12001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TR13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83939"/>
              </p:ext>
            </p:extLst>
          </p:nvPr>
        </p:nvGraphicFramePr>
        <p:xfrm>
          <a:off x="5499285" y="2034292"/>
          <a:ext cx="12001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CaixaDeTexto 42"/>
          <p:cNvSpPr txBox="1"/>
          <p:nvPr/>
        </p:nvSpPr>
        <p:spPr>
          <a:xfrm>
            <a:off x="594902" y="5183892"/>
            <a:ext cx="10451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Selecionar o melhor caminho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Convergir rapidamente – Mudanças na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Oferecer robustez – não deixar bloquear 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Oferecer escalabilidade – Mudanças ocorrem sem que haja problemas na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Consumir pouco recursos – alocar pouca memória, pouco processamento e pouco recurso de rede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Classificação Algoritmos de Roteamento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0050" y="1779687"/>
            <a:ext cx="11391900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700" b="1" dirty="0" err="1"/>
              <a:t>Unicast</a:t>
            </a:r>
            <a:r>
              <a:rPr lang="pt-BR" sz="1700" b="1" dirty="0"/>
              <a:t>, </a:t>
            </a:r>
            <a:r>
              <a:rPr lang="pt-BR" sz="1700" b="1" dirty="0" err="1"/>
              <a:t>Multicast</a:t>
            </a:r>
            <a:r>
              <a:rPr lang="pt-BR" sz="1700" b="1" dirty="0"/>
              <a:t> e Broadcast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/>
              <a:t>Unicast</a:t>
            </a:r>
            <a:r>
              <a:rPr lang="pt-BR" sz="1700" b="1" dirty="0"/>
              <a:t>:</a:t>
            </a:r>
            <a:r>
              <a:rPr lang="pt-BR" sz="1700" dirty="0"/>
              <a:t> um transmissor para um receptor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/>
              <a:t>Multicast</a:t>
            </a:r>
            <a:r>
              <a:rPr lang="pt-BR" sz="1700" b="1" dirty="0"/>
              <a:t>:</a:t>
            </a:r>
            <a:r>
              <a:rPr lang="pt-BR" sz="1700" dirty="0"/>
              <a:t> um transmissor para muitos receptores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Broadcast:</a:t>
            </a:r>
            <a:r>
              <a:rPr lang="pt-BR" sz="1700" dirty="0"/>
              <a:t> um transmissor para todos os receptores da rede </a:t>
            </a:r>
            <a:br>
              <a:rPr lang="pt-BR" sz="1700" dirty="0"/>
            </a:br>
            <a:endParaRPr lang="pt-BR" sz="1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700" b="1" dirty="0"/>
              <a:t>Estático e Dinâmico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Estático: </a:t>
            </a:r>
            <a:r>
              <a:rPr lang="pt-BR" sz="1700" dirty="0"/>
              <a:t>as tabelas de roteamento são criadas e mantidas manualmente pelo administrador da rede.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Dinâmico: </a:t>
            </a:r>
            <a:r>
              <a:rPr lang="pt-BR" sz="1700" dirty="0"/>
              <a:t>as tabelas de roteamento são criadas automaticamente pelos próprios roteadores</a:t>
            </a:r>
            <a:br>
              <a:rPr lang="pt-BR" sz="1700" dirty="0"/>
            </a:br>
            <a:endParaRPr lang="pt-BR" sz="17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700" b="1" dirty="0"/>
              <a:t>Centralizado e Distribuído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Centralizado: </a:t>
            </a:r>
            <a:r>
              <a:rPr lang="pt-BR" sz="1700" dirty="0"/>
              <a:t>se sabe o caminho que vai seguir na origem.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Distribuído: </a:t>
            </a:r>
            <a:r>
              <a:rPr lang="pt-BR" sz="1700" dirty="0"/>
              <a:t>o caminho vai sendo traçado conforme é encaminhado.</a:t>
            </a:r>
            <a:br>
              <a:rPr lang="pt-BR" sz="1700" b="1" dirty="0"/>
            </a:br>
            <a:endParaRPr lang="pt-BR" sz="17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700" b="1" dirty="0"/>
              <a:t>Plano e Hierárquico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Plano: </a:t>
            </a:r>
            <a:r>
              <a:rPr lang="pt-BR" sz="1700" dirty="0"/>
              <a:t>roteadores de mesmo nível, não há hierarquia. A tabela de roteamento de cada roteador possui uma entrada para cada roteador da rede.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Hierárquico: </a:t>
            </a:r>
            <a:r>
              <a:rPr lang="pt-BR" sz="1700" dirty="0"/>
              <a:t>são agrupados em áreas. Somente um roteador é a ligação entre áreas.</a:t>
            </a:r>
            <a:br>
              <a:rPr lang="pt-BR" sz="1700" b="1" dirty="0"/>
            </a:br>
            <a:endParaRPr lang="pt-BR" sz="17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700" b="1" dirty="0"/>
              <a:t>Interno e Externo (Hierárquico)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Interno: </a:t>
            </a:r>
            <a:r>
              <a:rPr lang="pt-BR" sz="1700" dirty="0"/>
              <a:t>roteamento das áreas internas.</a:t>
            </a:r>
            <a:endParaRPr lang="pt-BR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Externo:  </a:t>
            </a:r>
            <a:r>
              <a:rPr lang="pt-BR" sz="1700" dirty="0"/>
              <a:t>roteamento entre as áreas.</a:t>
            </a:r>
            <a:br>
              <a:rPr lang="pt-BR" sz="1700" dirty="0"/>
            </a:br>
            <a:endParaRPr lang="pt-BR" sz="17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700" b="1" dirty="0"/>
              <a:t>Local e Global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Local: </a:t>
            </a:r>
            <a:r>
              <a:rPr lang="pt-BR" sz="1700" dirty="0"/>
              <a:t>roteadores não conhecem o mapa da rede, somente seus vizinhos.</a:t>
            </a:r>
            <a:r>
              <a:rPr lang="pt-BR" sz="17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/>
              <a:t>Global: </a:t>
            </a:r>
            <a:r>
              <a:rPr lang="pt-BR" sz="1700" dirty="0"/>
              <a:t>roteadores conhecem todos os roteadores da rede</a:t>
            </a:r>
          </a:p>
        </p:txBody>
      </p:sp>
    </p:spTree>
    <p:extLst>
      <p:ext uri="{BB962C8B-B14F-4D97-AF65-F5344CB8AC3E}">
        <p14:creationId xmlns:p14="http://schemas.microsoft.com/office/powerpoint/2010/main" val="2971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Métricas de roteamento – definição de melhor caminho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0050" y="1779687"/>
            <a:ext cx="11391900" cy="192360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Número de Saltos: </a:t>
            </a:r>
            <a:r>
              <a:rPr lang="pt-BR" sz="1700" dirty="0"/>
              <a:t>Números de roteadores entre a origem e o destino. Quanto menor, melhor.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Taxa de Transmissão e carga da rede: </a:t>
            </a:r>
            <a:r>
              <a:rPr lang="pt-BR" sz="1700" dirty="0"/>
              <a:t>número de bits transmitidos por segundo. Quando maior, melhor.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Atraso: </a:t>
            </a:r>
            <a:r>
              <a:rPr lang="pt-BR" sz="1700" dirty="0"/>
              <a:t>tempo necessário para que um pacote transmitido por um roteador alcance o dispositivo adjacente. 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Taxa de erro: </a:t>
            </a:r>
            <a:r>
              <a:rPr lang="pt-BR" sz="1700" dirty="0"/>
              <a:t>bits transmitidos e o número de bits recebidos com erro. Está relacionado ao tipo de meio de transmissão. Rede sem fio tem mais erros que fibra-ótica.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Disponibilidade: </a:t>
            </a:r>
            <a:r>
              <a:rPr lang="pt-BR" sz="1700" dirty="0"/>
              <a:t>tempo em que um canal de comunicação permanece  em funcionamento.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Custo: </a:t>
            </a:r>
            <a:r>
              <a:rPr lang="pt-BR" sz="1700" dirty="0"/>
              <a:t>relacionado ao valor financeiro. Quanto menor o custo, melhor.</a:t>
            </a:r>
            <a:endParaRPr lang="pt-BR" sz="1700" b="1" dirty="0"/>
          </a:p>
        </p:txBody>
      </p:sp>
      <p:sp>
        <p:nvSpPr>
          <p:cNvPr id="4" name="Nuvem 3"/>
          <p:cNvSpPr/>
          <p:nvPr/>
        </p:nvSpPr>
        <p:spPr>
          <a:xfrm>
            <a:off x="239303" y="5429892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20.0.0.0</a:t>
            </a:r>
          </a:p>
        </p:txBody>
      </p:sp>
      <p:sp>
        <p:nvSpPr>
          <p:cNvPr id="5" name="Nuvem 4"/>
          <p:cNvSpPr/>
          <p:nvPr/>
        </p:nvSpPr>
        <p:spPr>
          <a:xfrm>
            <a:off x="10327140" y="5435213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50.0.0.0</a:t>
            </a:r>
          </a:p>
        </p:txBody>
      </p:sp>
      <p:sp>
        <p:nvSpPr>
          <p:cNvPr id="6" name="Nuvem 5"/>
          <p:cNvSpPr/>
          <p:nvPr/>
        </p:nvSpPr>
        <p:spPr>
          <a:xfrm>
            <a:off x="7037247" y="5435213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40.0.0.0</a:t>
            </a:r>
          </a:p>
        </p:txBody>
      </p:sp>
      <p:sp>
        <p:nvSpPr>
          <p:cNvPr id="7" name="Nuvem 6"/>
          <p:cNvSpPr/>
          <p:nvPr/>
        </p:nvSpPr>
        <p:spPr>
          <a:xfrm>
            <a:off x="3684178" y="5429892"/>
            <a:ext cx="1727200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30.0.0.0</a:t>
            </a:r>
          </a:p>
        </p:txBody>
      </p:sp>
      <p:sp>
        <p:nvSpPr>
          <p:cNvPr id="8" name="Elipse 7"/>
          <p:cNvSpPr/>
          <p:nvPr/>
        </p:nvSpPr>
        <p:spPr>
          <a:xfrm>
            <a:off x="2566453" y="561709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R1</a:t>
            </a:r>
          </a:p>
        </p:txBody>
      </p:sp>
      <p:sp>
        <p:nvSpPr>
          <p:cNvPr id="9" name="Elipse 8"/>
          <p:cNvSpPr/>
          <p:nvPr/>
        </p:nvSpPr>
        <p:spPr>
          <a:xfrm>
            <a:off x="9278168" y="5622413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R3</a:t>
            </a:r>
          </a:p>
        </p:txBody>
      </p:sp>
      <p:sp>
        <p:nvSpPr>
          <p:cNvPr id="11" name="Elipse 10"/>
          <p:cNvSpPr/>
          <p:nvPr/>
        </p:nvSpPr>
        <p:spPr>
          <a:xfrm>
            <a:off x="5938303" y="561709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R2</a:t>
            </a:r>
          </a:p>
        </p:txBody>
      </p:sp>
      <p:cxnSp>
        <p:nvCxnSpPr>
          <p:cNvPr id="12" name="Conector reto 11"/>
          <p:cNvCxnSpPr>
            <a:stCxn id="4" idx="0"/>
            <a:endCxn id="8" idx="2"/>
          </p:cNvCxnSpPr>
          <p:nvPr/>
        </p:nvCxnSpPr>
        <p:spPr>
          <a:xfrm>
            <a:off x="1965064" y="5887092"/>
            <a:ext cx="6013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8" idx="6"/>
            <a:endCxn id="7" idx="2"/>
          </p:cNvCxnSpPr>
          <p:nvPr/>
        </p:nvCxnSpPr>
        <p:spPr>
          <a:xfrm>
            <a:off x="3106453" y="5887092"/>
            <a:ext cx="583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7" idx="0"/>
            <a:endCxn id="11" idx="2"/>
          </p:cNvCxnSpPr>
          <p:nvPr/>
        </p:nvCxnSpPr>
        <p:spPr>
          <a:xfrm>
            <a:off x="5409939" y="5887092"/>
            <a:ext cx="528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6" idx="0"/>
            <a:endCxn id="9" idx="2"/>
          </p:cNvCxnSpPr>
          <p:nvPr/>
        </p:nvCxnSpPr>
        <p:spPr>
          <a:xfrm>
            <a:off x="8763008" y="5892413"/>
            <a:ext cx="515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9" idx="6"/>
            <a:endCxn id="5" idx="2"/>
          </p:cNvCxnSpPr>
          <p:nvPr/>
        </p:nvCxnSpPr>
        <p:spPr>
          <a:xfrm>
            <a:off x="9818168" y="5892413"/>
            <a:ext cx="514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630847" y="4381988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R4</a:t>
            </a:r>
          </a:p>
        </p:txBody>
      </p:sp>
      <p:cxnSp>
        <p:nvCxnSpPr>
          <p:cNvPr id="37" name="Conector angulado 36"/>
          <p:cNvCxnSpPr>
            <a:stCxn id="7" idx="3"/>
            <a:endCxn id="22" idx="2"/>
          </p:cNvCxnSpPr>
          <p:nvPr/>
        </p:nvCxnSpPr>
        <p:spPr>
          <a:xfrm rot="5400000" flipH="1" flipV="1">
            <a:off x="5674219" y="3525547"/>
            <a:ext cx="830186" cy="30830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do 38"/>
          <p:cNvCxnSpPr>
            <a:stCxn id="22" idx="6"/>
            <a:endCxn id="5" idx="3"/>
          </p:cNvCxnSpPr>
          <p:nvPr/>
        </p:nvCxnSpPr>
        <p:spPr>
          <a:xfrm>
            <a:off x="8170847" y="4651988"/>
            <a:ext cx="3019893" cy="8355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2003203" y="561709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20bps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3152428" y="560069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22bps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5379878" y="560318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50bps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446803" y="5600686"/>
            <a:ext cx="645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30bps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539679" y="437628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7bps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10644317" y="4383192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10bps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8731096" y="560768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29bps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9812342" y="561541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15bps</a:t>
            </a:r>
          </a:p>
        </p:txBody>
      </p:sp>
      <p:cxnSp>
        <p:nvCxnSpPr>
          <p:cNvPr id="84" name="Conector reto 83"/>
          <p:cNvCxnSpPr>
            <a:stCxn id="11" idx="6"/>
            <a:endCxn id="6" idx="2"/>
          </p:cNvCxnSpPr>
          <p:nvPr/>
        </p:nvCxnSpPr>
        <p:spPr>
          <a:xfrm>
            <a:off x="6478303" y="5887092"/>
            <a:ext cx="564302" cy="5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Roteamento por Vetor de Distância (</a:t>
            </a:r>
            <a:r>
              <a:rPr lang="pt-BR" dirty="0" err="1"/>
              <a:t>Belmann</a:t>
            </a:r>
            <a:r>
              <a:rPr lang="pt-BR" dirty="0"/>
              <a:t>-Ford)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0050" y="1779687"/>
            <a:ext cx="11391900" cy="8771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Primeiro algoritmo de roteamento utilizado na Internet e ainda é muito utilizado.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Os mais importantes protocolos de roteamento são o RIP e o IGRP.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Considera o caminho de menor custo.</a:t>
            </a:r>
          </a:p>
        </p:txBody>
      </p:sp>
      <p:sp>
        <p:nvSpPr>
          <p:cNvPr id="30" name="Elipse 29"/>
          <p:cNvSpPr/>
          <p:nvPr/>
        </p:nvSpPr>
        <p:spPr>
          <a:xfrm>
            <a:off x="2936500" y="35312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1" name="Elipse 30"/>
          <p:cNvSpPr/>
          <p:nvPr/>
        </p:nvSpPr>
        <p:spPr>
          <a:xfrm>
            <a:off x="5152399" y="44679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2" name="Elipse 31"/>
          <p:cNvSpPr/>
          <p:nvPr/>
        </p:nvSpPr>
        <p:spPr>
          <a:xfrm>
            <a:off x="2937000" y="54046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33" name="Elipse 32"/>
          <p:cNvSpPr/>
          <p:nvPr/>
        </p:nvSpPr>
        <p:spPr>
          <a:xfrm>
            <a:off x="720600" y="54046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4" name="Elipse 33"/>
          <p:cNvSpPr/>
          <p:nvPr/>
        </p:nvSpPr>
        <p:spPr>
          <a:xfrm>
            <a:off x="720600" y="35312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9" name="Conector reto 18"/>
          <p:cNvCxnSpPr>
            <a:stCxn id="34" idx="4"/>
            <a:endCxn id="33" idx="0"/>
          </p:cNvCxnSpPr>
          <p:nvPr/>
        </p:nvCxnSpPr>
        <p:spPr>
          <a:xfrm>
            <a:off x="990600" y="4071252"/>
            <a:ext cx="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30" idx="4"/>
            <a:endCxn id="32" idx="0"/>
          </p:cNvCxnSpPr>
          <p:nvPr/>
        </p:nvCxnSpPr>
        <p:spPr>
          <a:xfrm>
            <a:off x="3206500" y="4071252"/>
            <a:ext cx="50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30" idx="6"/>
            <a:endCxn id="31" idx="0"/>
          </p:cNvCxnSpPr>
          <p:nvPr/>
        </p:nvCxnSpPr>
        <p:spPr>
          <a:xfrm>
            <a:off x="3476500" y="3801252"/>
            <a:ext cx="19458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32" idx="6"/>
            <a:endCxn id="31" idx="4"/>
          </p:cNvCxnSpPr>
          <p:nvPr/>
        </p:nvCxnSpPr>
        <p:spPr>
          <a:xfrm flipV="1">
            <a:off x="3477000" y="5007964"/>
            <a:ext cx="19453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stCxn id="32" idx="2"/>
            <a:endCxn id="33" idx="6"/>
          </p:cNvCxnSpPr>
          <p:nvPr/>
        </p:nvCxnSpPr>
        <p:spPr>
          <a:xfrm flipH="1">
            <a:off x="1260600" y="5674676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>
            <a:stCxn id="34" idx="6"/>
            <a:endCxn id="30" idx="2"/>
          </p:cNvCxnSpPr>
          <p:nvPr/>
        </p:nvCxnSpPr>
        <p:spPr>
          <a:xfrm>
            <a:off x="1260600" y="3801252"/>
            <a:ext cx="167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22480"/>
              </p:ext>
            </p:extLst>
          </p:nvPr>
        </p:nvGraphicFramePr>
        <p:xfrm>
          <a:off x="6585133" y="3440024"/>
          <a:ext cx="3600266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T</a:t>
                      </a:r>
                      <a:r>
                        <a:rPr lang="pt-BR" sz="1200" dirty="0"/>
                        <a:t>1 </a:t>
                      </a:r>
                      <a:r>
                        <a:rPr lang="pt-BR" sz="1800" dirty="0"/>
                        <a:t>–</a:t>
                      </a:r>
                      <a:r>
                        <a:rPr lang="pt-BR" sz="1800" baseline="0" dirty="0"/>
                        <a:t> custo 0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De-para</a:t>
                      </a:r>
                      <a:endParaRPr lang="pt-BR" dirty="0"/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Vetor</a:t>
                      </a:r>
                    </a:p>
                  </a:txBody>
                  <a:tcP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A-B e A-D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[A-0]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B-A, B-C e B-E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[B-0]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C-B e C-E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[C-0]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D-A e D-E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[D-0]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E-B, E-C e E-D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[E-0]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" name="CaixaDeTexto 55"/>
          <p:cNvSpPr txBox="1"/>
          <p:nvPr/>
        </p:nvSpPr>
        <p:spPr>
          <a:xfrm>
            <a:off x="1879600" y="3440024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4285749" y="379223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4285749" y="535075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C5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1826933" y="5666572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C6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555533" y="4553298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2662766" y="4544380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C4</a:t>
            </a:r>
          </a:p>
        </p:txBody>
      </p:sp>
    </p:spTree>
    <p:extLst>
      <p:ext uri="{BB962C8B-B14F-4D97-AF65-F5344CB8AC3E}">
        <p14:creationId xmlns:p14="http://schemas.microsoft.com/office/powerpoint/2010/main" val="150171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Roteamento por Vetor de Distância (</a:t>
            </a:r>
            <a:r>
              <a:rPr lang="pt-BR" dirty="0" err="1"/>
              <a:t>Belmann</a:t>
            </a:r>
            <a:r>
              <a:rPr lang="pt-BR" dirty="0"/>
              <a:t>-Ford)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40857"/>
              </p:ext>
            </p:extLst>
          </p:nvPr>
        </p:nvGraphicFramePr>
        <p:xfrm>
          <a:off x="5939048" y="2108248"/>
          <a:ext cx="283940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Elipse 17"/>
          <p:cNvSpPr/>
          <p:nvPr/>
        </p:nvSpPr>
        <p:spPr>
          <a:xfrm>
            <a:off x="2644400" y="1661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860299" y="25977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1" name="Elipse 20"/>
          <p:cNvSpPr/>
          <p:nvPr/>
        </p:nvSpPr>
        <p:spPr>
          <a:xfrm>
            <a:off x="2644900" y="35344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22" name="Elipse 21"/>
          <p:cNvSpPr/>
          <p:nvPr/>
        </p:nvSpPr>
        <p:spPr>
          <a:xfrm>
            <a:off x="428500" y="35344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3" name="Elipse 22"/>
          <p:cNvSpPr/>
          <p:nvPr/>
        </p:nvSpPr>
        <p:spPr>
          <a:xfrm>
            <a:off x="428500" y="1661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24" name="Conector reto 23"/>
          <p:cNvCxnSpPr>
            <a:stCxn id="23" idx="4"/>
            <a:endCxn id="22" idx="0"/>
          </p:cNvCxnSpPr>
          <p:nvPr/>
        </p:nvCxnSpPr>
        <p:spPr>
          <a:xfrm>
            <a:off x="698500" y="2201052"/>
            <a:ext cx="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8" idx="4"/>
            <a:endCxn id="21" idx="0"/>
          </p:cNvCxnSpPr>
          <p:nvPr/>
        </p:nvCxnSpPr>
        <p:spPr>
          <a:xfrm>
            <a:off x="2914400" y="2201052"/>
            <a:ext cx="50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6"/>
            <a:endCxn id="20" idx="0"/>
          </p:cNvCxnSpPr>
          <p:nvPr/>
        </p:nvCxnSpPr>
        <p:spPr>
          <a:xfrm>
            <a:off x="3184400" y="1931052"/>
            <a:ext cx="19458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6"/>
            <a:endCxn id="20" idx="4"/>
          </p:cNvCxnSpPr>
          <p:nvPr/>
        </p:nvCxnSpPr>
        <p:spPr>
          <a:xfrm flipV="1">
            <a:off x="3184900" y="3137764"/>
            <a:ext cx="19453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1" idx="2"/>
            <a:endCxn id="22" idx="6"/>
          </p:cNvCxnSpPr>
          <p:nvPr/>
        </p:nvCxnSpPr>
        <p:spPr>
          <a:xfrm flipH="1">
            <a:off x="968500" y="3804476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6"/>
            <a:endCxn id="18" idx="2"/>
          </p:cNvCxnSpPr>
          <p:nvPr/>
        </p:nvCxnSpPr>
        <p:spPr>
          <a:xfrm>
            <a:off x="968500" y="1931052"/>
            <a:ext cx="167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587500" y="1569824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93649" y="192203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93649" y="348055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C5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534833" y="3796372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C6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63433" y="2683098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370666" y="2674180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C4</a:t>
            </a:r>
          </a:p>
        </p:txBody>
      </p: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75357"/>
              </p:ext>
            </p:extLst>
          </p:nvPr>
        </p:nvGraphicFramePr>
        <p:xfrm>
          <a:off x="9012448" y="2117166"/>
          <a:ext cx="283940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0223"/>
              </p:ext>
            </p:extLst>
          </p:nvPr>
        </p:nvGraphicFramePr>
        <p:xfrm>
          <a:off x="4537383" y="4610852"/>
          <a:ext cx="283940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60788"/>
              </p:ext>
            </p:extLst>
          </p:nvPr>
        </p:nvGraphicFramePr>
        <p:xfrm>
          <a:off x="7610783" y="4619770"/>
          <a:ext cx="283940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33616"/>
              </p:ext>
            </p:extLst>
          </p:nvPr>
        </p:nvGraphicFramePr>
        <p:xfrm>
          <a:off x="1463983" y="4619770"/>
          <a:ext cx="283940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4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Roteamento por Vetor de Distância (</a:t>
            </a:r>
            <a:r>
              <a:rPr lang="pt-BR" dirty="0" err="1"/>
              <a:t>Belmann</a:t>
            </a:r>
            <a:r>
              <a:rPr lang="pt-BR" dirty="0"/>
              <a:t>-Ford)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92871"/>
              </p:ext>
            </p:extLst>
          </p:nvPr>
        </p:nvGraphicFramePr>
        <p:xfrm>
          <a:off x="5939048" y="1687316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Elipse 17"/>
          <p:cNvSpPr/>
          <p:nvPr/>
        </p:nvSpPr>
        <p:spPr>
          <a:xfrm>
            <a:off x="2644400" y="1661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860299" y="25977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1" name="Elipse 20"/>
          <p:cNvSpPr/>
          <p:nvPr/>
        </p:nvSpPr>
        <p:spPr>
          <a:xfrm>
            <a:off x="2644900" y="35344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22" name="Elipse 21"/>
          <p:cNvSpPr/>
          <p:nvPr/>
        </p:nvSpPr>
        <p:spPr>
          <a:xfrm>
            <a:off x="428500" y="35344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3" name="Elipse 22"/>
          <p:cNvSpPr/>
          <p:nvPr/>
        </p:nvSpPr>
        <p:spPr>
          <a:xfrm>
            <a:off x="428500" y="1661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24" name="Conector reto 23"/>
          <p:cNvCxnSpPr>
            <a:stCxn id="23" idx="4"/>
            <a:endCxn id="22" idx="0"/>
          </p:cNvCxnSpPr>
          <p:nvPr/>
        </p:nvCxnSpPr>
        <p:spPr>
          <a:xfrm>
            <a:off x="698500" y="2201052"/>
            <a:ext cx="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8" idx="4"/>
            <a:endCxn id="21" idx="0"/>
          </p:cNvCxnSpPr>
          <p:nvPr/>
        </p:nvCxnSpPr>
        <p:spPr>
          <a:xfrm>
            <a:off x="2914400" y="2201052"/>
            <a:ext cx="50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6"/>
            <a:endCxn id="20" idx="0"/>
          </p:cNvCxnSpPr>
          <p:nvPr/>
        </p:nvCxnSpPr>
        <p:spPr>
          <a:xfrm>
            <a:off x="3184400" y="1931052"/>
            <a:ext cx="19458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6"/>
            <a:endCxn id="20" idx="4"/>
          </p:cNvCxnSpPr>
          <p:nvPr/>
        </p:nvCxnSpPr>
        <p:spPr>
          <a:xfrm flipV="1">
            <a:off x="3184900" y="3137764"/>
            <a:ext cx="19453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1" idx="2"/>
            <a:endCxn id="22" idx="6"/>
          </p:cNvCxnSpPr>
          <p:nvPr/>
        </p:nvCxnSpPr>
        <p:spPr>
          <a:xfrm flipH="1">
            <a:off x="968500" y="3804476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stCxn id="23" idx="6"/>
            <a:endCxn id="18" idx="2"/>
          </p:cNvCxnSpPr>
          <p:nvPr/>
        </p:nvCxnSpPr>
        <p:spPr>
          <a:xfrm>
            <a:off x="968500" y="1931052"/>
            <a:ext cx="167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587500" y="1569824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93649" y="192203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93649" y="348055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C5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534833" y="3796372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C6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63433" y="2683098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370666" y="2674180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C4</a:t>
            </a:r>
          </a:p>
        </p:txBody>
      </p: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57215"/>
              </p:ext>
            </p:extLst>
          </p:nvPr>
        </p:nvGraphicFramePr>
        <p:xfrm>
          <a:off x="9012448" y="1696234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77431"/>
              </p:ext>
            </p:extLst>
          </p:nvPr>
        </p:nvGraphicFramePr>
        <p:xfrm>
          <a:off x="4568098" y="4270254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26571"/>
              </p:ext>
            </p:extLst>
          </p:nvPr>
        </p:nvGraphicFramePr>
        <p:xfrm>
          <a:off x="7641498" y="4279172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9029"/>
              </p:ext>
            </p:extLst>
          </p:nvPr>
        </p:nvGraphicFramePr>
        <p:xfrm>
          <a:off x="1494698" y="4279172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5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Recuperação em caso de falhas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80127"/>
              </p:ext>
            </p:extLst>
          </p:nvPr>
        </p:nvGraphicFramePr>
        <p:xfrm>
          <a:off x="5939048" y="1687316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Elipse 17"/>
          <p:cNvSpPr/>
          <p:nvPr/>
        </p:nvSpPr>
        <p:spPr>
          <a:xfrm>
            <a:off x="2644400" y="1661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0" name="Elipse 19"/>
          <p:cNvSpPr/>
          <p:nvPr/>
        </p:nvSpPr>
        <p:spPr>
          <a:xfrm>
            <a:off x="4860299" y="25977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1" name="Elipse 20"/>
          <p:cNvSpPr/>
          <p:nvPr/>
        </p:nvSpPr>
        <p:spPr>
          <a:xfrm>
            <a:off x="2644900" y="35344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22" name="Elipse 21"/>
          <p:cNvSpPr/>
          <p:nvPr/>
        </p:nvSpPr>
        <p:spPr>
          <a:xfrm>
            <a:off x="428500" y="35344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3" name="Elipse 22"/>
          <p:cNvSpPr/>
          <p:nvPr/>
        </p:nvSpPr>
        <p:spPr>
          <a:xfrm>
            <a:off x="428500" y="16610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24" name="Conector reto 23"/>
          <p:cNvCxnSpPr>
            <a:stCxn id="23" idx="4"/>
            <a:endCxn id="22" idx="0"/>
          </p:cNvCxnSpPr>
          <p:nvPr/>
        </p:nvCxnSpPr>
        <p:spPr>
          <a:xfrm>
            <a:off x="698500" y="2201052"/>
            <a:ext cx="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8" idx="4"/>
            <a:endCxn id="21" idx="0"/>
          </p:cNvCxnSpPr>
          <p:nvPr/>
        </p:nvCxnSpPr>
        <p:spPr>
          <a:xfrm>
            <a:off x="2914400" y="2201052"/>
            <a:ext cx="500" cy="1333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6"/>
            <a:endCxn id="20" idx="0"/>
          </p:cNvCxnSpPr>
          <p:nvPr/>
        </p:nvCxnSpPr>
        <p:spPr>
          <a:xfrm>
            <a:off x="3184400" y="1931052"/>
            <a:ext cx="19458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6"/>
            <a:endCxn id="20" idx="4"/>
          </p:cNvCxnSpPr>
          <p:nvPr/>
        </p:nvCxnSpPr>
        <p:spPr>
          <a:xfrm flipV="1">
            <a:off x="3184900" y="3137764"/>
            <a:ext cx="194539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1" idx="2"/>
            <a:endCxn id="22" idx="6"/>
          </p:cNvCxnSpPr>
          <p:nvPr/>
        </p:nvCxnSpPr>
        <p:spPr>
          <a:xfrm flipH="1">
            <a:off x="968500" y="3804476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587500" y="1569824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3993649" y="192203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C2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993649" y="3480556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C5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534833" y="3796372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C6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263433" y="2683098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C3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2370666" y="2674180"/>
            <a:ext cx="5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C4</a:t>
            </a:r>
          </a:p>
        </p:txBody>
      </p:sp>
      <p:graphicFrame>
        <p:nvGraphicFramePr>
          <p:cNvPr id="45" name="Tabe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7160"/>
              </p:ext>
            </p:extLst>
          </p:nvPr>
        </p:nvGraphicFramePr>
        <p:xfrm>
          <a:off x="9012448" y="1696234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" name="Tabe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77431"/>
              </p:ext>
            </p:extLst>
          </p:nvPr>
        </p:nvGraphicFramePr>
        <p:xfrm>
          <a:off x="4568098" y="4270254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926571"/>
              </p:ext>
            </p:extLst>
          </p:nvPr>
        </p:nvGraphicFramePr>
        <p:xfrm>
          <a:off x="7641498" y="4279172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0" name="Tabela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88519"/>
              </p:ext>
            </p:extLst>
          </p:nvPr>
        </p:nvGraphicFramePr>
        <p:xfrm>
          <a:off x="1494698" y="4279172"/>
          <a:ext cx="283940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DESTINO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CAMINHO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CUSTO</a:t>
                      </a:r>
                    </a:p>
                  </a:txBody>
                  <a:tcPr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3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Roteamento por Estado do Enlace</a:t>
            </a:r>
          </a:p>
        </p:txBody>
      </p:sp>
      <p:sp>
        <p:nvSpPr>
          <p:cNvPr id="18" name="Elipse 17"/>
          <p:cNvSpPr/>
          <p:nvPr/>
        </p:nvSpPr>
        <p:spPr>
          <a:xfrm>
            <a:off x="3925217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0" name="Elipse 19"/>
          <p:cNvSpPr/>
          <p:nvPr/>
        </p:nvSpPr>
        <p:spPr>
          <a:xfrm>
            <a:off x="4889495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1" name="Elipse 20"/>
          <p:cNvSpPr/>
          <p:nvPr/>
        </p:nvSpPr>
        <p:spPr>
          <a:xfrm>
            <a:off x="3925717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2" name="Elipse 21"/>
          <p:cNvSpPr/>
          <p:nvPr/>
        </p:nvSpPr>
        <p:spPr>
          <a:xfrm>
            <a:off x="3038328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4" name="Conector reto 23"/>
          <p:cNvCxnSpPr>
            <a:stCxn id="59" idx="6"/>
            <a:endCxn id="22" idx="2"/>
          </p:cNvCxnSpPr>
          <p:nvPr/>
        </p:nvCxnSpPr>
        <p:spPr>
          <a:xfrm>
            <a:off x="2614550" y="3972664"/>
            <a:ext cx="42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6"/>
            <a:endCxn id="20" idx="0"/>
          </p:cNvCxnSpPr>
          <p:nvPr/>
        </p:nvCxnSpPr>
        <p:spPr>
          <a:xfrm>
            <a:off x="4465217" y="3035952"/>
            <a:ext cx="6942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6"/>
            <a:endCxn id="20" idx="4"/>
          </p:cNvCxnSpPr>
          <p:nvPr/>
        </p:nvCxnSpPr>
        <p:spPr>
          <a:xfrm flipV="1">
            <a:off x="4465717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1" idx="2"/>
            <a:endCxn id="22" idx="4"/>
          </p:cNvCxnSpPr>
          <p:nvPr/>
        </p:nvCxnSpPr>
        <p:spPr>
          <a:xfrm flipH="1" flipV="1">
            <a:off x="3308328" y="42426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2" idx="0"/>
            <a:endCxn id="18" idx="2"/>
          </p:cNvCxnSpPr>
          <p:nvPr/>
        </p:nvCxnSpPr>
        <p:spPr>
          <a:xfrm flipV="1">
            <a:off x="3308328" y="30359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1110272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9" name="Elipse 58"/>
          <p:cNvSpPr/>
          <p:nvPr/>
        </p:nvSpPr>
        <p:spPr>
          <a:xfrm>
            <a:off x="2074550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60" name="Elipse 59"/>
          <p:cNvSpPr/>
          <p:nvPr/>
        </p:nvSpPr>
        <p:spPr>
          <a:xfrm>
            <a:off x="1110772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1" name="Elipse 60"/>
          <p:cNvSpPr/>
          <p:nvPr/>
        </p:nvSpPr>
        <p:spPr>
          <a:xfrm>
            <a:off x="223383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63" name="Conector reto 62"/>
          <p:cNvCxnSpPr>
            <a:stCxn id="58" idx="6"/>
            <a:endCxn id="59" idx="0"/>
          </p:cNvCxnSpPr>
          <p:nvPr/>
        </p:nvCxnSpPr>
        <p:spPr>
          <a:xfrm>
            <a:off x="1650272" y="3035952"/>
            <a:ext cx="6942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60" idx="6"/>
            <a:endCxn id="59" idx="4"/>
          </p:cNvCxnSpPr>
          <p:nvPr/>
        </p:nvCxnSpPr>
        <p:spPr>
          <a:xfrm flipV="1">
            <a:off x="1650772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60" idx="2"/>
            <a:endCxn id="61" idx="4"/>
          </p:cNvCxnSpPr>
          <p:nvPr/>
        </p:nvCxnSpPr>
        <p:spPr>
          <a:xfrm flipH="1" flipV="1">
            <a:off x="493383" y="42426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1" idx="0"/>
            <a:endCxn id="58" idx="2"/>
          </p:cNvCxnSpPr>
          <p:nvPr/>
        </p:nvCxnSpPr>
        <p:spPr>
          <a:xfrm flipV="1">
            <a:off x="493383" y="30359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58" idx="6"/>
            <a:endCxn id="18" idx="2"/>
          </p:cNvCxnSpPr>
          <p:nvPr/>
        </p:nvCxnSpPr>
        <p:spPr>
          <a:xfrm>
            <a:off x="1650272" y="3035952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60" idx="6"/>
            <a:endCxn id="21" idx="2"/>
          </p:cNvCxnSpPr>
          <p:nvPr/>
        </p:nvCxnSpPr>
        <p:spPr>
          <a:xfrm>
            <a:off x="1650772" y="4909376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501746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2690226" y="2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386912" y="4400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2029427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2683187" y="491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006583" y="3134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007155" y="3134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683187" y="3601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3205594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933065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933065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3251229" y="3134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graphicFrame>
        <p:nvGraphicFramePr>
          <p:cNvPr id="111" name="Tabe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56986"/>
              </p:ext>
            </p:extLst>
          </p:nvPr>
        </p:nvGraphicFramePr>
        <p:xfrm>
          <a:off x="9312119" y="2441756"/>
          <a:ext cx="2412999" cy="3566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2" name="Tabe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782730"/>
              </p:ext>
            </p:extLst>
          </p:nvPr>
        </p:nvGraphicFramePr>
        <p:xfrm>
          <a:off x="6532973" y="2441756"/>
          <a:ext cx="2412999" cy="301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" name="CaixaDeTexto 112"/>
          <p:cNvSpPr txBox="1"/>
          <p:nvPr/>
        </p:nvSpPr>
        <p:spPr>
          <a:xfrm>
            <a:off x="7693122" y="196159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Mensagem do tipo </a:t>
            </a:r>
            <a:r>
              <a:rPr lang="pt-BR" dirty="0" err="1"/>
              <a:t>Hello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98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Recuperação em caso de falhas</a:t>
            </a:r>
          </a:p>
        </p:txBody>
      </p:sp>
      <p:sp>
        <p:nvSpPr>
          <p:cNvPr id="18" name="Elipse 17"/>
          <p:cNvSpPr/>
          <p:nvPr/>
        </p:nvSpPr>
        <p:spPr>
          <a:xfrm>
            <a:off x="3925217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0" name="Elipse 19"/>
          <p:cNvSpPr/>
          <p:nvPr/>
        </p:nvSpPr>
        <p:spPr>
          <a:xfrm>
            <a:off x="4889495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1" name="Elipse 20"/>
          <p:cNvSpPr/>
          <p:nvPr/>
        </p:nvSpPr>
        <p:spPr>
          <a:xfrm>
            <a:off x="3925717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2" name="Elipse 21"/>
          <p:cNvSpPr/>
          <p:nvPr/>
        </p:nvSpPr>
        <p:spPr>
          <a:xfrm>
            <a:off x="3038328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4" name="Conector reto 23"/>
          <p:cNvCxnSpPr>
            <a:stCxn id="59" idx="6"/>
            <a:endCxn id="22" idx="2"/>
          </p:cNvCxnSpPr>
          <p:nvPr/>
        </p:nvCxnSpPr>
        <p:spPr>
          <a:xfrm>
            <a:off x="2614550" y="3972664"/>
            <a:ext cx="42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6"/>
            <a:endCxn id="20" idx="4"/>
          </p:cNvCxnSpPr>
          <p:nvPr/>
        </p:nvCxnSpPr>
        <p:spPr>
          <a:xfrm flipV="1">
            <a:off x="4465717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1" idx="2"/>
            <a:endCxn id="22" idx="4"/>
          </p:cNvCxnSpPr>
          <p:nvPr/>
        </p:nvCxnSpPr>
        <p:spPr>
          <a:xfrm flipH="1" flipV="1">
            <a:off x="3308328" y="42426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1110272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9" name="Elipse 58"/>
          <p:cNvSpPr/>
          <p:nvPr/>
        </p:nvSpPr>
        <p:spPr>
          <a:xfrm>
            <a:off x="2074550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60" name="Elipse 59"/>
          <p:cNvSpPr/>
          <p:nvPr/>
        </p:nvSpPr>
        <p:spPr>
          <a:xfrm>
            <a:off x="1110772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1" name="Elipse 60"/>
          <p:cNvSpPr/>
          <p:nvPr/>
        </p:nvSpPr>
        <p:spPr>
          <a:xfrm>
            <a:off x="223383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63" name="Conector reto 62"/>
          <p:cNvCxnSpPr>
            <a:stCxn id="58" idx="6"/>
            <a:endCxn id="59" idx="0"/>
          </p:cNvCxnSpPr>
          <p:nvPr/>
        </p:nvCxnSpPr>
        <p:spPr>
          <a:xfrm>
            <a:off x="1650272" y="3035952"/>
            <a:ext cx="6942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60" idx="6"/>
            <a:endCxn id="59" idx="4"/>
          </p:cNvCxnSpPr>
          <p:nvPr/>
        </p:nvCxnSpPr>
        <p:spPr>
          <a:xfrm flipV="1">
            <a:off x="1650772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1" idx="0"/>
            <a:endCxn id="58" idx="2"/>
          </p:cNvCxnSpPr>
          <p:nvPr/>
        </p:nvCxnSpPr>
        <p:spPr>
          <a:xfrm flipV="1">
            <a:off x="493383" y="30359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58" idx="6"/>
            <a:endCxn id="18" idx="2"/>
          </p:cNvCxnSpPr>
          <p:nvPr/>
        </p:nvCxnSpPr>
        <p:spPr>
          <a:xfrm>
            <a:off x="1650272" y="3035952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501746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2690226" y="2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2029427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2006583" y="3134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007155" y="3134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683187" y="3601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3205594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933065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358012" y="3217637"/>
            <a:ext cx="526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Melhor caminho, usando o roteador A como Raiz – base de caminho com o roteador A enviando o pacote</a:t>
            </a:r>
          </a:p>
        </p:txBody>
      </p:sp>
    </p:spTree>
    <p:extLst>
      <p:ext uri="{BB962C8B-B14F-4D97-AF65-F5344CB8AC3E}">
        <p14:creationId xmlns:p14="http://schemas.microsoft.com/office/powerpoint/2010/main" val="240921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001-92D0-4D99-AE02-42B6B0BA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0D62-2A98-4FD2-B974-6B1DE4A5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A principal função da Camada de Rede é permitir que uma mensagem enviada por um transmissor chegue ao destino utilizando dispositivos intermediários.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Comutação</a:t>
            </a:r>
          </a:p>
          <a:p>
            <a:r>
              <a:rPr lang="pt-BR" dirty="0"/>
              <a:t>Serviços de Datagrama e Circuito Virtual</a:t>
            </a:r>
          </a:p>
          <a:p>
            <a:r>
              <a:rPr lang="pt-BR" dirty="0"/>
              <a:t>Endereçamento</a:t>
            </a:r>
          </a:p>
          <a:p>
            <a:r>
              <a:rPr lang="pt-BR" dirty="0"/>
              <a:t>Roteamento</a:t>
            </a:r>
          </a:p>
          <a:p>
            <a:r>
              <a:rPr lang="pt-BR" dirty="0"/>
              <a:t>Fragmentação</a:t>
            </a:r>
          </a:p>
          <a:p>
            <a:r>
              <a:rPr lang="pt-BR" dirty="0"/>
              <a:t>Controle de congestionamento</a:t>
            </a:r>
          </a:p>
          <a:p>
            <a:r>
              <a:rPr lang="pt-BR" dirty="0"/>
              <a:t>Qualidade de serviço</a:t>
            </a:r>
          </a:p>
        </p:txBody>
      </p:sp>
    </p:spTree>
    <p:extLst>
      <p:ext uri="{BB962C8B-B14F-4D97-AF65-F5344CB8AC3E}">
        <p14:creationId xmlns:p14="http://schemas.microsoft.com/office/powerpoint/2010/main" val="31668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Recuperação em caso de falhas</a:t>
            </a:r>
          </a:p>
        </p:txBody>
      </p:sp>
      <p:sp>
        <p:nvSpPr>
          <p:cNvPr id="18" name="Elipse 17"/>
          <p:cNvSpPr/>
          <p:nvPr/>
        </p:nvSpPr>
        <p:spPr>
          <a:xfrm>
            <a:off x="3925217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20" name="Elipse 19"/>
          <p:cNvSpPr/>
          <p:nvPr/>
        </p:nvSpPr>
        <p:spPr>
          <a:xfrm>
            <a:off x="4889495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21" name="Elipse 20"/>
          <p:cNvSpPr/>
          <p:nvPr/>
        </p:nvSpPr>
        <p:spPr>
          <a:xfrm>
            <a:off x="3925717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22" name="Elipse 21"/>
          <p:cNvSpPr/>
          <p:nvPr/>
        </p:nvSpPr>
        <p:spPr>
          <a:xfrm>
            <a:off x="3038328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4" name="Conector reto 23"/>
          <p:cNvCxnSpPr>
            <a:stCxn id="59" idx="6"/>
            <a:endCxn id="22" idx="2"/>
          </p:cNvCxnSpPr>
          <p:nvPr/>
        </p:nvCxnSpPr>
        <p:spPr>
          <a:xfrm>
            <a:off x="2614550" y="3972664"/>
            <a:ext cx="42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8" idx="6"/>
            <a:endCxn id="20" idx="0"/>
          </p:cNvCxnSpPr>
          <p:nvPr/>
        </p:nvCxnSpPr>
        <p:spPr>
          <a:xfrm>
            <a:off x="4465217" y="3035952"/>
            <a:ext cx="6942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stCxn id="21" idx="6"/>
            <a:endCxn id="20" idx="4"/>
          </p:cNvCxnSpPr>
          <p:nvPr/>
        </p:nvCxnSpPr>
        <p:spPr>
          <a:xfrm flipV="1">
            <a:off x="4465717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1" idx="2"/>
            <a:endCxn id="22" idx="4"/>
          </p:cNvCxnSpPr>
          <p:nvPr/>
        </p:nvCxnSpPr>
        <p:spPr>
          <a:xfrm flipH="1" flipV="1">
            <a:off x="3308328" y="42426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2" idx="0"/>
            <a:endCxn id="18" idx="2"/>
          </p:cNvCxnSpPr>
          <p:nvPr/>
        </p:nvCxnSpPr>
        <p:spPr>
          <a:xfrm flipV="1">
            <a:off x="3308328" y="30359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1110272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59" name="Elipse 58"/>
          <p:cNvSpPr/>
          <p:nvPr/>
        </p:nvSpPr>
        <p:spPr>
          <a:xfrm>
            <a:off x="2074550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60" name="Elipse 59"/>
          <p:cNvSpPr/>
          <p:nvPr/>
        </p:nvSpPr>
        <p:spPr>
          <a:xfrm>
            <a:off x="1110772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61" name="Elipse 60"/>
          <p:cNvSpPr/>
          <p:nvPr/>
        </p:nvSpPr>
        <p:spPr>
          <a:xfrm>
            <a:off x="223383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64" name="Conector reto 63"/>
          <p:cNvCxnSpPr>
            <a:stCxn id="60" idx="6"/>
            <a:endCxn id="59" idx="4"/>
          </p:cNvCxnSpPr>
          <p:nvPr/>
        </p:nvCxnSpPr>
        <p:spPr>
          <a:xfrm flipV="1">
            <a:off x="1650772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60" idx="2"/>
            <a:endCxn id="61" idx="4"/>
          </p:cNvCxnSpPr>
          <p:nvPr/>
        </p:nvCxnSpPr>
        <p:spPr>
          <a:xfrm flipH="1" flipV="1">
            <a:off x="493383" y="42426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>
            <a:stCxn id="61" idx="0"/>
            <a:endCxn id="58" idx="2"/>
          </p:cNvCxnSpPr>
          <p:nvPr/>
        </p:nvCxnSpPr>
        <p:spPr>
          <a:xfrm flipV="1">
            <a:off x="493383" y="30359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58" idx="6"/>
            <a:endCxn id="18" idx="2"/>
          </p:cNvCxnSpPr>
          <p:nvPr/>
        </p:nvCxnSpPr>
        <p:spPr>
          <a:xfrm>
            <a:off x="1650272" y="3035952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>
            <a:stCxn id="60" idx="6"/>
            <a:endCxn id="21" idx="2"/>
          </p:cNvCxnSpPr>
          <p:nvPr/>
        </p:nvCxnSpPr>
        <p:spPr>
          <a:xfrm>
            <a:off x="1650772" y="4909376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501746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92" name="CaixaDeTexto 91"/>
          <p:cNvSpPr txBox="1"/>
          <p:nvPr/>
        </p:nvSpPr>
        <p:spPr>
          <a:xfrm>
            <a:off x="2690226" y="2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386912" y="4400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94" name="CaixaDeTexto 93"/>
          <p:cNvSpPr txBox="1"/>
          <p:nvPr/>
        </p:nvSpPr>
        <p:spPr>
          <a:xfrm>
            <a:off x="2029427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2683187" y="491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683187" y="3601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3205594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8" name="CaixaDeTexto 107"/>
          <p:cNvSpPr txBox="1"/>
          <p:nvPr/>
        </p:nvSpPr>
        <p:spPr>
          <a:xfrm>
            <a:off x="4933065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933065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110" name="CaixaDeTexto 109"/>
          <p:cNvSpPr txBox="1"/>
          <p:nvPr/>
        </p:nvSpPr>
        <p:spPr>
          <a:xfrm>
            <a:off x="3251229" y="3134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graphicFrame>
        <p:nvGraphicFramePr>
          <p:cNvPr id="111" name="Tabela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65743"/>
              </p:ext>
            </p:extLst>
          </p:nvPr>
        </p:nvGraphicFramePr>
        <p:xfrm>
          <a:off x="9312119" y="2441756"/>
          <a:ext cx="2412999" cy="3566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2" name="Tabela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692830"/>
              </p:ext>
            </p:extLst>
          </p:nvPr>
        </p:nvGraphicFramePr>
        <p:xfrm>
          <a:off x="6532973" y="2441756"/>
          <a:ext cx="2412999" cy="3017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4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CUSTO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58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" name="CaixaDeTexto 112"/>
          <p:cNvSpPr txBox="1"/>
          <p:nvPr/>
        </p:nvSpPr>
        <p:spPr>
          <a:xfrm>
            <a:off x="7693122" y="196159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Mensagem do tipo </a:t>
            </a:r>
            <a:r>
              <a:rPr lang="pt-BR" dirty="0" err="1"/>
              <a:t>Hello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4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Recuperação em caso de falhas</a:t>
            </a:r>
          </a:p>
        </p:txBody>
      </p:sp>
      <p:sp>
        <p:nvSpPr>
          <p:cNvPr id="113" name="CaixaDeTexto 112"/>
          <p:cNvSpPr txBox="1"/>
          <p:nvPr/>
        </p:nvSpPr>
        <p:spPr>
          <a:xfrm>
            <a:off x="6358012" y="3217637"/>
            <a:ext cx="526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Novo melhor caminho, usando o roteador A como Raiz – base de caminho com o roteador A enviando o pacote</a:t>
            </a:r>
          </a:p>
        </p:txBody>
      </p:sp>
      <p:sp>
        <p:nvSpPr>
          <p:cNvPr id="29" name="Elipse 28"/>
          <p:cNvSpPr/>
          <p:nvPr/>
        </p:nvSpPr>
        <p:spPr>
          <a:xfrm>
            <a:off x="3925217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0" name="Elipse 29"/>
          <p:cNvSpPr/>
          <p:nvPr/>
        </p:nvSpPr>
        <p:spPr>
          <a:xfrm>
            <a:off x="4889495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31" name="Elipse 30"/>
          <p:cNvSpPr/>
          <p:nvPr/>
        </p:nvSpPr>
        <p:spPr>
          <a:xfrm>
            <a:off x="3925717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H</a:t>
            </a:r>
          </a:p>
        </p:txBody>
      </p:sp>
      <p:sp>
        <p:nvSpPr>
          <p:cNvPr id="32" name="Elipse 31"/>
          <p:cNvSpPr/>
          <p:nvPr/>
        </p:nvSpPr>
        <p:spPr>
          <a:xfrm>
            <a:off x="3038328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33" name="Conector reto 32"/>
          <p:cNvCxnSpPr>
            <a:stCxn id="39" idx="6"/>
            <a:endCxn id="32" idx="2"/>
          </p:cNvCxnSpPr>
          <p:nvPr/>
        </p:nvCxnSpPr>
        <p:spPr>
          <a:xfrm>
            <a:off x="2614550" y="3972664"/>
            <a:ext cx="4237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9" idx="6"/>
            <a:endCxn id="30" idx="0"/>
          </p:cNvCxnSpPr>
          <p:nvPr/>
        </p:nvCxnSpPr>
        <p:spPr>
          <a:xfrm>
            <a:off x="4465217" y="3035952"/>
            <a:ext cx="6942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110272" y="27659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9" name="Elipse 38"/>
          <p:cNvSpPr/>
          <p:nvPr/>
        </p:nvSpPr>
        <p:spPr>
          <a:xfrm>
            <a:off x="2074550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40" name="Elipse 39"/>
          <p:cNvSpPr/>
          <p:nvPr/>
        </p:nvSpPr>
        <p:spPr>
          <a:xfrm>
            <a:off x="1110772" y="4639376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G</a:t>
            </a:r>
          </a:p>
        </p:txBody>
      </p:sp>
      <p:sp>
        <p:nvSpPr>
          <p:cNvPr id="41" name="Elipse 40"/>
          <p:cNvSpPr/>
          <p:nvPr/>
        </p:nvSpPr>
        <p:spPr>
          <a:xfrm>
            <a:off x="223383" y="37026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42" name="Conector reto 41"/>
          <p:cNvCxnSpPr>
            <a:stCxn id="40" idx="6"/>
            <a:endCxn id="39" idx="4"/>
          </p:cNvCxnSpPr>
          <p:nvPr/>
        </p:nvCxnSpPr>
        <p:spPr>
          <a:xfrm flipV="1">
            <a:off x="1650772" y="42426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40" idx="2"/>
            <a:endCxn id="41" idx="4"/>
          </p:cNvCxnSpPr>
          <p:nvPr/>
        </p:nvCxnSpPr>
        <p:spPr>
          <a:xfrm flipH="1" flipV="1">
            <a:off x="493383" y="42426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41" idx="0"/>
            <a:endCxn id="38" idx="2"/>
          </p:cNvCxnSpPr>
          <p:nvPr/>
        </p:nvCxnSpPr>
        <p:spPr>
          <a:xfrm flipV="1">
            <a:off x="493383" y="30359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38" idx="6"/>
            <a:endCxn id="29" idx="2"/>
          </p:cNvCxnSpPr>
          <p:nvPr/>
        </p:nvCxnSpPr>
        <p:spPr>
          <a:xfrm>
            <a:off x="1650272" y="3035952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40" idx="6"/>
            <a:endCxn id="31" idx="2"/>
          </p:cNvCxnSpPr>
          <p:nvPr/>
        </p:nvCxnSpPr>
        <p:spPr>
          <a:xfrm>
            <a:off x="1650772" y="4909376"/>
            <a:ext cx="2274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501746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2690226" y="2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386912" y="4400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2029427" y="441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683187" y="4915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2683187" y="36014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4933065" y="31212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79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Nuvem 102"/>
          <p:cNvSpPr/>
          <p:nvPr/>
        </p:nvSpPr>
        <p:spPr>
          <a:xfrm>
            <a:off x="6157733" y="4257261"/>
            <a:ext cx="3297184" cy="2465294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02" name="Nuvem 101"/>
          <p:cNvSpPr/>
          <p:nvPr/>
        </p:nvSpPr>
        <p:spPr>
          <a:xfrm>
            <a:off x="7606049" y="1669917"/>
            <a:ext cx="3297184" cy="2465294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7" name="Nuvem 96"/>
          <p:cNvSpPr/>
          <p:nvPr/>
        </p:nvSpPr>
        <p:spPr>
          <a:xfrm>
            <a:off x="1087064" y="1800510"/>
            <a:ext cx="3884869" cy="2998108"/>
          </a:xfrm>
          <a:prstGeom prst="cloud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Roteamento hierárquico</a:t>
            </a:r>
          </a:p>
        </p:txBody>
      </p:sp>
      <p:cxnSp>
        <p:nvCxnSpPr>
          <p:cNvPr id="36" name="Conector reto 35"/>
          <p:cNvCxnSpPr>
            <a:stCxn id="58" idx="6"/>
            <a:endCxn id="82" idx="2"/>
          </p:cNvCxnSpPr>
          <p:nvPr/>
        </p:nvCxnSpPr>
        <p:spPr>
          <a:xfrm flipV="1">
            <a:off x="4316350" y="3172564"/>
            <a:ext cx="3682767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/>
          <p:cNvSpPr/>
          <p:nvPr/>
        </p:nvSpPr>
        <p:spPr>
          <a:xfrm>
            <a:off x="2812072" y="20928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B1</a:t>
            </a:r>
          </a:p>
        </p:txBody>
      </p:sp>
      <p:sp>
        <p:nvSpPr>
          <p:cNvPr id="58" name="Elipse 57"/>
          <p:cNvSpPr/>
          <p:nvPr/>
        </p:nvSpPr>
        <p:spPr>
          <a:xfrm>
            <a:off x="3776350" y="3029564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C1</a:t>
            </a:r>
          </a:p>
        </p:txBody>
      </p:sp>
      <p:sp>
        <p:nvSpPr>
          <p:cNvPr id="59" name="Elipse 58"/>
          <p:cNvSpPr/>
          <p:nvPr/>
        </p:nvSpPr>
        <p:spPr>
          <a:xfrm>
            <a:off x="2812572" y="3966276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0" name="Elipse 59"/>
          <p:cNvSpPr/>
          <p:nvPr/>
        </p:nvSpPr>
        <p:spPr>
          <a:xfrm>
            <a:off x="1925183" y="30295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A1</a:t>
            </a:r>
          </a:p>
        </p:txBody>
      </p:sp>
      <p:cxnSp>
        <p:nvCxnSpPr>
          <p:cNvPr id="61" name="Conector reto 60"/>
          <p:cNvCxnSpPr>
            <a:stCxn id="57" idx="6"/>
            <a:endCxn id="58" idx="0"/>
          </p:cNvCxnSpPr>
          <p:nvPr/>
        </p:nvCxnSpPr>
        <p:spPr>
          <a:xfrm>
            <a:off x="3352072" y="2362852"/>
            <a:ext cx="6942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59" idx="6"/>
            <a:endCxn id="58" idx="4"/>
          </p:cNvCxnSpPr>
          <p:nvPr/>
        </p:nvCxnSpPr>
        <p:spPr>
          <a:xfrm flipV="1">
            <a:off x="3352572" y="3569564"/>
            <a:ext cx="693778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>
            <a:stCxn id="59" idx="2"/>
            <a:endCxn id="60" idx="4"/>
          </p:cNvCxnSpPr>
          <p:nvPr/>
        </p:nvCxnSpPr>
        <p:spPr>
          <a:xfrm flipH="1" flipV="1">
            <a:off x="2195183" y="3569564"/>
            <a:ext cx="6173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60" idx="0"/>
            <a:endCxn id="57" idx="2"/>
          </p:cNvCxnSpPr>
          <p:nvPr/>
        </p:nvCxnSpPr>
        <p:spPr>
          <a:xfrm flipV="1">
            <a:off x="2195183" y="2362852"/>
            <a:ext cx="616889" cy="666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/>
          <p:cNvSpPr/>
          <p:nvPr/>
        </p:nvSpPr>
        <p:spPr>
          <a:xfrm>
            <a:off x="8886006" y="1965852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C2</a:t>
            </a:r>
          </a:p>
        </p:txBody>
      </p:sp>
      <p:sp>
        <p:nvSpPr>
          <p:cNvPr id="80" name="Elipse 79"/>
          <p:cNvSpPr/>
          <p:nvPr/>
        </p:nvSpPr>
        <p:spPr>
          <a:xfrm>
            <a:off x="9850284" y="2902564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B2</a:t>
            </a:r>
          </a:p>
        </p:txBody>
      </p:sp>
      <p:sp>
        <p:nvSpPr>
          <p:cNvPr id="82" name="Elipse 81"/>
          <p:cNvSpPr/>
          <p:nvPr/>
        </p:nvSpPr>
        <p:spPr>
          <a:xfrm>
            <a:off x="7999117" y="2902564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A2</a:t>
            </a:r>
          </a:p>
        </p:txBody>
      </p:sp>
      <p:cxnSp>
        <p:nvCxnSpPr>
          <p:cNvPr id="83" name="Conector reto 82"/>
          <p:cNvCxnSpPr>
            <a:stCxn id="79" idx="5"/>
            <a:endCxn id="80" idx="1"/>
          </p:cNvCxnSpPr>
          <p:nvPr/>
        </p:nvCxnSpPr>
        <p:spPr>
          <a:xfrm>
            <a:off x="9346925" y="2426771"/>
            <a:ext cx="582440" cy="554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stCxn id="82" idx="6"/>
            <a:endCxn id="80" idx="2"/>
          </p:cNvCxnSpPr>
          <p:nvPr/>
        </p:nvCxnSpPr>
        <p:spPr>
          <a:xfrm>
            <a:off x="8539117" y="3172564"/>
            <a:ext cx="13111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stCxn id="82" idx="7"/>
            <a:endCxn id="79" idx="3"/>
          </p:cNvCxnSpPr>
          <p:nvPr/>
        </p:nvCxnSpPr>
        <p:spPr>
          <a:xfrm flipV="1">
            <a:off x="8460036" y="2426771"/>
            <a:ext cx="505051" cy="554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ipse 87"/>
          <p:cNvSpPr/>
          <p:nvPr/>
        </p:nvSpPr>
        <p:spPr>
          <a:xfrm>
            <a:off x="8154941" y="5432065"/>
            <a:ext cx="540000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B3</a:t>
            </a:r>
          </a:p>
        </p:txBody>
      </p:sp>
      <p:sp>
        <p:nvSpPr>
          <p:cNvPr id="89" name="Elipse 88"/>
          <p:cNvSpPr/>
          <p:nvPr/>
        </p:nvSpPr>
        <p:spPr>
          <a:xfrm>
            <a:off x="7066049" y="4892065"/>
            <a:ext cx="540000" cy="54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A3</a:t>
            </a:r>
          </a:p>
        </p:txBody>
      </p:sp>
      <p:cxnSp>
        <p:nvCxnSpPr>
          <p:cNvPr id="91" name="Conector reto 90"/>
          <p:cNvCxnSpPr>
            <a:stCxn id="89" idx="5"/>
            <a:endCxn id="88" idx="2"/>
          </p:cNvCxnSpPr>
          <p:nvPr/>
        </p:nvCxnSpPr>
        <p:spPr>
          <a:xfrm>
            <a:off x="7526968" y="5352984"/>
            <a:ext cx="627973" cy="34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59" idx="5"/>
            <a:endCxn id="89" idx="2"/>
          </p:cNvCxnSpPr>
          <p:nvPr/>
        </p:nvCxnSpPr>
        <p:spPr>
          <a:xfrm>
            <a:off x="3273491" y="4427195"/>
            <a:ext cx="3792558" cy="73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/>
          <p:cNvCxnSpPr>
            <a:stCxn id="82" idx="4"/>
            <a:endCxn id="89" idx="0"/>
          </p:cNvCxnSpPr>
          <p:nvPr/>
        </p:nvCxnSpPr>
        <p:spPr>
          <a:xfrm flipH="1">
            <a:off x="7336049" y="3442564"/>
            <a:ext cx="933068" cy="1449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/>
          <p:cNvSpPr/>
          <p:nvPr/>
        </p:nvSpPr>
        <p:spPr>
          <a:xfrm>
            <a:off x="1087064" y="1615844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>
                <a:solidFill>
                  <a:schemeClr val="tx2"/>
                </a:solidFill>
              </a:rPr>
              <a:t>Região 1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10705962" y="1669917"/>
            <a:ext cx="1059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Região 2</a:t>
            </a:r>
          </a:p>
        </p:txBody>
      </p:sp>
      <p:sp>
        <p:nvSpPr>
          <p:cNvPr id="118" name="Retângulo 117"/>
          <p:cNvSpPr/>
          <p:nvPr/>
        </p:nvSpPr>
        <p:spPr>
          <a:xfrm>
            <a:off x="8965086" y="6111644"/>
            <a:ext cx="1059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Região 3</a:t>
            </a:r>
          </a:p>
        </p:txBody>
      </p:sp>
    </p:spTree>
    <p:extLst>
      <p:ext uri="{BB962C8B-B14F-4D97-AF65-F5344CB8AC3E}">
        <p14:creationId xmlns:p14="http://schemas.microsoft.com/office/powerpoint/2010/main" val="29318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Arquitetura de um roteador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Manutenção das informações de roteamento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Construção da tabela de roteamento e a sua atualização.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Encaminhamento de pacotes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Receber um pacote por uma interface de entrada, determinar o caminha a ser seguido e </a:t>
            </a:r>
            <a:r>
              <a:rPr lang="pt-BR" dirty="0" err="1"/>
              <a:t>reencaminhá-lo</a:t>
            </a:r>
            <a:r>
              <a:rPr lang="pt-BR" dirty="0"/>
              <a:t> para a respectiva interface de saída.</a:t>
            </a:r>
            <a:br>
              <a:rPr lang="pt-BR" dirty="0"/>
            </a:br>
            <a:endParaRPr lang="pt-B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Serviços adicionais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Dependem do tipo de roteador: segurança, gerência de rede controle de congestionamento e qualidade de serviço.</a:t>
            </a:r>
          </a:p>
        </p:txBody>
      </p:sp>
    </p:spTree>
    <p:extLst>
      <p:ext uri="{BB962C8B-B14F-4D97-AF65-F5344CB8AC3E}">
        <p14:creationId xmlns:p14="http://schemas.microsoft.com/office/powerpoint/2010/main" val="34689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Fragmentação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32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Fragmentação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175432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Dividir um pacote em pacotes menores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Exemplo: MTU (</a:t>
            </a:r>
            <a:r>
              <a:rPr lang="pt-BR" dirty="0" err="1"/>
              <a:t>Maximum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Unit) de 1500 bytes.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Pacote IP pode ter até 65535 bytes.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Exemplo: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Pacote de 4000 bytes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16100" y="3632200"/>
            <a:ext cx="873760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(3980 bytes)</a:t>
            </a:r>
          </a:p>
        </p:txBody>
      </p:sp>
      <p:sp>
        <p:nvSpPr>
          <p:cNvPr id="7" name="Retângulo 6"/>
          <p:cNvSpPr/>
          <p:nvPr/>
        </p:nvSpPr>
        <p:spPr>
          <a:xfrm>
            <a:off x="400050" y="3632200"/>
            <a:ext cx="141605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Cabeçalho (20 bytes)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553700" y="3582084"/>
            <a:ext cx="1416050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/>
            <a:r>
              <a:rPr lang="pt-BR" dirty="0"/>
              <a:t>Pacote de </a:t>
            </a:r>
            <a:br>
              <a:rPr lang="pt-BR" dirty="0"/>
            </a:br>
            <a:r>
              <a:rPr lang="pt-BR" dirty="0"/>
              <a:t>4000 bytes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16100" y="4376718"/>
            <a:ext cx="292100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(1480 bytes)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00050" y="4376718"/>
            <a:ext cx="141605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Cabeçalho (20 bytes)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679950" y="4326602"/>
            <a:ext cx="1416050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/>
            <a:r>
              <a:rPr lang="pt-BR" dirty="0"/>
              <a:t>Pacote de </a:t>
            </a:r>
            <a:br>
              <a:rPr lang="pt-BR" dirty="0"/>
            </a:br>
            <a:r>
              <a:rPr lang="pt-BR" dirty="0"/>
              <a:t>1500 bytes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4737100" y="5073165"/>
            <a:ext cx="292100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(1480 bytes)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3321050" y="5073165"/>
            <a:ext cx="141605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Cabeçalho (20 bytes)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600950" y="5023049"/>
            <a:ext cx="1416050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/>
            <a:r>
              <a:rPr lang="pt-BR" dirty="0"/>
              <a:t>Pacote de </a:t>
            </a:r>
            <a:br>
              <a:rPr lang="pt-BR" dirty="0"/>
            </a:br>
            <a:r>
              <a:rPr lang="pt-BR" dirty="0"/>
              <a:t>1500 bytes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658100" y="5824908"/>
            <a:ext cx="292100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Dados (1020 bytes)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6242050" y="5824908"/>
            <a:ext cx="1416050" cy="546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Cabeçalho (20 bytes)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0521950" y="5774792"/>
            <a:ext cx="1416050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r"/>
            <a:r>
              <a:rPr lang="pt-BR" dirty="0"/>
              <a:t>Pacote de </a:t>
            </a:r>
            <a:br>
              <a:rPr lang="pt-BR" dirty="0"/>
            </a:br>
            <a:r>
              <a:rPr lang="pt-BR" dirty="0"/>
              <a:t>1040 bytes</a:t>
            </a:r>
          </a:p>
        </p:txBody>
      </p:sp>
    </p:spTree>
    <p:extLst>
      <p:ext uri="{BB962C8B-B14F-4D97-AF65-F5344CB8AC3E}">
        <p14:creationId xmlns:p14="http://schemas.microsoft.com/office/powerpoint/2010/main" val="22205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Controle de Congestionamento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36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Congestionamento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909234" y="2100416"/>
            <a:ext cx="96916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Quando a </a:t>
            </a:r>
            <a:r>
              <a:rPr lang="pt-BR" sz="2000" b="1" dirty="0"/>
              <a:t>demanda por recursos </a:t>
            </a:r>
            <a:r>
              <a:rPr lang="pt-BR" sz="2000" dirty="0"/>
              <a:t>(canais de comunicação, capacidade de processamento, memória dos roteadores) excede a </a:t>
            </a:r>
            <a:r>
              <a:rPr lang="pt-BR" sz="2000" b="1" dirty="0"/>
              <a:t>capacidade dos recursos disponíveis</a:t>
            </a:r>
            <a:r>
              <a:rPr lang="pt-BR" sz="2000" dirty="0"/>
              <a:t>, o desempenho da rede de interconexão é degradado, afetando a entrega dos pacotes com longos atrasos.</a:t>
            </a:r>
          </a:p>
          <a:p>
            <a:endParaRPr lang="pt-BR" sz="2000" dirty="0"/>
          </a:p>
          <a:p>
            <a:r>
              <a:rPr lang="pt-BR" sz="2000" dirty="0"/>
              <a:t>Esses atrasos causam uma piora na qualidade dos serviços oferecidos, especialmente em aplicações mais sensíveis como áudio e vídeo.</a:t>
            </a:r>
          </a:p>
          <a:p>
            <a:r>
              <a:rPr lang="pt-BR" sz="2000" dirty="0"/>
              <a:t>Em casos extremos, o congestionamento pode levar ao colapso da rede e à paralisação dos serviços oferecidos.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423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Congestionamento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1295400" y="2386739"/>
            <a:ext cx="0" cy="32391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122337" y="5455402"/>
            <a:ext cx="4782517" cy="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743200" y="2727702"/>
            <a:ext cx="1656677" cy="272770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398466" y="2727702"/>
            <a:ext cx="1224366" cy="272770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 rot="10800000">
            <a:off x="660376" y="3120454"/>
            <a:ext cx="461665" cy="19421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t-BR" dirty="0"/>
              <a:t>Taxa de utilização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2913360" y="584684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Volume</a:t>
            </a:r>
          </a:p>
        </p:txBody>
      </p:sp>
      <p:sp>
        <p:nvSpPr>
          <p:cNvPr id="18" name="CaixaDeTexto 17"/>
          <p:cNvSpPr txBox="1"/>
          <p:nvPr/>
        </p:nvSpPr>
        <p:spPr>
          <a:xfrm rot="10800000">
            <a:off x="2039725" y="3647040"/>
            <a:ext cx="461665" cy="8890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t-BR" dirty="0"/>
              <a:t>Normal</a:t>
            </a:r>
          </a:p>
        </p:txBody>
      </p:sp>
      <p:sp>
        <p:nvSpPr>
          <p:cNvPr id="19" name="CaixaDeTexto 18"/>
          <p:cNvSpPr txBox="1"/>
          <p:nvPr/>
        </p:nvSpPr>
        <p:spPr>
          <a:xfrm rot="10800000">
            <a:off x="3248537" y="3208853"/>
            <a:ext cx="461665" cy="20239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t-BR" dirty="0"/>
              <a:t>Congestionamento</a:t>
            </a:r>
          </a:p>
        </p:txBody>
      </p:sp>
      <p:sp>
        <p:nvSpPr>
          <p:cNvPr id="20" name="CaixaDeTexto 19"/>
          <p:cNvSpPr txBox="1"/>
          <p:nvPr/>
        </p:nvSpPr>
        <p:spPr>
          <a:xfrm rot="10800000">
            <a:off x="4493154" y="3627001"/>
            <a:ext cx="461665" cy="9291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t-BR" dirty="0"/>
              <a:t>Colapso</a:t>
            </a:r>
          </a:p>
        </p:txBody>
      </p:sp>
      <p:sp>
        <p:nvSpPr>
          <p:cNvPr id="29" name="Forma livre 28"/>
          <p:cNvSpPr/>
          <p:nvPr/>
        </p:nvSpPr>
        <p:spPr>
          <a:xfrm>
            <a:off x="1295399" y="2944678"/>
            <a:ext cx="4098011" cy="2510725"/>
          </a:xfrm>
          <a:custGeom>
            <a:avLst/>
            <a:gdLst>
              <a:gd name="connsiteX0" fmla="*/ 0 w 3843580"/>
              <a:gd name="connsiteY0" fmla="*/ 2334624 h 2334624"/>
              <a:gd name="connsiteX1" fmla="*/ 402956 w 3843580"/>
              <a:gd name="connsiteY1" fmla="*/ 1110258 h 2334624"/>
              <a:gd name="connsiteX2" fmla="*/ 1549830 w 3843580"/>
              <a:gd name="connsiteY2" fmla="*/ 242353 h 2334624"/>
              <a:gd name="connsiteX3" fmla="*/ 2820691 w 3843580"/>
              <a:gd name="connsiteY3" fmla="*/ 9879 h 2334624"/>
              <a:gd name="connsiteX4" fmla="*/ 3471620 w 3843580"/>
              <a:gd name="connsiteY4" fmla="*/ 490326 h 2334624"/>
              <a:gd name="connsiteX5" fmla="*/ 3843580 w 3843580"/>
              <a:gd name="connsiteY5" fmla="*/ 2334624 h 2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3580" h="2334624">
                <a:moveTo>
                  <a:pt x="0" y="2334624"/>
                </a:moveTo>
                <a:cubicBezTo>
                  <a:pt x="72325" y="1896797"/>
                  <a:pt x="144651" y="1458970"/>
                  <a:pt x="402956" y="1110258"/>
                </a:cubicBezTo>
                <a:cubicBezTo>
                  <a:pt x="661261" y="761546"/>
                  <a:pt x="1146874" y="425750"/>
                  <a:pt x="1549830" y="242353"/>
                </a:cubicBezTo>
                <a:cubicBezTo>
                  <a:pt x="1952786" y="58956"/>
                  <a:pt x="2500393" y="-31450"/>
                  <a:pt x="2820691" y="9879"/>
                </a:cubicBezTo>
                <a:cubicBezTo>
                  <a:pt x="3140989" y="51208"/>
                  <a:pt x="3301139" y="102868"/>
                  <a:pt x="3471620" y="490326"/>
                </a:cubicBezTo>
                <a:cubicBezTo>
                  <a:pt x="3642102" y="877783"/>
                  <a:pt x="3742841" y="1606203"/>
                  <a:pt x="3843580" y="2334624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/>
          <p:cNvCxnSpPr/>
          <p:nvPr/>
        </p:nvCxnSpPr>
        <p:spPr>
          <a:xfrm flipV="1">
            <a:off x="6623707" y="2386739"/>
            <a:ext cx="0" cy="323914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6450644" y="5455402"/>
            <a:ext cx="4782517" cy="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 rot="10800000">
            <a:off x="5988683" y="3702345"/>
            <a:ext cx="461665" cy="7784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pt-BR" dirty="0"/>
              <a:t>Atraso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241667" y="584684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Volume</a:t>
            </a:r>
          </a:p>
        </p:txBody>
      </p:sp>
      <p:sp>
        <p:nvSpPr>
          <p:cNvPr id="42" name="Arco 41"/>
          <p:cNvSpPr/>
          <p:nvPr/>
        </p:nvSpPr>
        <p:spPr>
          <a:xfrm rot="5400000">
            <a:off x="4213720" y="-260082"/>
            <a:ext cx="4819973" cy="6610999"/>
          </a:xfrm>
          <a:prstGeom prst="arc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3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Congestionamento</a:t>
            </a:r>
          </a:p>
        </p:txBody>
      </p:sp>
      <p:sp>
        <p:nvSpPr>
          <p:cNvPr id="3" name="Retângulo 2"/>
          <p:cNvSpPr/>
          <p:nvPr/>
        </p:nvSpPr>
        <p:spPr>
          <a:xfrm>
            <a:off x="712923" y="2100416"/>
            <a:ext cx="100738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problema de congestionamento não é resolvido apenas com a melhoria da infraestrutura da rede (atualização dos roteadores, aumento da taxa de transmissão dos canais de comunicação).</a:t>
            </a:r>
          </a:p>
          <a:p>
            <a:endParaRPr lang="pt-BR" sz="2000" dirty="0"/>
          </a:p>
          <a:p>
            <a:r>
              <a:rPr lang="pt-BR" sz="2000" dirty="0"/>
              <a:t>Na verdade, pode até agravar o problema, aumentando o congestionamento.</a:t>
            </a:r>
          </a:p>
          <a:p>
            <a:endParaRPr lang="pt-BR" sz="2000" dirty="0"/>
          </a:p>
          <a:p>
            <a:r>
              <a:rPr lang="pt-BR" sz="2000" dirty="0"/>
              <a:t>À medida que as redes se expandiram de forma heterogênea, houve um grande aumento no tráfego e na necessidade de oferecer aos usuários qualidade de serviço.</a:t>
            </a:r>
          </a:p>
          <a:p>
            <a:r>
              <a:rPr lang="pt-BR" sz="2000" dirty="0"/>
              <a:t>Como as redes são sistemas distribuídos, suportam serviços e tráfegos de naturezas distintas.</a:t>
            </a:r>
          </a:p>
          <a:p>
            <a:r>
              <a:rPr lang="pt-BR" sz="2000" dirty="0"/>
              <a:t>Além disso, o tráfego não é constante em tempo, duração e volume.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79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5A3-82BD-4FDD-BCDC-F0B697CB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8E1F-A3C0-401F-89DE-37E1A58D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comutação é o mecanismo que permite que dispositivos conectados em uma rede distribuída se comuniquem.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A59DA-64FE-4AEA-ADDC-E4E6F2C3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6" y="4045565"/>
            <a:ext cx="879389" cy="8793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3297A4-0BB0-48E7-B4D2-894D99EA7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84700" y="2857593"/>
            <a:ext cx="4879803" cy="2476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74DB26-002B-4F06-A2E2-3F151574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24" y="4045565"/>
            <a:ext cx="879389" cy="8793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7635D3-B240-4960-B9BB-E111611AF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16" y="3839862"/>
            <a:ext cx="321276" cy="3212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ED3133-A87F-44E1-9E59-C2A79F957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262" y="3839862"/>
            <a:ext cx="321276" cy="3212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C3E8E3-5E41-443F-A6D4-4D6829797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125" y="4324622"/>
            <a:ext cx="321276" cy="321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986E7D-B54B-47E7-8479-05B01BDDB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339" y="4764316"/>
            <a:ext cx="321276" cy="3212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D206A2-0FC4-4FC8-9589-B98ECF92F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97" y="4324622"/>
            <a:ext cx="321276" cy="3212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3CAB2D-2D50-4F65-874F-692814A34001}"/>
              </a:ext>
            </a:extLst>
          </p:cNvPr>
          <p:cNvCxnSpPr>
            <a:stCxn id="20" idx="0"/>
            <a:endCxn id="16" idx="1"/>
          </p:cNvCxnSpPr>
          <p:nvPr/>
        </p:nvCxnSpPr>
        <p:spPr>
          <a:xfrm flipV="1">
            <a:off x="4430235" y="4000500"/>
            <a:ext cx="537181" cy="324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E31830-F84E-4CDB-8AC5-DBCEC472400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288692" y="4000500"/>
            <a:ext cx="14165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0E8EBA-C490-4440-904F-C63BF5555867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996977" y="4161138"/>
            <a:ext cx="868923" cy="603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2C4CCE-4E20-4B59-88EF-A73850B41CF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2210475" y="4485260"/>
            <a:ext cx="2059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9ED145-D1A1-4C45-A6D2-0C58B5CDE0EF}"/>
              </a:ext>
            </a:extLst>
          </p:cNvPr>
          <p:cNvCxnSpPr>
            <a:stCxn id="18" idx="3"/>
            <a:endCxn id="14" idx="1"/>
          </p:cNvCxnSpPr>
          <p:nvPr/>
        </p:nvCxnSpPr>
        <p:spPr>
          <a:xfrm>
            <a:off x="7922401" y="4485260"/>
            <a:ext cx="2059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7E6C67-62CF-4A3E-B144-420741DE12B8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4590873" y="4485260"/>
            <a:ext cx="1245466" cy="43969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2441D2-9E01-4FB2-A4F7-82ADBBB382A3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6157615" y="4485260"/>
            <a:ext cx="1443510" cy="43969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F4306C-2916-454D-BB0C-110E38ADD46B}"/>
              </a:ext>
            </a:extLst>
          </p:cNvPr>
          <p:cNvSpPr txBox="1"/>
          <p:nvPr/>
        </p:nvSpPr>
        <p:spPr>
          <a:xfrm>
            <a:off x="4274747" y="4095843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D</a:t>
            </a:r>
            <a:endParaRPr 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593F-6868-4BB5-8D8B-DCE811ECF56D}"/>
              </a:ext>
            </a:extLst>
          </p:cNvPr>
          <p:cNvSpPr txBox="1"/>
          <p:nvPr/>
        </p:nvSpPr>
        <p:spPr>
          <a:xfrm>
            <a:off x="4965864" y="3593641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E</a:t>
            </a:r>
            <a:endParaRPr 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36478B-0873-4F4C-ABC1-A941D6099706}"/>
              </a:ext>
            </a:extLst>
          </p:cNvPr>
          <p:cNvSpPr txBox="1"/>
          <p:nvPr/>
        </p:nvSpPr>
        <p:spPr>
          <a:xfrm>
            <a:off x="6702158" y="3592218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</a:t>
            </a:r>
            <a:endParaRPr 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A64295-C1AB-41C2-9FBE-524D6CBAFEEA}"/>
              </a:ext>
            </a:extLst>
          </p:cNvPr>
          <p:cNvSpPr txBox="1"/>
          <p:nvPr/>
        </p:nvSpPr>
        <p:spPr>
          <a:xfrm>
            <a:off x="5836339" y="4515920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G</a:t>
            </a:r>
            <a:endParaRPr 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B51F1A-F640-41E1-9C7E-1316C702B2CD}"/>
              </a:ext>
            </a:extLst>
          </p:cNvPr>
          <p:cNvSpPr txBox="1"/>
          <p:nvPr/>
        </p:nvSpPr>
        <p:spPr>
          <a:xfrm>
            <a:off x="7595117" y="4095843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H</a:t>
            </a:r>
            <a:endParaRPr 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B0418E-491B-46CC-8B1C-8D334BC2708B}"/>
              </a:ext>
            </a:extLst>
          </p:cNvPr>
          <p:cNvSpPr txBox="1"/>
          <p:nvPr/>
        </p:nvSpPr>
        <p:spPr>
          <a:xfrm>
            <a:off x="1610142" y="3922454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A</a:t>
            </a:r>
            <a:endParaRPr 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BFB33A-118F-45E4-9691-597946334ED3}"/>
              </a:ext>
            </a:extLst>
          </p:cNvPr>
          <p:cNvSpPr txBox="1"/>
          <p:nvPr/>
        </p:nvSpPr>
        <p:spPr>
          <a:xfrm>
            <a:off x="10260580" y="3920126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B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1519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Abordagens para o Controle de Congestionamento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0496550" cy="372409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BR" dirty="0"/>
              <a:t>Para manter o volume do tráfego dentro dos níveis normais, evitando a queda da taxa de utilização da rede e manter o atraso dentro dos limites que evitem a retransmissão automática de pacotes, existem diversas abordagens para a classificação das </a:t>
            </a:r>
            <a:r>
              <a:rPr lang="pt-BR" sz="2000" dirty="0"/>
              <a:t>soluções</a:t>
            </a:r>
            <a:r>
              <a:rPr lang="pt-BR" dirty="0"/>
              <a:t> e algoritmos voltados para o controle de congestionamento, dividindo as soluções em: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Algoritmos de Prevenção e de Recuperação de congestionamentos;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Loop aberto e loop fechado (feedback);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Alocação antecipada (serviço orientado à conexão, como em redes ATM e Frame Relay) e</a:t>
            </a:r>
          </a:p>
          <a:p>
            <a:r>
              <a:rPr lang="pt-BR" dirty="0"/>
              <a:t>     Alocação dinâmica (redes que utilizam o serviço não-orientado à conexão, como na Internet);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Controle de congestionamento na origem ou nos roteadores que compõe a rede de interconexão.</a:t>
            </a:r>
          </a:p>
        </p:txBody>
      </p:sp>
    </p:spTree>
    <p:extLst>
      <p:ext uri="{BB962C8B-B14F-4D97-AF65-F5344CB8AC3E}">
        <p14:creationId xmlns:p14="http://schemas.microsoft.com/office/powerpoint/2010/main" val="21983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Mecanismos para o Controle de Congestionamento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397031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BR" dirty="0"/>
              <a:t>De maneira geral, o problema de congestionamento pode ser previsto acompanhando-se alguns indicadores nos hosts de origem e destino, além da própria rede de interconexão, formada pelos canais de comunicação e roteadores.</a:t>
            </a:r>
          </a:p>
          <a:p>
            <a:endParaRPr lang="pt-BR" dirty="0"/>
          </a:p>
          <a:p>
            <a:r>
              <a:rPr lang="pt-BR" dirty="0"/>
              <a:t>Indicadores mais utilizados para a identificação de congestionamento: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Perda de pacotes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Atraso na entrega de pacotes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Queda na taxa de transmissão da rede.</a:t>
            </a:r>
          </a:p>
          <a:p>
            <a:endParaRPr lang="pt-BR" dirty="0"/>
          </a:p>
          <a:p>
            <a:r>
              <a:rPr lang="pt-BR" dirty="0"/>
              <a:t>Vale lembrar que muitas soluções implementadas na camada de rede não funcionam isoladamente, mas dependem também de ações tomadas pela camada de transporte nos dispositivos de origem e destino. Esse é o caso do modelo Internet, que implementa o controle de congestionamento exclusivamente na camada de transportem a partir de informações passadas implicitamente pela camada de rede.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79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Mecanismos para o Controle de Congestionamento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424731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Controle de admissão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Descarte de pacotes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Drop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Descarte seletivo</a:t>
            </a:r>
          </a:p>
          <a:p>
            <a:pPr lvl="1"/>
            <a:r>
              <a:rPr lang="pt-BR" dirty="0"/>
              <a:t>Gerenciamento ativo de filas (Active </a:t>
            </a:r>
            <a:r>
              <a:rPr lang="pt-BR" dirty="0" err="1"/>
              <a:t>Queue</a:t>
            </a:r>
            <a:r>
              <a:rPr lang="pt-BR" dirty="0"/>
              <a:t> Management – AQM) e Detecção antecipada randômica (</a:t>
            </a:r>
            <a:r>
              <a:rPr lang="pt-BR" dirty="0" err="1"/>
              <a:t>Random</a:t>
            </a:r>
            <a:r>
              <a:rPr lang="pt-BR" dirty="0"/>
              <a:t>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Detection</a:t>
            </a:r>
            <a:r>
              <a:rPr lang="pt-BR" dirty="0"/>
              <a:t> – RED);</a:t>
            </a:r>
          </a:p>
          <a:p>
            <a:pPr lvl="1"/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Pacote de bloqueio (</a:t>
            </a:r>
            <a:r>
              <a:rPr lang="pt-BR" dirty="0" err="1"/>
              <a:t>Choke</a:t>
            </a:r>
            <a:r>
              <a:rPr lang="pt-BR" dirty="0"/>
              <a:t> </a:t>
            </a:r>
            <a:r>
              <a:rPr lang="pt-BR" dirty="0" err="1"/>
              <a:t>Packet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Explicit</a:t>
            </a:r>
            <a:r>
              <a:rPr lang="pt-BR" dirty="0"/>
              <a:t> </a:t>
            </a:r>
            <a:r>
              <a:rPr lang="pt-BR" dirty="0" err="1"/>
              <a:t>Congestion</a:t>
            </a:r>
            <a:r>
              <a:rPr lang="pt-BR" dirty="0"/>
              <a:t> </a:t>
            </a:r>
            <a:r>
              <a:rPr lang="pt-BR" dirty="0" err="1"/>
              <a:t>Notification</a:t>
            </a:r>
            <a:r>
              <a:rPr lang="pt-BR" dirty="0"/>
              <a:t> (ECN)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Pacote de bloqueio salto a salto (Hop-</a:t>
            </a:r>
            <a:r>
              <a:rPr lang="pt-BR" dirty="0" err="1"/>
              <a:t>by</a:t>
            </a:r>
            <a:r>
              <a:rPr lang="pt-BR" dirty="0"/>
              <a:t>-hop </a:t>
            </a:r>
            <a:r>
              <a:rPr lang="pt-BR" dirty="0" err="1"/>
              <a:t>choke</a:t>
            </a:r>
            <a:r>
              <a:rPr lang="pt-BR" dirty="0"/>
              <a:t> </a:t>
            </a:r>
            <a:r>
              <a:rPr lang="pt-BR" dirty="0" err="1"/>
              <a:t>packet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Feedback Binário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DECbit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Explicit</a:t>
            </a:r>
            <a:r>
              <a:rPr lang="pt-BR" dirty="0"/>
              <a:t> </a:t>
            </a:r>
            <a:r>
              <a:rPr lang="pt-BR" dirty="0" err="1"/>
              <a:t>Forward</a:t>
            </a:r>
            <a:r>
              <a:rPr lang="pt-BR" dirty="0"/>
              <a:t> </a:t>
            </a:r>
            <a:r>
              <a:rPr lang="pt-BR" dirty="0" err="1"/>
              <a:t>Congestion</a:t>
            </a:r>
            <a:r>
              <a:rPr lang="pt-BR" dirty="0"/>
              <a:t> </a:t>
            </a:r>
            <a:r>
              <a:rPr lang="pt-BR" dirty="0" err="1"/>
              <a:t>Indication</a:t>
            </a:r>
            <a:r>
              <a:rPr lang="pt-BR" dirty="0"/>
              <a:t> (EFCI)</a:t>
            </a:r>
          </a:p>
        </p:txBody>
      </p:sp>
    </p:spTree>
    <p:extLst>
      <p:ext uri="{BB962C8B-B14F-4D97-AF65-F5344CB8AC3E}">
        <p14:creationId xmlns:p14="http://schemas.microsoft.com/office/powerpoint/2010/main" val="23007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 dirty="0"/>
              <a:t>Qualidade de Serviço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1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Qualidade de Serviço - </a:t>
            </a:r>
            <a:r>
              <a:rPr lang="pt-BR" dirty="0" err="1"/>
              <a:t>Quality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Service (</a:t>
            </a:r>
            <a:r>
              <a:rPr lang="pt-BR" dirty="0" err="1"/>
              <a:t>QoS</a:t>
            </a:r>
            <a:r>
              <a:rPr lang="pt-BR" dirty="0"/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FD5514-8E3F-4876-8F7B-5F3A8F444D2F}"/>
              </a:ext>
            </a:extLst>
          </p:cNvPr>
          <p:cNvSpPr/>
          <p:nvPr/>
        </p:nvSpPr>
        <p:spPr>
          <a:xfrm>
            <a:off x="400050" y="1779687"/>
            <a:ext cx="11391900" cy="369331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pt-BR" dirty="0"/>
              <a:t>As redes de computadores evoluíram no sentido de suportar diferentes tipos de serviços utilizando a mesma infraestrutura de rede.</a:t>
            </a:r>
          </a:p>
          <a:p>
            <a:r>
              <a:rPr lang="pt-BR" dirty="0"/>
              <a:t>Utilizar uma única </a:t>
            </a:r>
            <a:r>
              <a:rPr lang="pt-BR" dirty="0" err="1"/>
              <a:t>infra-estrutura</a:t>
            </a:r>
            <a:r>
              <a:rPr lang="pt-BR" dirty="0"/>
              <a:t> de rede para transportar diferentes tipos de tráfego gera grande redução de custos operacionais, porém exige da rede uma maior complexidade.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QoS</a:t>
            </a:r>
            <a:r>
              <a:rPr lang="pt-BR" dirty="0"/>
              <a:t> permite que a rede ofereça serviços que atendam às expectativas dos usuários a partir de parâmetros previamente negociados entre o transmissor e a rede de interconexão, como um contrato entre as partes.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Fluxo - </a:t>
            </a:r>
            <a:r>
              <a:rPr lang="pt-BR" dirty="0"/>
              <a:t>sequência de dados (</a:t>
            </a:r>
            <a:r>
              <a:rPr lang="pt-BR" dirty="0" err="1"/>
              <a:t>stream</a:t>
            </a:r>
            <a:r>
              <a:rPr lang="pt-BR" dirty="0"/>
              <a:t>) pertencentes a duas aplicações que se comunicam, uma na origem e outra no destino.</a:t>
            </a:r>
          </a:p>
          <a:p>
            <a:r>
              <a:rPr lang="pt-BR" dirty="0"/>
              <a:t>Os mecanismos de </a:t>
            </a:r>
            <a:r>
              <a:rPr lang="pt-BR" dirty="0" err="1"/>
              <a:t>QoS</a:t>
            </a:r>
            <a:r>
              <a:rPr lang="pt-BR" dirty="0"/>
              <a:t> visam garantir a qualidade de transmissão de um determinado fluxo ou um conjunto de fluxos com necessidades semelhantes.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0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Parâmetros para a </a:t>
            </a:r>
            <a:r>
              <a:rPr lang="pt-BR" dirty="0" err="1"/>
              <a:t>QoS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FD5514-8E3F-4876-8F7B-5F3A8F444D2F}"/>
              </a:ext>
            </a:extLst>
          </p:cNvPr>
          <p:cNvSpPr/>
          <p:nvPr/>
        </p:nvSpPr>
        <p:spPr>
          <a:xfrm>
            <a:off x="400050" y="1779687"/>
            <a:ext cx="11391900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lvl="8"/>
            <a:r>
              <a:rPr lang="pt-BR" dirty="0"/>
              <a:t>	Aplicação de Voz				Vídeo</a:t>
            </a:r>
          </a:p>
          <a:p>
            <a:pPr lvl="8"/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Taxa de transmissão		      vazão em torno de 0,2 Mbps		  pelo menos 4Mbps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Atraso				em torno de 300ms		aproximadamente 100ms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Variação do atraso			menor ou igual a 30 </a:t>
            </a:r>
            <a:r>
              <a:rPr lang="pt-BR" dirty="0" err="1"/>
              <a:t>ms</a:t>
            </a:r>
            <a:r>
              <a:rPr lang="pt-BR" dirty="0"/>
              <a:t>		aproximadamente 5 </a:t>
            </a:r>
            <a:r>
              <a:rPr lang="pt-BR" dirty="0" err="1"/>
              <a:t>ms</a:t>
            </a:r>
            <a:endParaRPr lang="pt-BR" dirty="0"/>
          </a:p>
          <a:p>
            <a:r>
              <a:rPr lang="pt-BR" dirty="0"/>
              <a:t>	(</a:t>
            </a:r>
            <a:r>
              <a:rPr lang="pt-BR" dirty="0" err="1"/>
              <a:t>jitter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Perda de pacotes			em torno de 10^-3		menor ou igual a 10^-6</a:t>
            </a:r>
          </a:p>
          <a:p>
            <a:r>
              <a:rPr lang="pt-BR" dirty="0"/>
              <a:t>% pacotes perdidos/transmitidos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Disponibilidade: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99,9%	~ 9 horas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/>
              <a:t>99,999%	~ 5 minutos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0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Parâmetros para a </a:t>
            </a:r>
            <a:r>
              <a:rPr lang="pt-BR" dirty="0" err="1"/>
              <a:t>QoS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12D656-0755-49C2-B362-6C6F167426A8}"/>
              </a:ext>
            </a:extLst>
          </p:cNvPr>
          <p:cNvSpPr/>
          <p:nvPr/>
        </p:nvSpPr>
        <p:spPr>
          <a:xfrm>
            <a:off x="400050" y="1779687"/>
            <a:ext cx="11391900" cy="6463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Service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Agreement</a:t>
            </a:r>
            <a:r>
              <a:rPr lang="pt-BR" dirty="0"/>
              <a:t> (SLA)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Perfil de tráfego</a:t>
            </a:r>
          </a:p>
        </p:txBody>
      </p:sp>
      <p:pic>
        <p:nvPicPr>
          <p:cNvPr id="1026" name="Picture 2" descr="https://lh3.googleusercontent.com/1NoKK8oorXYW_YycuQCnN6RuN3v1PlJsROWsVCbdFSjvv60LKnlhlVW8AqD5FBJtiCP7DEc3Zegd-Vi0kXUILehhkal5Yq1JiApAzKt8QTPi_rmiqsQP55oOCQw5yaS_ING5ZM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05" y="2613132"/>
            <a:ext cx="10687642" cy="406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Mecanismos para a Implementação de </a:t>
            </a:r>
            <a:r>
              <a:rPr lang="pt-BR" dirty="0" err="1"/>
              <a:t>QoS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FD5514-8E3F-4876-8F7B-5F3A8F444D2F}"/>
              </a:ext>
            </a:extLst>
          </p:cNvPr>
          <p:cNvSpPr/>
          <p:nvPr/>
        </p:nvSpPr>
        <p:spPr>
          <a:xfrm>
            <a:off x="400050" y="1779687"/>
            <a:ext cx="11391900" cy="45243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Controle de admissão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Reserva de recursos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Policiamento de tráfego (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policing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Políticas de Escalonamento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FCFS ( </a:t>
            </a:r>
            <a:r>
              <a:rPr lang="pt-BR" dirty="0" err="1"/>
              <a:t>First</a:t>
            </a:r>
            <a:r>
              <a:rPr lang="pt-BR" dirty="0"/>
              <a:t>-Come, </a:t>
            </a:r>
            <a:r>
              <a:rPr lang="pt-BR" dirty="0" err="1"/>
              <a:t>First</a:t>
            </a:r>
            <a:r>
              <a:rPr lang="pt-BR" dirty="0"/>
              <a:t>-Serve) ou FIFO (</a:t>
            </a:r>
            <a:r>
              <a:rPr lang="pt-BR" dirty="0" err="1"/>
              <a:t>First</a:t>
            </a:r>
            <a:r>
              <a:rPr lang="pt-BR" dirty="0"/>
              <a:t>-in, </a:t>
            </a:r>
            <a:r>
              <a:rPr lang="pt-BR" dirty="0" err="1"/>
              <a:t>First</a:t>
            </a:r>
            <a:r>
              <a:rPr lang="pt-BR" dirty="0"/>
              <a:t>-out)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Escalonamento por propriedades (</a:t>
            </a:r>
            <a:r>
              <a:rPr lang="pt-BR" dirty="0" err="1"/>
              <a:t>priority</a:t>
            </a:r>
            <a:r>
              <a:rPr lang="pt-BR" dirty="0"/>
              <a:t> </a:t>
            </a:r>
            <a:r>
              <a:rPr lang="pt-BR" dirty="0" err="1"/>
              <a:t>queuing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Enfileiramento justo (Fair </a:t>
            </a:r>
            <a:r>
              <a:rPr lang="pt-BR" dirty="0" err="1"/>
              <a:t>Queuing</a:t>
            </a:r>
            <a:r>
              <a:rPr lang="pt-BR" dirty="0"/>
              <a:t> – FQ) ou escalonamento circular (round-</a:t>
            </a:r>
            <a:r>
              <a:rPr lang="pt-BR" dirty="0" err="1"/>
              <a:t>robin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Enfileiramento justo com bit-round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Enfileiramento justo com pesos (</a:t>
            </a:r>
            <a:r>
              <a:rPr lang="pt-BR" dirty="0" err="1"/>
              <a:t>Weighted</a:t>
            </a:r>
            <a:r>
              <a:rPr lang="pt-BR" dirty="0"/>
              <a:t> Fair </a:t>
            </a:r>
            <a:r>
              <a:rPr lang="pt-BR" dirty="0" err="1"/>
              <a:t>Queuing</a:t>
            </a:r>
            <a:r>
              <a:rPr lang="pt-BR" dirty="0"/>
              <a:t> – FWQ)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Enfileiramento com base em classes (</a:t>
            </a:r>
            <a:r>
              <a:rPr lang="pt-BR" dirty="0" err="1"/>
              <a:t>Class-Based</a:t>
            </a:r>
            <a:r>
              <a:rPr lang="pt-BR" dirty="0"/>
              <a:t> </a:t>
            </a:r>
            <a:r>
              <a:rPr lang="pt-BR" dirty="0" err="1"/>
              <a:t>Queuing</a:t>
            </a:r>
            <a:r>
              <a:rPr lang="pt-BR" dirty="0"/>
              <a:t> – CBQ)</a:t>
            </a:r>
          </a:p>
        </p:txBody>
      </p:sp>
    </p:spTree>
    <p:extLst>
      <p:ext uri="{BB962C8B-B14F-4D97-AF65-F5344CB8AC3E}">
        <p14:creationId xmlns:p14="http://schemas.microsoft.com/office/powerpoint/2010/main" val="23989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Mecanismos para a Implementação de </a:t>
            </a:r>
            <a:r>
              <a:rPr lang="pt-BR" dirty="0" err="1"/>
              <a:t>QoS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FD5514-8E3F-4876-8F7B-5F3A8F444D2F}"/>
              </a:ext>
            </a:extLst>
          </p:cNvPr>
          <p:cNvSpPr/>
          <p:nvPr/>
        </p:nvSpPr>
        <p:spPr>
          <a:xfrm>
            <a:off x="400050" y="1779687"/>
            <a:ext cx="11391900" cy="424731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Modelagem do tráfego (</a:t>
            </a:r>
            <a:r>
              <a:rPr lang="pt-BR" dirty="0" err="1"/>
              <a:t>traffic</a:t>
            </a:r>
            <a:r>
              <a:rPr lang="pt-BR" dirty="0"/>
              <a:t> </a:t>
            </a:r>
            <a:r>
              <a:rPr lang="pt-BR" dirty="0" err="1"/>
              <a:t>shaping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Algoritmo do balde furado (</a:t>
            </a:r>
            <a:r>
              <a:rPr lang="pt-BR" dirty="0" err="1"/>
              <a:t>leaky</a:t>
            </a:r>
            <a:r>
              <a:rPr lang="pt-BR" dirty="0"/>
              <a:t> </a:t>
            </a:r>
            <a:r>
              <a:rPr lang="pt-BR" dirty="0" err="1"/>
              <a:t>bucket</a:t>
            </a:r>
            <a:r>
              <a:rPr lang="pt-BR" dirty="0"/>
              <a:t>) – </a:t>
            </a:r>
            <a:r>
              <a:rPr lang="pt-BR" dirty="0" err="1"/>
              <a:t>Generic</a:t>
            </a:r>
            <a:r>
              <a:rPr lang="pt-BR" dirty="0"/>
              <a:t> </a:t>
            </a:r>
            <a:r>
              <a:rPr lang="pt-BR" dirty="0" err="1"/>
              <a:t>Cell</a:t>
            </a:r>
            <a:r>
              <a:rPr lang="pt-BR" dirty="0"/>
              <a:t> Rate </a:t>
            </a:r>
            <a:r>
              <a:rPr lang="pt-BR" dirty="0" err="1"/>
              <a:t>Algorithm</a:t>
            </a:r>
            <a:r>
              <a:rPr lang="pt-BR" dirty="0"/>
              <a:t> – GCRA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Algoritmo do balde de </a:t>
            </a:r>
            <a:r>
              <a:rPr lang="pt-BR" dirty="0" err="1"/>
              <a:t>token</a:t>
            </a:r>
            <a:r>
              <a:rPr lang="pt-BR" dirty="0"/>
              <a:t> (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 err="1"/>
              <a:t>bucket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E3E473-67B1-472D-9ED4-10A9B9780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779687"/>
            <a:ext cx="11050433" cy="259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Qualidade de Serviço na Internet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FD5514-8E3F-4876-8F7B-5F3A8F444D2F}"/>
              </a:ext>
            </a:extLst>
          </p:cNvPr>
          <p:cNvSpPr/>
          <p:nvPr/>
        </p:nvSpPr>
        <p:spPr>
          <a:xfrm>
            <a:off x="400050" y="1779687"/>
            <a:ext cx="11391900" cy="50783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Serviços integrados (</a:t>
            </a:r>
            <a:r>
              <a:rPr lang="pt-BR" dirty="0" err="1"/>
              <a:t>Integrated</a:t>
            </a:r>
            <a:r>
              <a:rPr lang="pt-BR" dirty="0"/>
              <a:t> Services – </a:t>
            </a:r>
            <a:r>
              <a:rPr lang="pt-BR" dirty="0" err="1"/>
              <a:t>IntServ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reSerVation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– RSVP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Serviços diferenciados (</a:t>
            </a:r>
            <a:r>
              <a:rPr lang="pt-BR" dirty="0" err="1"/>
              <a:t>Differentiated</a:t>
            </a:r>
            <a:r>
              <a:rPr lang="pt-BR" dirty="0"/>
              <a:t> Service – </a:t>
            </a:r>
            <a:r>
              <a:rPr lang="pt-BR" dirty="0" err="1"/>
              <a:t>DiffServ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Serviço expedido (</a:t>
            </a:r>
            <a:r>
              <a:rPr lang="pt-BR" dirty="0" err="1"/>
              <a:t>expedited</a:t>
            </a:r>
            <a:r>
              <a:rPr lang="pt-BR" dirty="0"/>
              <a:t> </a:t>
            </a:r>
            <a:r>
              <a:rPr lang="pt-BR" dirty="0" err="1"/>
              <a:t>forwarding</a:t>
            </a:r>
            <a:r>
              <a:rPr lang="pt-B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Serviço garantido (</a:t>
            </a:r>
            <a:r>
              <a:rPr lang="pt-BR" dirty="0" err="1"/>
              <a:t>assured</a:t>
            </a:r>
            <a:r>
              <a:rPr lang="pt-BR" dirty="0"/>
              <a:t> </a:t>
            </a:r>
            <a:r>
              <a:rPr lang="pt-BR" dirty="0" err="1"/>
              <a:t>forwarding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2B5372-BC6F-4817-8BD5-E0CC54B7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87" y="2389483"/>
            <a:ext cx="6817803" cy="32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EE6E81AB-B509-4B8D-BC76-A9A75175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51841" y="3235226"/>
            <a:ext cx="4879803" cy="2476500"/>
          </a:xfrm>
          <a:prstGeom prst="rect">
            <a:avLst/>
          </a:prstGeom>
        </p:spPr>
      </p:pic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80976510-FC49-4AFF-BD63-1683A5EF8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71744"/>
              </p:ext>
            </p:extLst>
          </p:nvPr>
        </p:nvGraphicFramePr>
        <p:xfrm>
          <a:off x="1295400" y="2133601"/>
          <a:ext cx="879389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9389">
                  <a:extLst>
                    <a:ext uri="{9D8B030D-6E8A-4147-A177-3AD203B41FA5}">
                      <a16:colId xmlns:a16="http://schemas.microsoft.com/office/drawing/2014/main" val="186881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Aplicação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5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Transporte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70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Rede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Enlace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1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Física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5152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64BA5D1-0408-41D1-A9FE-DB506B9DD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086" y="4350366"/>
            <a:ext cx="879389" cy="879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96275-6C6A-4EA2-B751-881E04D5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1524" y="4350366"/>
            <a:ext cx="879389" cy="879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0DAF2-61EF-43C6-97D7-5C0C22667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416" y="4144663"/>
            <a:ext cx="321276" cy="321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7E5C5-E266-46FE-809E-72DAFA441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262" y="4144663"/>
            <a:ext cx="321276" cy="321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3D6490-DA93-4531-9A15-49D7DDC51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125" y="4629423"/>
            <a:ext cx="321276" cy="3212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D4C75E-5139-4DF0-9996-CAC81D58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339" y="5069117"/>
            <a:ext cx="321276" cy="321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4BED9-C8AE-4A46-9485-C4B9EDC63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97" y="4629423"/>
            <a:ext cx="321276" cy="32127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90C8FF-8992-4458-B604-141BDDB2FFA4}"/>
              </a:ext>
            </a:extLst>
          </p:cNvPr>
          <p:cNvCxnSpPr>
            <a:stCxn id="11" idx="0"/>
            <a:endCxn id="7" idx="1"/>
          </p:cNvCxnSpPr>
          <p:nvPr/>
        </p:nvCxnSpPr>
        <p:spPr>
          <a:xfrm flipV="1">
            <a:off x="4430235" y="4305301"/>
            <a:ext cx="537181" cy="32412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4B7745-C0CC-4540-B5CD-47DB13C7D93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288692" y="4305301"/>
            <a:ext cx="14165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318CA4-5E98-43C3-8028-BBC8DB33983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996977" y="4465939"/>
            <a:ext cx="868923" cy="603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0FCA0F-54E4-4410-B213-31C6D2B128D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210475" y="4790061"/>
            <a:ext cx="20591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C1F655-0C6A-4F1A-9EE2-5B38732DB2A6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7922401" y="4790061"/>
            <a:ext cx="20591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226D4F-4CF9-4F37-9CC7-D5FB7B146F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590873" y="4790061"/>
            <a:ext cx="1245466" cy="43969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FA54-7E5B-4DDA-A43E-E020A79D098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6157615" y="4790061"/>
            <a:ext cx="1443510" cy="43969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373974-5E0B-408B-A3D8-367D924F722D}"/>
              </a:ext>
            </a:extLst>
          </p:cNvPr>
          <p:cNvSpPr txBox="1"/>
          <p:nvPr/>
        </p:nvSpPr>
        <p:spPr>
          <a:xfrm>
            <a:off x="4274747" y="4400644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D</a:t>
            </a:r>
            <a:endParaRPr 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FB2B7-912D-4979-9715-3F77F1D8E019}"/>
              </a:ext>
            </a:extLst>
          </p:cNvPr>
          <p:cNvSpPr txBox="1"/>
          <p:nvPr/>
        </p:nvSpPr>
        <p:spPr>
          <a:xfrm>
            <a:off x="4965864" y="3898442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E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919736-1236-4EE4-B4A2-7E824AB098FC}"/>
              </a:ext>
            </a:extLst>
          </p:cNvPr>
          <p:cNvSpPr txBox="1"/>
          <p:nvPr/>
        </p:nvSpPr>
        <p:spPr>
          <a:xfrm>
            <a:off x="6702158" y="3897019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F</a:t>
            </a:r>
            <a:endParaRPr 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BECB75-F00F-469B-9789-A00C591D85A2}"/>
              </a:ext>
            </a:extLst>
          </p:cNvPr>
          <p:cNvSpPr txBox="1"/>
          <p:nvPr/>
        </p:nvSpPr>
        <p:spPr>
          <a:xfrm>
            <a:off x="5836339" y="4820721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G</a:t>
            </a:r>
            <a:endParaRPr 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706495-ABF0-4106-B20C-BE0CFF704DB4}"/>
              </a:ext>
            </a:extLst>
          </p:cNvPr>
          <p:cNvSpPr txBox="1"/>
          <p:nvPr/>
        </p:nvSpPr>
        <p:spPr>
          <a:xfrm>
            <a:off x="7595117" y="4400644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H</a:t>
            </a:r>
            <a:endParaRPr 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7E31B-E29C-4290-BC79-CA413D833241}"/>
              </a:ext>
            </a:extLst>
          </p:cNvPr>
          <p:cNvSpPr txBox="1"/>
          <p:nvPr/>
        </p:nvSpPr>
        <p:spPr>
          <a:xfrm>
            <a:off x="1610142" y="4227255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A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46CE66-8A43-4C02-9614-BAB48DC66FFF}"/>
              </a:ext>
            </a:extLst>
          </p:cNvPr>
          <p:cNvSpPr txBox="1"/>
          <p:nvPr/>
        </p:nvSpPr>
        <p:spPr>
          <a:xfrm>
            <a:off x="10260580" y="4224927"/>
            <a:ext cx="321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/>
              <a:t>B</a:t>
            </a:r>
            <a:endParaRPr lang="en-US" sz="1000" b="1" dirty="0"/>
          </a:p>
        </p:txBody>
      </p:sp>
      <p:graphicFrame>
        <p:nvGraphicFramePr>
          <p:cNvPr id="49" name="Content Placeholder 25">
            <a:extLst>
              <a:ext uri="{FF2B5EF4-FFF2-40B4-BE49-F238E27FC236}">
                <a16:creationId xmlns:a16="http://schemas.microsoft.com/office/drawing/2014/main" id="{027C1FEE-F689-4353-BC54-E91954AB4E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911677"/>
              </p:ext>
            </p:extLst>
          </p:nvPr>
        </p:nvGraphicFramePr>
        <p:xfrm>
          <a:off x="5656305" y="1928502"/>
          <a:ext cx="879389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9389">
                  <a:extLst>
                    <a:ext uri="{9D8B030D-6E8A-4147-A177-3AD203B41FA5}">
                      <a16:colId xmlns:a16="http://schemas.microsoft.com/office/drawing/2014/main" val="186881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Rede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Enlace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1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Física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515276"/>
                  </a:ext>
                </a:extLst>
              </a:tr>
            </a:tbl>
          </a:graphicData>
        </a:graphic>
      </p:graphicFrame>
      <p:graphicFrame>
        <p:nvGraphicFramePr>
          <p:cNvPr id="50" name="Content Placeholder 25">
            <a:extLst>
              <a:ext uri="{FF2B5EF4-FFF2-40B4-BE49-F238E27FC236}">
                <a16:creationId xmlns:a16="http://schemas.microsoft.com/office/drawing/2014/main" id="{ECAFE46A-9758-4ADA-AC58-17A892EA9B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951994"/>
              </p:ext>
            </p:extLst>
          </p:nvPr>
        </p:nvGraphicFramePr>
        <p:xfrm>
          <a:off x="9981524" y="2133601"/>
          <a:ext cx="879389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79389">
                  <a:extLst>
                    <a:ext uri="{9D8B030D-6E8A-4147-A177-3AD203B41FA5}">
                      <a16:colId xmlns:a16="http://schemas.microsoft.com/office/drawing/2014/main" val="186881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Aplicação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35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Transporte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70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Rede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8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Enlace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1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Física</a:t>
                      </a:r>
                      <a:endParaRPr 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515276"/>
                  </a:ext>
                </a:extLst>
              </a:tr>
            </a:tbl>
          </a:graphicData>
        </a:graphic>
      </p:graphicFrame>
      <p:sp>
        <p:nvSpPr>
          <p:cNvPr id="51" name="Title 1">
            <a:extLst>
              <a:ext uri="{FF2B5EF4-FFF2-40B4-BE49-F238E27FC236}">
                <a16:creationId xmlns:a16="http://schemas.microsoft.com/office/drawing/2014/main" id="{57CB261C-AA93-4122-920F-7D3038E5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pt-BR" dirty="0"/>
              <a:t>Comutação – Implementação de Camadas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ECC96E-42CB-4624-B2E9-BD77AB3BD217}"/>
              </a:ext>
            </a:extLst>
          </p:cNvPr>
          <p:cNvCxnSpPr>
            <a:cxnSpLocks/>
          </p:cNvCxnSpPr>
          <p:nvPr/>
        </p:nvCxnSpPr>
        <p:spPr>
          <a:xfrm>
            <a:off x="2174789" y="3617303"/>
            <a:ext cx="1128584" cy="117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90F174-68BA-4569-B590-341E702C2A21}"/>
              </a:ext>
            </a:extLst>
          </p:cNvPr>
          <p:cNvCxnSpPr/>
          <p:nvPr/>
        </p:nvCxnSpPr>
        <p:spPr>
          <a:xfrm>
            <a:off x="6095999" y="3041022"/>
            <a:ext cx="0" cy="126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E2DDC24-F364-47DB-97EA-C6FBF2AB2171}"/>
              </a:ext>
            </a:extLst>
          </p:cNvPr>
          <p:cNvCxnSpPr>
            <a:cxnSpLocks/>
          </p:cNvCxnSpPr>
          <p:nvPr/>
        </p:nvCxnSpPr>
        <p:spPr>
          <a:xfrm flipH="1">
            <a:off x="9028670" y="3617303"/>
            <a:ext cx="952853" cy="115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spc="-90"/>
              <a:t>Perguntas</a:t>
            </a:r>
            <a:endParaRPr lang="pt-BR" spc="-90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59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Quais são as métricas de roteamento?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00050" y="1779687"/>
            <a:ext cx="11391900" cy="193899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Número de Saltos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Taxa de Transmissão e carga da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Taxa de erro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Disponibilidade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Custo</a:t>
            </a:r>
          </a:p>
        </p:txBody>
      </p:sp>
    </p:spTree>
    <p:extLst>
      <p:ext uri="{BB962C8B-B14F-4D97-AF65-F5344CB8AC3E}">
        <p14:creationId xmlns:p14="http://schemas.microsoft.com/office/powerpoint/2010/main" val="12125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10915-E362-45DB-9293-AFE437F1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pPr lvl="2"/>
            <a:r>
              <a:rPr lang="pt-BR" sz="3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Quais são as principais diferenças entre Endereçamento Dinâmico e Estático?</a:t>
            </a:r>
          </a:p>
        </p:txBody>
      </p:sp>
      <p:sp>
        <p:nvSpPr>
          <p:cNvPr id="5" name="Retângulo 9">
            <a:extLst>
              <a:ext uri="{FF2B5EF4-FFF2-40B4-BE49-F238E27FC236}">
                <a16:creationId xmlns:a16="http://schemas.microsoft.com/office/drawing/2014/main" id="{953A3060-BA3D-42A5-AF16-3D9EC6365EDC}"/>
              </a:ext>
            </a:extLst>
          </p:cNvPr>
          <p:cNvSpPr/>
          <p:nvPr/>
        </p:nvSpPr>
        <p:spPr>
          <a:xfrm>
            <a:off x="400050" y="1779687"/>
            <a:ext cx="11391900" cy="255454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No endereçamento estático, cada host recebe um endereço IP que fica permanentemente associado com a interface de rede da estação sempre que esta for iniciada.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Geralmente ele é configurado manualmente, a partir de uma lista de </a:t>
            </a:r>
            <a:r>
              <a:rPr lang="pt-BR" sz="2000" b="1" dirty="0" err="1"/>
              <a:t>IPs</a:t>
            </a:r>
            <a:r>
              <a:rPr lang="pt-BR" sz="2000" b="1" dirty="0"/>
              <a:t> disponíveis que é mantida pelo administrador de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O host não precisa de um endereço pré-definido, visto que ele mesmo fará uma solicitação do endereço para um servidor de endereços através de uma mensagem do tipo broadcast na rede.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O servidor ao receber o pedido, consulta sua base de dados, seleciona um endereço que esteja livre e envia o endereço para o host que fez 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26159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um roteador realiza? 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Manutenção das informações de roteamento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Encaminhamento de pacotes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Serviços adicionais</a:t>
            </a:r>
          </a:p>
        </p:txBody>
      </p:sp>
    </p:spTree>
    <p:extLst>
      <p:ext uri="{BB962C8B-B14F-4D97-AF65-F5344CB8AC3E}">
        <p14:creationId xmlns:p14="http://schemas.microsoft.com/office/powerpoint/2010/main" val="97193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Quais são as 3 partes em que a Comutação por Circuito pode ser dividida? 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101566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Alocação do circuito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Troca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Liberação do circuito</a:t>
            </a:r>
          </a:p>
        </p:txBody>
      </p:sp>
    </p:spTree>
    <p:extLst>
      <p:ext uri="{BB962C8B-B14F-4D97-AF65-F5344CB8AC3E}">
        <p14:creationId xmlns:p14="http://schemas.microsoft.com/office/powerpoint/2010/main" val="311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Quais são os 5 parâmetros para a </a:t>
            </a:r>
            <a:r>
              <a:rPr lang="pt-BR" dirty="0" err="1"/>
              <a:t>QoS</a:t>
            </a:r>
            <a:r>
              <a:rPr lang="pt-BR" dirty="0"/>
              <a:t>?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00050" y="1779687"/>
            <a:ext cx="11391900" cy="163121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Taxa de transmissão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Variação do atraso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Perda de pacotes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/>
              <a:t>Disponibilidade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26560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57C7-631B-41B0-9982-85067448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Circuito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1B51-4465-4520-B4B7-954FCB92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comutação por circuito, um caminho interligando a origem e o destinatário é definido, e este caminho passa a ser denominado circuito.</a:t>
            </a:r>
          </a:p>
          <a:p>
            <a:r>
              <a:rPr lang="pt-BR" dirty="0"/>
              <a:t>O circuito é definido antes do processo de transmissão e permanece até que A ou B encerrem a conexão. Esse processo pode ser divido em:</a:t>
            </a:r>
          </a:p>
          <a:p>
            <a:pPr lvl="1"/>
            <a:r>
              <a:rPr lang="pt-BR" dirty="0"/>
              <a:t>Alocação do circuito</a:t>
            </a:r>
          </a:p>
          <a:p>
            <a:pPr lvl="1"/>
            <a:r>
              <a:rPr lang="pt-BR" dirty="0"/>
              <a:t>Troca de dados</a:t>
            </a:r>
          </a:p>
          <a:p>
            <a:pPr lvl="1"/>
            <a:r>
              <a:rPr lang="pt-BR" dirty="0"/>
              <a:t>Liberação do circuito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DE76D-FAE2-465D-8DCF-AB9F4783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404127"/>
            <a:ext cx="5272087" cy="153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EC65-85DD-441B-BD29-5CE626C6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Circuito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0266F6-81F6-4311-A5E0-36BB6514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Vantagens</a:t>
            </a:r>
          </a:p>
          <a:p>
            <a:pPr lvl="2"/>
            <a:r>
              <a:rPr lang="pt-BR" dirty="0"/>
              <a:t>Não é necessária a comutação entre dispositivos intermediários durante a transmissão, tornando o encaminhamento simples e rápido</a:t>
            </a:r>
          </a:p>
          <a:p>
            <a:pPr lvl="2"/>
            <a:r>
              <a:rPr lang="pt-BR" dirty="0"/>
              <a:t>Não existe congestionamento, tornando mais fácil a garantia da qualidade do serviço</a:t>
            </a:r>
          </a:p>
          <a:p>
            <a:r>
              <a:rPr lang="pt-BR" dirty="0"/>
              <a:t>Desvantagens</a:t>
            </a:r>
          </a:p>
          <a:p>
            <a:pPr lvl="2"/>
            <a:r>
              <a:rPr lang="pt-BR" dirty="0"/>
              <a:t>A utilização do canal é comprometida quando o fluxo de dados não for constante</a:t>
            </a:r>
          </a:p>
          <a:p>
            <a:pPr lvl="2"/>
            <a:r>
              <a:rPr lang="pt-BR" dirty="0"/>
              <a:t>O tempo para inicialização do circuito pode não ser aceitável, dependendo da quantidade de comutadores necessária</a:t>
            </a:r>
          </a:p>
          <a:p>
            <a:pPr lvl="2"/>
            <a:r>
              <a:rPr lang="pt-BR" dirty="0"/>
              <a:t>O adiamento de conexões pode existir, devido a indisponibilidade de circuitos</a:t>
            </a:r>
          </a:p>
          <a:p>
            <a:r>
              <a:rPr lang="pt-BR" dirty="0"/>
              <a:t>Aplicações</a:t>
            </a:r>
          </a:p>
          <a:p>
            <a:pPr lvl="2"/>
            <a:r>
              <a:rPr lang="pt-BR" dirty="0"/>
              <a:t>A comutação por circuito é principalmente aplicada em chamadas telefônicas, para tráfego de voz, uma vez que durante a ligação o fluxo é contínuo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92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4F15-317B-4052-B419-3052A8B8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Pacotes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EB97-79A3-4BF4-83C4-98272725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contrário da comutação por circuito, a comutação por pacotes não estabelece um caminho pré-definido para a transmissão dos pacotes</a:t>
            </a:r>
          </a:p>
          <a:p>
            <a:r>
              <a:rPr lang="pt-BR" dirty="0"/>
              <a:t>Neste tipo de comutação, os dados são separados em pequenos pacotes na origem, que são endereçados para o destino e transmitidos individualmente pela rede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CB930-DBE3-420B-BFB8-CBB17FC9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4438004"/>
            <a:ext cx="7262812" cy="17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EC65-85DD-441B-BD29-5CE626C6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Pacotes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40266F6-81F6-4311-A5E0-36BB6514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/>
          </a:bodyPr>
          <a:lstStyle/>
          <a:p>
            <a:r>
              <a:rPr lang="pt-BR" dirty="0"/>
              <a:t>Vantagens</a:t>
            </a:r>
          </a:p>
          <a:p>
            <a:pPr lvl="2"/>
            <a:r>
              <a:rPr lang="pt-BR" dirty="0"/>
              <a:t>Como os pacotes são pequenos, o roteador é capaz de processar o endereço do destinatário sem a necessidade de memória externa</a:t>
            </a:r>
          </a:p>
          <a:p>
            <a:pPr lvl="2"/>
            <a:r>
              <a:rPr lang="pt-BR" dirty="0"/>
              <a:t>Uma vez que os roteadores não são alocados para uma conexão específica, vários pacotes podem trafegar de uma vez pela rede, interligando um maior número de dispositivos</a:t>
            </a:r>
          </a:p>
          <a:p>
            <a:r>
              <a:rPr lang="pt-BR" dirty="0"/>
              <a:t>Desvantagens</a:t>
            </a:r>
          </a:p>
          <a:p>
            <a:pPr lvl="2"/>
            <a:r>
              <a:rPr lang="pt-BR" dirty="0"/>
              <a:t>O custo de processamento nos roteadores</a:t>
            </a:r>
          </a:p>
          <a:p>
            <a:pPr lvl="2"/>
            <a:r>
              <a:rPr lang="pt-BR" dirty="0"/>
              <a:t>A qualidade do transporte de dados como voz e vídeo em redes com tráfego intenso</a:t>
            </a:r>
          </a:p>
          <a:p>
            <a:r>
              <a:rPr lang="pt-BR" dirty="0"/>
              <a:t>Aplicações</a:t>
            </a:r>
          </a:p>
          <a:p>
            <a:pPr lvl="2"/>
            <a:r>
              <a:rPr lang="pt-BR" dirty="0"/>
              <a:t>A maioria das redes de computadores, inclusive a internet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03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ção de Vendas 16: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direção empresarial (widescreen)</Template>
  <TotalTime>3273</TotalTime>
  <Words>3441</Words>
  <Application>Microsoft Office PowerPoint</Application>
  <PresentationFormat>Widescreen</PresentationFormat>
  <Paragraphs>990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Book Antiqua</vt:lpstr>
      <vt:lpstr>Wingdings</vt:lpstr>
      <vt:lpstr>Direção de Vendas 16:9</vt:lpstr>
      <vt:lpstr>Camada de Rede</vt:lpstr>
      <vt:lpstr>Introdução e Comutação</vt:lpstr>
      <vt:lpstr>Introdução</vt:lpstr>
      <vt:lpstr>Comutação</vt:lpstr>
      <vt:lpstr>Comutação – Implementação de Camadas</vt:lpstr>
      <vt:lpstr>Comutação por Circuito</vt:lpstr>
      <vt:lpstr>Comutação por Circuito</vt:lpstr>
      <vt:lpstr>Comutação por Pacotes</vt:lpstr>
      <vt:lpstr>Comutação por Pacotes</vt:lpstr>
      <vt:lpstr>Serviço de datagrama e Circuito virtual</vt:lpstr>
      <vt:lpstr>Datagrama</vt:lpstr>
      <vt:lpstr>Circuito virtual</vt:lpstr>
      <vt:lpstr>Endereçamento</vt:lpstr>
      <vt:lpstr>Endereço IP</vt:lpstr>
      <vt:lpstr>Classes de Endereço IP</vt:lpstr>
      <vt:lpstr>Subendereçamento</vt:lpstr>
      <vt:lpstr>Endereçamento estático e dinâmico</vt:lpstr>
      <vt:lpstr>Endereçamento estático e dinâmico</vt:lpstr>
      <vt:lpstr>Tradução de endereços de rede</vt:lpstr>
      <vt:lpstr>Roteamento</vt:lpstr>
      <vt:lpstr>Algoritmos de Roteamento</vt:lpstr>
      <vt:lpstr>Classificação Algoritmos de Roteamento</vt:lpstr>
      <vt:lpstr>Métricas de roteamento – definição de melhor caminho</vt:lpstr>
      <vt:lpstr>Roteamento por Vetor de Distância (Belmann-Ford)</vt:lpstr>
      <vt:lpstr>Roteamento por Vetor de Distância (Belmann-Ford)</vt:lpstr>
      <vt:lpstr>Roteamento por Vetor de Distância (Belmann-Ford)</vt:lpstr>
      <vt:lpstr>Recuperação em caso de falhas</vt:lpstr>
      <vt:lpstr>Roteamento por Estado do Enlace</vt:lpstr>
      <vt:lpstr>Recuperação em caso de falhas</vt:lpstr>
      <vt:lpstr>Recuperação em caso de falhas</vt:lpstr>
      <vt:lpstr>Recuperação em caso de falhas</vt:lpstr>
      <vt:lpstr>Roteamento hierárquico</vt:lpstr>
      <vt:lpstr>Arquitetura de um roteador</vt:lpstr>
      <vt:lpstr>Fragmentação</vt:lpstr>
      <vt:lpstr>Fragmentação</vt:lpstr>
      <vt:lpstr>Controle de Congestionamento</vt:lpstr>
      <vt:lpstr>Congestionamento</vt:lpstr>
      <vt:lpstr>Congestionamento</vt:lpstr>
      <vt:lpstr>Congestionamento</vt:lpstr>
      <vt:lpstr>Abordagens para o Controle de Congestionamento</vt:lpstr>
      <vt:lpstr>Mecanismos para o Controle de Congestionamento</vt:lpstr>
      <vt:lpstr>Mecanismos para o Controle de Congestionamento</vt:lpstr>
      <vt:lpstr>Qualidade de Serviço</vt:lpstr>
      <vt:lpstr>Qualidade de Serviço - Quality of Service (QoS)</vt:lpstr>
      <vt:lpstr>Parâmetros para a QoS</vt:lpstr>
      <vt:lpstr>Parâmetros para a QoS</vt:lpstr>
      <vt:lpstr>Mecanismos para a Implementação de QoS</vt:lpstr>
      <vt:lpstr>Mecanismos para a Implementação de QoS</vt:lpstr>
      <vt:lpstr>Qualidade de Serviço na Internet</vt:lpstr>
      <vt:lpstr>Perguntas</vt:lpstr>
      <vt:lpstr>Quais são as métricas de roteamento?</vt:lpstr>
      <vt:lpstr>Quais são as principais diferenças entre Endereçamento Dinâmico e Estático?</vt:lpstr>
      <vt:lpstr>O que um roteador realiza? </vt:lpstr>
      <vt:lpstr>Quais são as 3 partes em que a Comutação por Circuito pode ser dividida? </vt:lpstr>
      <vt:lpstr>Quais são os 5 parâmetros para a QoS?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Diego Garcia</dc:creator>
  <cp:lastModifiedBy>JR Maciel</cp:lastModifiedBy>
  <cp:revision>57</cp:revision>
  <dcterms:created xsi:type="dcterms:W3CDTF">2018-10-27T20:26:01Z</dcterms:created>
  <dcterms:modified xsi:type="dcterms:W3CDTF">2018-10-31T22:47:58Z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