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3"/>
  </p:notesMasterIdLst>
  <p:sldIdLst>
    <p:sldId id="275" r:id="rId3"/>
    <p:sldId id="256" r:id="rId4"/>
    <p:sldId id="27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1" r:id="rId13"/>
    <p:sldId id="280" r:id="rId14"/>
    <p:sldId id="290" r:id="rId15"/>
    <p:sldId id="279" r:id="rId16"/>
    <p:sldId id="291" r:id="rId17"/>
    <p:sldId id="292" r:id="rId18"/>
    <p:sldId id="273" r:id="rId19"/>
    <p:sldId id="293" r:id="rId20"/>
    <p:sldId id="270" r:id="rId21"/>
    <p:sldId id="276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09" d="100"/>
          <a:sy n="109" d="100"/>
        </p:scale>
        <p:origin x="742" y="5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2018/5/1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4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94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6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0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4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6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57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2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2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9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746564" y="1643056"/>
            <a:ext cx="172354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第一章</a:t>
            </a:r>
            <a:endParaRPr lang="en-US" altLang="zh-CN" sz="3000" b="1" kern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布局优化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39552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b="0" dirty="0"/>
              <a:t>RAM(random access memory)</a:t>
            </a:r>
            <a:r>
              <a:rPr lang="zh-CN" altLang="en-US" b="0" dirty="0"/>
              <a:t>随机存取存储器</a:t>
            </a:r>
            <a:r>
              <a:rPr lang="en-US" altLang="zh-CN" b="0" dirty="0"/>
              <a:t>.(</a:t>
            </a:r>
            <a:r>
              <a:rPr lang="zh-CN" altLang="en-US" b="0" dirty="0"/>
              <a:t>通俗的说就是内存</a:t>
            </a:r>
            <a:r>
              <a:rPr lang="en-US" altLang="zh-CN" b="0" dirty="0"/>
              <a:t>)</a:t>
            </a:r>
            <a:endParaRPr lang="zh-CN" altLang="en-US" sz="2200" b="0" u="none" strike="noStrike" kern="0" cap="none" spc="0" baseline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827584" y="307580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中四种引用类型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95536" y="2374838"/>
            <a:ext cx="794156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的内存分配策略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4561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内存的概述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248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-36512" y="190843"/>
            <a:ext cx="3821976" cy="360040"/>
          </a:xfrm>
          <a:prstGeom prst="rect">
            <a:avLst/>
          </a:prstGeom>
        </p:spPr>
        <p:txBody>
          <a:bodyPr/>
          <a:lstStyle>
            <a:lvl1pPr algn="ctr" defTabSz="914400" eaLnBrk="1" fontAlgn="base" hangingPunct="1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en-US" sz="2200" kern="0" dirty="0"/>
              <a:t>java</a:t>
            </a:r>
            <a:r>
              <a:rPr lang="zh-CN" altLang="en-US" sz="2200" kern="0" dirty="0"/>
              <a:t>的内存分配策略</a:t>
            </a:r>
            <a:r>
              <a:rPr lang="en-US" altLang="zh-CN" sz="2200" kern="0" dirty="0"/>
              <a:t>:</a:t>
            </a:r>
          </a:p>
        </p:txBody>
      </p:sp>
      <p:sp>
        <p:nvSpPr>
          <p:cNvPr id="4" name="椭圆 3"/>
          <p:cNvSpPr/>
          <p:nvPr/>
        </p:nvSpPr>
        <p:spPr>
          <a:xfrm>
            <a:off x="1163108" y="1007955"/>
            <a:ext cx="2016224" cy="20162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72052" y="987574"/>
            <a:ext cx="2016224" cy="20162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28488" y="987574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1425359" y="2071683"/>
            <a:ext cx="14343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栈区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979679" y="2071683"/>
            <a:ext cx="13313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堆区</a:t>
            </a:r>
          </a:p>
          <a:p>
            <a:pPr algn="ctr"/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6660232" y="2071682"/>
            <a:ext cx="13132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静态存储区</a:t>
            </a: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286248" y="1253838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6961479" y="1339588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874476" y="1162484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46743" y="1840483"/>
            <a:ext cx="310406" cy="310406"/>
            <a:chOff x="3264324" y="1749600"/>
            <a:chExt cx="348156" cy="348156"/>
          </a:xfrm>
        </p:grpSpPr>
        <p:sp>
          <p:nvSpPr>
            <p:cNvPr id="14" name="矩形 13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03179" y="1840483"/>
            <a:ext cx="310406" cy="310406"/>
            <a:chOff x="3264324" y="1749600"/>
            <a:chExt cx="348156" cy="348156"/>
          </a:xfrm>
        </p:grpSpPr>
        <p:sp>
          <p:nvSpPr>
            <p:cNvPr id="17" name="矩形 16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714348" y="3500444"/>
            <a:ext cx="236560" cy="97085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flipH="1">
            <a:off x="8429652" y="3500444"/>
            <a:ext cx="236560" cy="97085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TextBox 31"/>
          <p:cNvSpPr txBox="1"/>
          <p:nvPr/>
        </p:nvSpPr>
        <p:spPr>
          <a:xfrm>
            <a:off x="1163108" y="3739647"/>
            <a:ext cx="23287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基本类型的变量和对象的引用都是在栈内存中分配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3704080" y="3739647"/>
            <a:ext cx="24415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通常用来存放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出来的对象和数组</a:t>
            </a:r>
          </a:p>
          <a:p>
            <a:pPr algn="ctr"/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6356544" y="3595463"/>
            <a:ext cx="20731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编译时就分配好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在程序整个运行期间都存在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它主要存放静态数据和常量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6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700"/>
                            </p:stCondLst>
                            <p:childTnLst>
                              <p:par>
                                <p:cTn id="1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400"/>
                            </p:stCondLst>
                            <p:childTnLst>
                              <p:par>
                                <p:cTn id="1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00"/>
                            </p:stCondLst>
                            <p:childTnLst>
                              <p:par>
                                <p:cTn id="2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16200000">
            <a:off x="3765519" y="2616966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6200000">
            <a:off x="3765517" y="1029210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34"/>
          <p:cNvSpPr/>
          <p:nvPr/>
        </p:nvSpPr>
        <p:spPr>
          <a:xfrm>
            <a:off x="3491880" y="1131589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195486"/>
            <a:ext cx="3240360" cy="277143"/>
          </a:xfrm>
          <a:prstGeom prst="rect">
            <a:avLst/>
          </a:prstGeom>
        </p:spPr>
        <p:txBody>
          <a:bodyPr/>
          <a:lstStyle>
            <a:lvl1pPr algn="ctr" defTabSz="914400" eaLnBrk="1" fontAlgn="base" hangingPunct="1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en-US" altLang="zh-CN" sz="2200" kern="0" dirty="0"/>
              <a:t>java</a:t>
            </a:r>
            <a:r>
              <a:rPr lang="zh-CN" altLang="en-US" sz="2200" kern="0" dirty="0"/>
              <a:t>中四种引用类型</a:t>
            </a:r>
          </a:p>
        </p:txBody>
      </p:sp>
      <p:sp>
        <p:nvSpPr>
          <p:cNvPr id="8" name="右箭头 6"/>
          <p:cNvSpPr/>
          <p:nvPr/>
        </p:nvSpPr>
        <p:spPr>
          <a:xfrm rot="10800000">
            <a:off x="2877716" y="1923677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7"/>
          <p:cNvSpPr/>
          <p:nvPr/>
        </p:nvSpPr>
        <p:spPr>
          <a:xfrm>
            <a:off x="3491880" y="2715765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8"/>
          <p:cNvSpPr/>
          <p:nvPr/>
        </p:nvSpPr>
        <p:spPr>
          <a:xfrm rot="10800000">
            <a:off x="2877716" y="3507853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/>
        </p:nvSpPr>
        <p:spPr>
          <a:xfrm>
            <a:off x="3491880" y="1495375"/>
            <a:ext cx="2232248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900" dirty="0" err="1">
                <a:solidFill>
                  <a:schemeClr val="bg1"/>
                </a:solidFill>
              </a:rPr>
              <a:t>StrongReference</a:t>
            </a:r>
            <a:endParaRPr lang="zh-CN" altLang="en-US" sz="1900" dirty="0">
              <a:solidFill>
                <a:schemeClr val="bg1"/>
              </a:solidFill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6194277" y="1433820"/>
            <a:ext cx="2770209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强引用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JVM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停止时才终止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491880" y="2287465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SoftReference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3563888" y="3079553"/>
            <a:ext cx="208024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900" dirty="0" err="1">
                <a:solidFill>
                  <a:schemeClr val="bg1"/>
                </a:solidFill>
              </a:rPr>
              <a:t>WeakReference</a:t>
            </a:r>
            <a:endParaRPr lang="zh-CN" altLang="en-US" sz="1900" dirty="0">
              <a:solidFill>
                <a:schemeClr val="bg1"/>
              </a:solidFill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3203848" y="3871641"/>
            <a:ext cx="23682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 err="1">
                <a:solidFill>
                  <a:schemeClr val="bg1"/>
                </a:solidFill>
              </a:rPr>
              <a:t>PhantomReference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5159" y="3017998"/>
            <a:ext cx="291422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弱引用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时都会回收内存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446" y="3635407"/>
            <a:ext cx="25779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虚引用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任何时候都可以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266446" y="2050316"/>
            <a:ext cx="255418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软引用</a:t>
            </a:r>
            <a:r>
              <a:rPr lang="en-US" altLang="zh-CN" sz="1800" i="1" dirty="0"/>
              <a:t>:</a:t>
            </a:r>
            <a:r>
              <a:rPr lang="zh-CN" altLang="en-US" sz="1800" dirty="0"/>
              <a:t>内存空间不足时</a:t>
            </a:r>
            <a:r>
              <a:rPr lang="en-US" altLang="zh-CN" sz="1800" dirty="0"/>
              <a:t>,      	</a:t>
            </a:r>
            <a:r>
              <a:rPr lang="zh-CN" altLang="en-US" sz="1800" dirty="0"/>
              <a:t>才会被回收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b="0" dirty="0"/>
              <a:t>什么是内存溢出</a:t>
            </a:r>
            <a:r>
              <a:rPr lang="en-US" altLang="zh-CN" sz="2200" b="0" dirty="0"/>
              <a:t>?</a:t>
            </a:r>
            <a:endParaRPr lang="zh-CN" altLang="en-US" sz="2200" b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53412" y="1631319"/>
            <a:ext cx="82296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of memory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）即内存溢出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对象在使用完后触发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也无法被回收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就会导致内存泄漏</a:t>
            </a:r>
            <a:endParaRPr lang="zh-CN" altLang="en-US" sz="24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53412" y="2968942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程序卡顿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响应速度慢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内存占用高时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虚拟机会频繁触发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GC)</a:t>
            </a:r>
            <a:endParaRPr lang="zh-CN" altLang="en-US" sz="24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07140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内存溢出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12" name="文本框"/>
          <p:cNvSpPr txBox="1">
            <a:spLocks/>
          </p:cNvSpPr>
          <p:nvPr/>
        </p:nvSpPr>
        <p:spPr>
          <a:xfrm>
            <a:off x="518336" y="240007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en-US" altLang="zh-CN" sz="2200" b="0" dirty="0"/>
              <a:t>OOM</a:t>
            </a:r>
            <a:r>
              <a:rPr lang="zh-CN" altLang="en-US" sz="2200" b="0" dirty="0"/>
              <a:t>的可能导致的现象</a:t>
            </a:r>
            <a:r>
              <a:rPr lang="en-US" altLang="zh-CN" sz="2200" b="0" dirty="0"/>
              <a:t>?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453412" y="3507854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运行内存限制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会导致直接崩溃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453412" y="408391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Memory Killer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应用莫名被杀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3348" y="2832938"/>
            <a:ext cx="4104456" cy="1482384"/>
            <a:chOff x="1040153" y="3326673"/>
            <a:chExt cx="3503612" cy="1309688"/>
          </a:xfrm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1040153" y="3326673"/>
              <a:ext cx="3503612" cy="1309688"/>
            </a:xfrm>
            <a:custGeom>
              <a:avLst/>
              <a:gdLst>
                <a:gd name="T0" fmla="*/ 987 w 9385"/>
                <a:gd name="T1" fmla="*/ 1973 h 3491"/>
                <a:gd name="T2" fmla="*/ 6935 w 9385"/>
                <a:gd name="T3" fmla="*/ 1973 h 3491"/>
                <a:gd name="T4" fmla="*/ 9212 w 9385"/>
                <a:gd name="T5" fmla="*/ 3193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6 h 3491"/>
                <a:gd name="T16" fmla="*/ 0 w 9385"/>
                <a:gd name="T17" fmla="*/ 986 h 3491"/>
                <a:gd name="T18" fmla="*/ 987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3"/>
                  </a:moveTo>
                  <a:lnTo>
                    <a:pt x="6935" y="1973"/>
                  </a:lnTo>
                  <a:cubicBezTo>
                    <a:pt x="8046" y="1973"/>
                    <a:pt x="8807" y="2497"/>
                    <a:pt x="9212" y="3193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6"/>
                  </a:cubicBezTo>
                  <a:lnTo>
                    <a:pt x="0" y="986"/>
                  </a:lnTo>
                  <a:cubicBezTo>
                    <a:pt x="0" y="1529"/>
                    <a:pt x="444" y="1973"/>
                    <a:pt x="987" y="1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extBox 57"/>
            <p:cNvSpPr txBox="1"/>
            <p:nvPr/>
          </p:nvSpPr>
          <p:spPr>
            <a:xfrm>
              <a:off x="1504566" y="3544684"/>
              <a:ext cx="2943895" cy="326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b="1" dirty="0"/>
                <a:t>Static</a:t>
              </a:r>
              <a:r>
                <a:rPr lang="zh-CN" altLang="en-US" sz="1800" b="1" dirty="0"/>
                <a:t>引用资源消耗过多的实例</a:t>
              </a:r>
              <a:endParaRPr lang="en-US" altLang="zh-CN" sz="2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71166" y="3476705"/>
              <a:ext cx="535296" cy="462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6668" y="1203598"/>
            <a:ext cx="4065331" cy="1643769"/>
            <a:chOff x="998579" y="2289082"/>
            <a:chExt cx="3503612" cy="130968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98579" y="2289082"/>
              <a:ext cx="3503612" cy="1309688"/>
            </a:xfrm>
            <a:custGeom>
              <a:avLst/>
              <a:gdLst>
                <a:gd name="T0" fmla="*/ 987 w 9385"/>
                <a:gd name="T1" fmla="*/ 1974 h 3491"/>
                <a:gd name="T2" fmla="*/ 6935 w 9385"/>
                <a:gd name="T3" fmla="*/ 1974 h 3491"/>
                <a:gd name="T4" fmla="*/ 9212 w 9385"/>
                <a:gd name="T5" fmla="*/ 3194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7 h 3491"/>
                <a:gd name="T16" fmla="*/ 0 w 9385"/>
                <a:gd name="T17" fmla="*/ 987 h 3491"/>
                <a:gd name="T18" fmla="*/ 987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4"/>
                  </a:moveTo>
                  <a:lnTo>
                    <a:pt x="6935" y="1974"/>
                  </a:lnTo>
                  <a:cubicBezTo>
                    <a:pt x="8046" y="1974"/>
                    <a:pt x="8807" y="2498"/>
                    <a:pt x="9212" y="3194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7"/>
                  </a:cubicBezTo>
                  <a:lnTo>
                    <a:pt x="0" y="987"/>
                  </a:lnTo>
                  <a:cubicBezTo>
                    <a:pt x="0" y="1530"/>
                    <a:pt x="444" y="1974"/>
                    <a:pt x="987" y="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Box 53"/>
            <p:cNvSpPr txBox="1"/>
            <p:nvPr/>
          </p:nvSpPr>
          <p:spPr>
            <a:xfrm>
              <a:off x="1541085" y="2462633"/>
              <a:ext cx="2873767" cy="29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创建的资源没有及时释放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27029" y="2427714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32040" y="1203599"/>
            <a:ext cx="3960441" cy="1629340"/>
            <a:chOff x="4697687" y="1720551"/>
            <a:chExt cx="3663669" cy="1309688"/>
          </a:xfrm>
          <a:solidFill>
            <a:srgbClr val="00B050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4697687" y="1720551"/>
              <a:ext cx="3503612" cy="1309688"/>
            </a:xfrm>
            <a:custGeom>
              <a:avLst/>
              <a:gdLst>
                <a:gd name="T0" fmla="*/ 8398 w 9385"/>
                <a:gd name="T1" fmla="*/ 1974 h 3491"/>
                <a:gd name="T2" fmla="*/ 2450 w 9385"/>
                <a:gd name="T3" fmla="*/ 1974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4"/>
                  </a:moveTo>
                  <a:lnTo>
                    <a:pt x="2450" y="1974"/>
                  </a:lnTo>
                  <a:cubicBezTo>
                    <a:pt x="1339" y="1974"/>
                    <a:pt x="578" y="2498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30"/>
                    <a:pt x="8941" y="1974"/>
                    <a:pt x="8398" y="19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Box 61"/>
            <p:cNvSpPr txBox="1"/>
            <p:nvPr/>
          </p:nvSpPr>
          <p:spPr>
            <a:xfrm>
              <a:off x="5469174" y="1973658"/>
              <a:ext cx="2892182" cy="29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dirty="0"/>
                <a:t>保存了耗用内存过大的对象</a:t>
              </a:r>
              <a:endParaRPr lang="en-US" altLang="zh-CN" sz="1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40013" y="1921440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32040" y="2847367"/>
            <a:ext cx="3960441" cy="1467955"/>
            <a:chOff x="4635500" y="2781002"/>
            <a:chExt cx="3503612" cy="1309688"/>
          </a:xfrm>
          <a:solidFill>
            <a:srgbClr val="7030A0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635500" y="2781002"/>
              <a:ext cx="3503612" cy="1309688"/>
            </a:xfrm>
            <a:custGeom>
              <a:avLst/>
              <a:gdLst>
                <a:gd name="T0" fmla="*/ 8398 w 9385"/>
                <a:gd name="T1" fmla="*/ 1973 h 3491"/>
                <a:gd name="T2" fmla="*/ 2450 w 9385"/>
                <a:gd name="T3" fmla="*/ 1973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3"/>
                  </a:moveTo>
                  <a:lnTo>
                    <a:pt x="2450" y="1973"/>
                  </a:lnTo>
                  <a:cubicBezTo>
                    <a:pt x="1339" y="1973"/>
                    <a:pt x="578" y="2497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29"/>
                    <a:pt x="8941" y="1973"/>
                    <a:pt x="8398" y="197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5699689" y="3032534"/>
              <a:ext cx="2113018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800" b="1" dirty="0"/>
                <a:t>线程生命周期不可控</a:t>
              </a:r>
              <a:endParaRPr lang="en-US" altLang="zh-CN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875526" y="2969175"/>
              <a:ext cx="627095" cy="52322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5536" y="303131"/>
            <a:ext cx="2608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内存泄漏常见原因</a:t>
            </a:r>
            <a:r>
              <a:rPr lang="en-US" altLang="zh-CN" sz="22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: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8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b="0" dirty="0"/>
              <a:t>Bitmap</a:t>
            </a:r>
            <a:r>
              <a:rPr lang="zh-CN" altLang="en-US" sz="2200" b="0" dirty="0"/>
              <a:t>是内存消耗大户</a:t>
            </a:r>
            <a:r>
              <a:rPr lang="en-US" altLang="zh-CN" sz="2200" b="0" dirty="0"/>
              <a:t>,</a:t>
            </a:r>
            <a:r>
              <a:rPr lang="zh-CN" altLang="en-US" sz="2200" b="0" dirty="0"/>
              <a:t>是导致</a:t>
            </a:r>
            <a:r>
              <a:rPr lang="en-US" altLang="zh-CN" sz="2200" b="0" dirty="0"/>
              <a:t>OMM</a:t>
            </a:r>
            <a:r>
              <a:rPr lang="zh-CN" altLang="en-US" sz="2200" b="0" dirty="0"/>
              <a:t>最常见的原因之一</a:t>
            </a:r>
            <a:endParaRPr lang="zh-CN" altLang="en-US" sz="2200" b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05710" y="256574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图片显示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6949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3.Bitmap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优化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12" name="文本框"/>
          <p:cNvSpPr txBox="1">
            <a:spLocks/>
          </p:cNvSpPr>
          <p:nvPr/>
        </p:nvSpPr>
        <p:spPr>
          <a:xfrm>
            <a:off x="518336" y="1878575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>
                <a:cs typeface="Times New Roman" charset="0"/>
              </a:rPr>
              <a:t>图片优化点 </a:t>
            </a:r>
            <a:r>
              <a:rPr lang="en-US" altLang="zh-CN" sz="2200" b="0" dirty="0">
                <a:cs typeface="Times New Roman" charset="0"/>
              </a:rPr>
              <a:t>: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518336" y="3087892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图片压缩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518336" y="361003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图片像素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511416" y="4132180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图片回收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518336" y="4654324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746564" y="1643056"/>
            <a:ext cx="172354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第三章</a:t>
            </a:r>
            <a:endParaRPr lang="en-US" altLang="zh-CN" sz="3000" b="1" kern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编码优化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3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395536" y="33950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6350" algn="just">
              <a:buNone/>
            </a:pPr>
            <a:r>
              <a:rPr lang="zh-CN" altLang="en-US" b="0" dirty="0"/>
              <a:t>编码优化相关</a:t>
            </a:r>
            <a:r>
              <a:rPr lang="en-US" altLang="zh-CN" b="0" dirty="0"/>
              <a:t>: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056680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避免创建不必要的对象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对象复用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的合理使用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重用系统资源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图片优化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nb-NO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合理使用</a:t>
            </a:r>
            <a:r>
              <a:rPr lang="nb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Getters/Setters</a:t>
            </a:r>
            <a:r>
              <a:rPr lang="zh-CN" altLang="nb-NO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避免使用枚举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少用迭代器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循环的合理使用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避免大量使用注解、反射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合理修改对象的引用类型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等对象的创建、回收或注册、反注册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来替代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进行大量、频繁的绘图操作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15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395536" y="33950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6350" algn="just">
              <a:buNone/>
            </a:pPr>
            <a:r>
              <a:rPr lang="zh-CN" altLang="en-US" b="0" dirty="0"/>
              <a:t>编码优化相关</a:t>
            </a:r>
            <a:r>
              <a:rPr lang="en-US" altLang="zh-CN" b="0" dirty="0"/>
              <a:t>: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056680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减少不必要的成员变量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尽量将类、变量、方法等等的可见性修改为最小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使用更高效的数据集合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并且如果对于线程安全没有要求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尽量使用线程不安全的集合对象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如果事先知道其大小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则可以在构造方法中设置初始大小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慎用异常，使用异常会导致性能降低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使用线程池技术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加载速度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尽量使用视图缓存，而不是每次都执行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方法解析视图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91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-476813" y="156091"/>
            <a:ext cx="4129042" cy="277143"/>
          </a:xfrm>
          <a:prstGeom prst="rect">
            <a:avLst/>
          </a:prstGeom>
        </p:spPr>
        <p:txBody>
          <a:bodyPr/>
          <a:lstStyle>
            <a:lvl1pPr algn="ctr" defTabSz="914400" eaLnBrk="1" fontAlgn="base" hangingPunct="1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en-US" altLang="zh-CN" sz="2200" kern="0" dirty="0"/>
              <a:t>APP</a:t>
            </a:r>
            <a:r>
              <a:rPr lang="zh-CN" altLang="en-US" sz="2200" kern="0" dirty="0"/>
              <a:t>性能优化总结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030379" y="1427526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1350643" y="1772530"/>
            <a:ext cx="63845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/>
              <a:t>布局优化</a:t>
            </a:r>
          </a:p>
        </p:txBody>
      </p:sp>
      <p:sp>
        <p:nvSpPr>
          <p:cNvPr id="9" name="矩形 3"/>
          <p:cNvSpPr/>
          <p:nvPr/>
        </p:nvSpPr>
        <p:spPr>
          <a:xfrm>
            <a:off x="2309587" y="874038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225767" y="2141901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1064113" y="2818421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3"/>
          <p:cNvSpPr/>
          <p:nvPr/>
        </p:nvSpPr>
        <p:spPr>
          <a:xfrm>
            <a:off x="3726907" y="2207538"/>
            <a:ext cx="4608541" cy="1158747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"/>
          <p:cNvSpPr/>
          <p:nvPr/>
        </p:nvSpPr>
        <p:spPr>
          <a:xfrm>
            <a:off x="2309587" y="3541038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5"/>
                  <a:pt x="6019294" y="625800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5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045625" y="1917889"/>
            <a:ext cx="360284" cy="324836"/>
            <a:chOff x="2142410" y="2298139"/>
            <a:chExt cx="360284" cy="324836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TextBox 12"/>
          <p:cNvSpPr txBox="1"/>
          <p:nvPr/>
        </p:nvSpPr>
        <p:spPr>
          <a:xfrm>
            <a:off x="2534126" y="2487664"/>
            <a:ext cx="63845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/>
              <a:t>内存优化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229108" y="2633023"/>
            <a:ext cx="360284" cy="324836"/>
            <a:chOff x="2142410" y="2298139"/>
            <a:chExt cx="360284" cy="32483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</a:rPr>
                <a:t>2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16"/>
          <p:cNvSpPr txBox="1"/>
          <p:nvPr/>
        </p:nvSpPr>
        <p:spPr>
          <a:xfrm>
            <a:off x="1350643" y="3182230"/>
            <a:ext cx="63845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/>
              <a:t>编码优化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045625" y="3327589"/>
            <a:ext cx="360284" cy="324836"/>
            <a:chOff x="2142410" y="2298139"/>
            <a:chExt cx="360284" cy="32483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5" name="TextBox 20"/>
          <p:cNvSpPr txBox="1"/>
          <p:nvPr/>
        </p:nvSpPr>
        <p:spPr>
          <a:xfrm>
            <a:off x="2857488" y="928676"/>
            <a:ext cx="4350186" cy="1256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布局的选择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include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merge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ViewStub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View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的延迟加载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ViewPager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和分页加载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过度绘制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(Overdraw)</a:t>
            </a:r>
          </a:p>
          <a:p>
            <a:pPr algn="just">
              <a:lnSpc>
                <a:spcPts val="1400"/>
              </a:lnSpc>
              <a:buFontTx/>
              <a:buChar char="-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4357686" y="2285998"/>
            <a:ext cx="328900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避免创建不必要的对象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对象复用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static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的合理使用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尽量使用系统封装好的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Bitmap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….</a:t>
            </a:r>
          </a:p>
        </p:txBody>
      </p:sp>
      <p:sp>
        <p:nvSpPr>
          <p:cNvPr id="29" name="矩形 3"/>
          <p:cNvSpPr/>
          <p:nvPr/>
        </p:nvSpPr>
        <p:spPr>
          <a:xfrm>
            <a:off x="2510042" y="3497584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09250" y="3551005"/>
            <a:ext cx="41764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避免创建不必要的对象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对象复用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static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的合理使用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尽量使用系统封装好的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Bitmap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  <a:buFontTx/>
              <a:buChar char="-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945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21" grpId="0"/>
      <p:bldP spid="25" grpId="0"/>
      <p:bldP spid="26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428596" y="3500444"/>
            <a:ext cx="928694" cy="42862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1472" y="4000510"/>
            <a:ext cx="5286412" cy="428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b="0" dirty="0"/>
              <a:t>优先使用</a:t>
            </a:r>
            <a:r>
              <a:rPr lang="en-US" altLang="zh-CN" sz="2200" b="0" dirty="0" err="1"/>
              <a:t>Framelayout</a:t>
            </a:r>
            <a:r>
              <a:rPr lang="zh-CN" altLang="en-US" sz="2200" b="0" dirty="0"/>
              <a:t>和</a:t>
            </a:r>
            <a:r>
              <a:rPr lang="en-US" altLang="zh-CN" sz="2200" b="0" dirty="0" err="1"/>
              <a:t>LinearLayout</a:t>
            </a:r>
            <a:endParaRPr lang="zh-CN" altLang="en-US" sz="2200" b="0" u="none" strike="noStrike" kern="0" cap="none" spc="0" baseline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446338" y="2250683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功能比较复杂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源码也比较大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53412" y="178520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两者都是简单高效的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57200" y="274797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其次会有重复绘制的情况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4561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布局的选择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571472" y="400051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什么是重复绘制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50044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疑问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85210"/>
            <a:ext cx="5572164" cy="3714776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3500430" y="428610"/>
            <a:ext cx="2339102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Times New Roman" charset="0"/>
              </a:rPr>
              <a:t>文字</a:t>
            </a:r>
            <a:r>
              <a:rPr lang="zh-CN" altLang="en-US" sz="2800" b="1" kern="1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颜色编号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827584" y="69954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重复绘制</a:t>
            </a:r>
            <a:r>
              <a:rPr lang="en-US" altLang="zh-CN" sz="2200" b="1" u="none" strike="noStrike" kern="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Times New Roman" charset="0"/>
              </a:rPr>
              <a:t>: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1635646"/>
            <a:ext cx="7133066" cy="176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复测量视图并不一定是因为错误。RelativeLayout就需要经常对它的子视图测量两次，以确 保所有子视图被放置在了正确的位置。如果 LinearLayout 的子视图设置了 layout weight属 性，那么 LinearLayou也需要测量两次以确定子视图的确切尺寸。如果是嵌套的LinearLayout 或者是RelativeLayout，测量的次数会呈指数增长（两层嵌套会进行</a:t>
            </a:r>
            <a:r>
              <a:rPr lang="zh-CN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次测量，</a:t>
            </a:r>
            <a:r>
              <a:rPr lang="zh-CN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层嵌套会进行 </a:t>
            </a:r>
            <a:r>
              <a:rPr lang="zh-CN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次测量，等等）。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b="0" dirty="0"/>
              <a:t>什么是</a:t>
            </a:r>
            <a:r>
              <a:rPr lang="en-US" altLang="zh-CN" sz="2200" b="0" dirty="0"/>
              <a:t>Include</a:t>
            </a:r>
            <a:r>
              <a:rPr lang="zh-CN" altLang="en-US" sz="2200" b="0" dirty="0"/>
              <a:t>标签</a:t>
            </a:r>
            <a:r>
              <a:rPr lang="en-US" altLang="zh-CN" sz="2200" b="0" dirty="0"/>
              <a:t>?</a:t>
            </a:r>
            <a:endParaRPr lang="zh-CN" altLang="en-US" sz="2200" b="0" u="none" strike="noStrike" kern="0" cap="none" spc="0" baseline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53412" y="178520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官方提供的用来优化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布局的标签</a:t>
            </a:r>
            <a:endParaRPr lang="zh-CN" altLang="en-US" sz="24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53412" y="2915188"/>
            <a:ext cx="82296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目的是提高代码的复用性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将布局中公共部分抽取供其他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8376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2.Include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标签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8" name="文本框"/>
          <p:cNvSpPr txBox="1">
            <a:spLocks/>
          </p:cNvSpPr>
          <p:nvPr/>
        </p:nvSpPr>
        <p:spPr>
          <a:xfrm>
            <a:off x="518336" y="379588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b="0" kern="0" dirty="0"/>
              <a:t>Include</a:t>
            </a:r>
            <a:r>
              <a:rPr lang="zh-CN" altLang="en-US" sz="2200" b="0" kern="0" dirty="0"/>
              <a:t>标签的用法</a:t>
            </a:r>
            <a:r>
              <a:rPr lang="en-US" altLang="zh-CN" sz="2200" b="0" kern="0" dirty="0"/>
              <a:t>: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1115616" y="4347175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… 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9" name="文本框"/>
          <p:cNvSpPr txBox="1">
            <a:spLocks/>
          </p:cNvSpPr>
          <p:nvPr/>
        </p:nvSpPr>
        <p:spPr>
          <a:xfrm>
            <a:off x="518336" y="233710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en-US" altLang="zh-CN" sz="2200" b="0" kern="0" dirty="0"/>
              <a:t>Include</a:t>
            </a:r>
            <a:r>
              <a:rPr lang="zh-CN" altLang="en-US" sz="2200" b="0" kern="0" dirty="0"/>
              <a:t>标签的作用</a:t>
            </a:r>
            <a:r>
              <a:rPr lang="en-US" altLang="zh-CN" sz="2200" b="0" kern="0" dirty="0"/>
              <a:t>?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b="0" dirty="0"/>
              <a:t>什么是</a:t>
            </a:r>
            <a:r>
              <a:rPr lang="en-US" altLang="zh-CN" sz="2200" b="0" dirty="0"/>
              <a:t>merge</a:t>
            </a:r>
            <a:r>
              <a:rPr lang="zh-CN" altLang="en-US" sz="2200" b="0" dirty="0"/>
              <a:t>标签</a:t>
            </a:r>
            <a:r>
              <a:rPr lang="en-US" altLang="zh-CN" sz="2200" b="0" dirty="0"/>
              <a:t>?</a:t>
            </a:r>
            <a:endParaRPr lang="zh-CN" altLang="en-US" sz="2200" b="0" u="none" strike="noStrike" kern="0" cap="none" spc="0" baseline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53412" y="178520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官方提供的用来优化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布局的标签</a:t>
            </a:r>
            <a:endParaRPr lang="zh-CN" altLang="en-US" sz="24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53412" y="306907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解决布局层级的优化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减少布局嵌套的层次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提高布局加载的效率</a:t>
            </a:r>
            <a:endParaRPr lang="zh-CN" altLang="en-US" sz="24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474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3.merge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标签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2" name="文本框"/>
          <p:cNvSpPr txBox="1">
            <a:spLocks/>
          </p:cNvSpPr>
          <p:nvPr/>
        </p:nvSpPr>
        <p:spPr>
          <a:xfrm>
            <a:off x="453412" y="227765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en-US" altLang="zh-CN" sz="2200" b="0" dirty="0"/>
              <a:t>merge</a:t>
            </a:r>
            <a:r>
              <a:rPr lang="zh-CN" altLang="en-US" sz="2200" b="0" kern="0" dirty="0"/>
              <a:t>标签的作用</a:t>
            </a:r>
            <a:r>
              <a:rPr lang="en-US" altLang="zh-CN" sz="2200" b="0" kern="0" dirty="0"/>
              <a:t>?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8" name="文本框"/>
          <p:cNvSpPr txBox="1">
            <a:spLocks/>
          </p:cNvSpPr>
          <p:nvPr/>
        </p:nvSpPr>
        <p:spPr>
          <a:xfrm>
            <a:off x="518336" y="379588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en-US" altLang="zh-CN" sz="2200" b="0" dirty="0"/>
              <a:t>merge</a:t>
            </a:r>
            <a:r>
              <a:rPr lang="zh-CN" altLang="en-US" sz="2200" b="0" kern="0" dirty="0"/>
              <a:t>标签的用法</a:t>
            </a:r>
            <a:r>
              <a:rPr lang="en-US" altLang="zh-CN" sz="2200" b="0" kern="0" dirty="0"/>
              <a:t>: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1115616" y="4347175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… 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b="0" dirty="0"/>
              <a:t>什么是</a:t>
            </a:r>
            <a:r>
              <a:rPr lang="en-US" altLang="zh-CN" sz="2200" b="0" dirty="0" err="1"/>
              <a:t>ViewStub</a:t>
            </a:r>
            <a:r>
              <a:rPr lang="zh-CN" altLang="en-US" sz="2200" b="0" dirty="0"/>
              <a:t>标签</a:t>
            </a:r>
            <a:r>
              <a:rPr lang="en-US" altLang="zh-CN" sz="2200" b="0" dirty="0"/>
              <a:t>?</a:t>
            </a:r>
            <a:endParaRPr lang="zh-CN" altLang="en-US" sz="2200" b="0" u="none" strike="noStrike" kern="0" cap="none" spc="0" baseline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53412" y="178520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官方提供的用来优化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布局的标签</a:t>
            </a:r>
            <a:endParaRPr lang="zh-CN" altLang="en-US" sz="24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53412" y="2915189"/>
            <a:ext cx="82296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ViewStub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只有加载该布局的时候才占用资源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,INVISIBLE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状态是不会绘制出来的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203848" y="506654"/>
            <a:ext cx="313900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4.ViewStub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标签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2" name="文本框"/>
          <p:cNvSpPr txBox="1">
            <a:spLocks/>
          </p:cNvSpPr>
          <p:nvPr/>
        </p:nvSpPr>
        <p:spPr>
          <a:xfrm>
            <a:off x="453412" y="227765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en-US" altLang="zh-CN" sz="2200" b="0" dirty="0" err="1"/>
              <a:t>ViewStub</a:t>
            </a:r>
            <a:r>
              <a:rPr lang="zh-CN" altLang="en-US" sz="2200" b="0" kern="0" dirty="0"/>
              <a:t>标签的作用</a:t>
            </a:r>
            <a:r>
              <a:rPr lang="en-US" altLang="zh-CN" sz="2200" b="0" kern="0" dirty="0"/>
              <a:t>?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8" name="文本框"/>
          <p:cNvSpPr txBox="1">
            <a:spLocks/>
          </p:cNvSpPr>
          <p:nvPr/>
        </p:nvSpPr>
        <p:spPr>
          <a:xfrm>
            <a:off x="518336" y="379588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lang="en-US" altLang="zh-CN" sz="2200" b="0" dirty="0" err="1"/>
              <a:t>ViewStub</a:t>
            </a:r>
            <a:r>
              <a:rPr lang="zh-CN" altLang="en-US" sz="2200" b="0" kern="0" dirty="0"/>
              <a:t>标签的用法</a:t>
            </a:r>
            <a:r>
              <a:rPr lang="en-US" altLang="zh-CN" sz="2200" b="0" kern="0" dirty="0"/>
              <a:t>: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1115616" y="4347175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… 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b="0" dirty="0" err="1"/>
              <a:t>ViewPager</a:t>
            </a:r>
            <a:r>
              <a:rPr lang="zh-CN" altLang="en-US" sz="2200" b="0" dirty="0"/>
              <a:t>的延迟加载</a:t>
            </a:r>
            <a:endParaRPr lang="zh-CN" altLang="en-US" sz="2200" b="0" u="none" strike="noStrike" kern="0" cap="none" spc="0" baseline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53412" y="1785207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 “预加载”的机制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53412" y="2400422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默认会把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ViewPager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当前位置的左右相邻页面预先初始化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27784" y="485018"/>
            <a:ext cx="41665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5.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原生</a:t>
            </a:r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View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控件的优化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0" name="文本框"/>
          <p:cNvSpPr txBox="1">
            <a:spLocks/>
          </p:cNvSpPr>
          <p:nvPr/>
        </p:nvSpPr>
        <p:spPr>
          <a:xfrm>
            <a:off x="518336" y="329183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b="0" kern="0" dirty="0" err="1"/>
              <a:t>ListView</a:t>
            </a:r>
            <a:r>
              <a:rPr lang="zh-CN" altLang="en-US" sz="2200" b="0" kern="0" dirty="0"/>
              <a:t>的分页加载</a:t>
            </a:r>
            <a:endParaRPr lang="zh-CN" altLang="en-US" sz="2200" b="0" kern="0" dirty="0">
              <a:solidFill>
                <a:srgbClr val="212121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339502"/>
            <a:ext cx="50353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6.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避免过度绘制</a:t>
            </a:r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(Overdraw)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2060666"/>
            <a:ext cx="4611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Overdraw: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指一个像素点在屏幕上绘制了多少次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通过减少背景颜色来减少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Overdraw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从而提高布局的绘制效率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 descr="蓝,绿,淡红,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15566"/>
            <a:ext cx="36385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483768" y="458097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绘制的层次从最优到最差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30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746564" y="1643056"/>
            <a:ext cx="172354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第二章</a:t>
            </a:r>
            <a:endParaRPr lang="en-US" altLang="zh-CN" sz="3000" b="1" kern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内存优化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6706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903</TotalTime>
  <Words>999</Words>
  <Application>Microsoft Office PowerPoint</Application>
  <PresentationFormat>全屏显示(16:9)</PresentationFormat>
  <Paragraphs>149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Times New Roman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ansen p</cp:lastModifiedBy>
  <cp:revision>42</cp:revision>
  <dcterms:created xsi:type="dcterms:W3CDTF">2016-04-25T01:54:29Z</dcterms:created>
  <dcterms:modified xsi:type="dcterms:W3CDTF">2018-05-01T16:46:37Z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