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2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4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86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12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59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2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B94-58B9-4204-B8B3-45ECF9D1875D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E520-FE76-4404-8A38-201C91BA1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Устройство обработки видео с вычислениями в СОК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Кафедра прикладной математики и математического моделирования ИМЕН СКФУ</a:t>
            </a:r>
          </a:p>
          <a:p>
            <a:r>
              <a:rPr lang="ru-RU" dirty="0" smtClean="0"/>
              <a:t>Докладчик: к.ф.-м.н. </a:t>
            </a:r>
            <a:r>
              <a:rPr lang="ru-RU" dirty="0" err="1" smtClean="0"/>
              <a:t>Ионисян</a:t>
            </a:r>
            <a:r>
              <a:rPr lang="ru-RU" dirty="0" smtClean="0"/>
              <a:t>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7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(фильтрация в СОК)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Вычислим в СОК произведения k1*m1, k2*m2, …, k9*m9.</a:t>
            </a:r>
          </a:p>
          <a:p>
            <a:r>
              <a:rPr lang="ru-RU" dirty="0" smtClean="0"/>
              <a:t>k1*m1=(2,4,6)*(2,0,5)=(2*2 </a:t>
            </a:r>
            <a:r>
              <a:rPr lang="ru-RU" dirty="0" err="1" smtClean="0"/>
              <a:t>mod</a:t>
            </a:r>
            <a:r>
              <a:rPr lang="ru-RU" dirty="0" smtClean="0"/>
              <a:t> 3, 4*0 </a:t>
            </a:r>
            <a:r>
              <a:rPr lang="ru-RU" dirty="0" err="1" smtClean="0"/>
              <a:t>mod</a:t>
            </a:r>
            <a:r>
              <a:rPr lang="ru-RU" dirty="0" smtClean="0"/>
              <a:t> 5, 6*5 </a:t>
            </a:r>
            <a:r>
              <a:rPr lang="ru-RU" dirty="0" err="1" smtClean="0"/>
              <a:t>mod</a:t>
            </a:r>
            <a:r>
              <a:rPr lang="ru-RU" dirty="0" smtClean="0"/>
              <a:t> 7)=(1,0,2),</a:t>
            </a:r>
          </a:p>
          <a:p>
            <a:r>
              <a:rPr lang="ru-RU" dirty="0" smtClean="0"/>
              <a:t>k2*m2=(2,4,6)*(1,2,0)=(2,3,0),</a:t>
            </a:r>
          </a:p>
          <a:p>
            <a:r>
              <a:rPr lang="ru-RU" dirty="0" smtClean="0"/>
              <a:t>k3*m3=(2,4,6)*(2,3,1)=(1,2,6),</a:t>
            </a:r>
          </a:p>
          <a:p>
            <a:r>
              <a:rPr lang="ru-RU" dirty="0" smtClean="0"/>
              <a:t>k4*m4=(2,4,6)*(0,0,0)=(0,0,0),</a:t>
            </a:r>
          </a:p>
          <a:p>
            <a:r>
              <a:rPr lang="ru-RU" dirty="0" smtClean="0"/>
              <a:t>k5*m5=(2,3,1)*(2,0,5)=(1,0,5),</a:t>
            </a:r>
          </a:p>
          <a:p>
            <a:r>
              <a:rPr lang="ru-RU" dirty="0" smtClean="0"/>
              <a:t>k6*m6=(2,4,6)*(0,4,2)=(0,1,5),</a:t>
            </a:r>
          </a:p>
          <a:p>
            <a:r>
              <a:rPr lang="ru-RU" dirty="0" smtClean="0"/>
              <a:t>k7*m7=(2,4,6)*(1,1,1)=(2,4,6),</a:t>
            </a:r>
          </a:p>
          <a:p>
            <a:r>
              <a:rPr lang="ru-RU" dirty="0" smtClean="0"/>
              <a:t>k8*m8=(2,4,6)*(0,0,0)=(0,0,0),</a:t>
            </a:r>
          </a:p>
          <a:p>
            <a:r>
              <a:rPr lang="ru-RU" dirty="0" smtClean="0"/>
              <a:t>k9*m9=(2,4,6)*(1,1,1)=(2,4,6).</a:t>
            </a:r>
          </a:p>
          <a:p>
            <a:endParaRPr lang="ru-RU" dirty="0" smtClean="0"/>
          </a:p>
          <a:p>
            <a:r>
              <a:rPr lang="ru-RU" dirty="0" smtClean="0"/>
              <a:t>Найдем сумму k1*m1+k2*m2+...+k9*m9, в СОК, используя при этом технику бинарного сдваивания.</a:t>
            </a:r>
          </a:p>
          <a:p>
            <a:r>
              <a:rPr lang="ru-RU" dirty="0" smtClean="0"/>
              <a:t>s1=k1*m1+k2*m2=(1,0,2)+(2,3,0)=(1+2 </a:t>
            </a:r>
            <a:r>
              <a:rPr lang="ru-RU" dirty="0" err="1" smtClean="0"/>
              <a:t>mod</a:t>
            </a:r>
            <a:r>
              <a:rPr lang="ru-RU" dirty="0" smtClean="0"/>
              <a:t> 3, 0+3 </a:t>
            </a:r>
            <a:r>
              <a:rPr lang="ru-RU" dirty="0" err="1" smtClean="0"/>
              <a:t>mod</a:t>
            </a:r>
            <a:r>
              <a:rPr lang="ru-RU" dirty="0" smtClean="0"/>
              <a:t> 5, 2+0 </a:t>
            </a:r>
            <a:r>
              <a:rPr lang="ru-RU" dirty="0" err="1" smtClean="0"/>
              <a:t>mod</a:t>
            </a:r>
            <a:r>
              <a:rPr lang="ru-RU" dirty="0" smtClean="0"/>
              <a:t> 7)=(0,3,2),</a:t>
            </a:r>
          </a:p>
          <a:p>
            <a:r>
              <a:rPr lang="ru-RU" dirty="0" smtClean="0"/>
              <a:t>s2=k3*m3+k4*m4=(1,2,6)+(0,0,0)=(1,2,6),</a:t>
            </a:r>
          </a:p>
          <a:p>
            <a:r>
              <a:rPr lang="ru-RU" dirty="0" smtClean="0"/>
              <a:t>s3=k5*m5+k6*m6=(1,0,5)+(0,1,5)=(1,1,3),</a:t>
            </a:r>
          </a:p>
          <a:p>
            <a:r>
              <a:rPr lang="ru-RU" dirty="0" smtClean="0"/>
              <a:t>s4=k7*m7+k8*m8=(2,4,6)+(0,0,0)=(2,4,6),</a:t>
            </a:r>
          </a:p>
          <a:p>
            <a:r>
              <a:rPr lang="ru-RU" dirty="0" smtClean="0"/>
              <a:t>s5=s1+s2=(0,3,2)+(1,2,6)=(1,0,1),</a:t>
            </a:r>
          </a:p>
          <a:p>
            <a:r>
              <a:rPr lang="ru-RU" dirty="0" smtClean="0"/>
              <a:t>s6=s3+s4=(1,1,3)+(2,4,6)=(0,0,2),</a:t>
            </a:r>
          </a:p>
          <a:p>
            <a:r>
              <a:rPr lang="ru-RU" dirty="0" smtClean="0"/>
              <a:t>s7=s5+s6=(1,0,1)+(0,0,2)=(1,0,3),</a:t>
            </a:r>
          </a:p>
          <a:p>
            <a:r>
              <a:rPr lang="ru-RU" dirty="0" smtClean="0"/>
              <a:t>s8=s7+k9*m9=(1,0,3)+(2,4,6)=(0,4,2).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9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(фильтрация в СОК)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несмотря на кажущуюся громоздкость вычислений в СОК, весь вычислительный процесс осуществляется над малыми по величине числами, не превышающими удвоенного размера соответствующих оснований СОК, что позволяет находить результат каждой элементарной СОК-операции всего за один машинный такт (при использовании предвычисленных таблиц сложения/перемножения). Кроме того, вычисления в СОК при аппаратной реализации выполняются параллельно и независимо друг от друга по каждому из оснований, что позволяет ускорить вычисления еще в 4 раза (для набора из 4 оснований СОК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Правильность полученного в СОК ответа можно проверить непосредственным переводом в СОК результат прямого расчета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/>
              <a:t>9 (результат прямого расчета) ~ (9 </a:t>
            </a:r>
            <a:r>
              <a:rPr lang="ru-RU" dirty="0" err="1"/>
              <a:t>mod</a:t>
            </a:r>
            <a:r>
              <a:rPr lang="ru-RU" dirty="0"/>
              <a:t> 3, 9 </a:t>
            </a:r>
            <a:r>
              <a:rPr lang="ru-RU" dirty="0" err="1"/>
              <a:t>mod</a:t>
            </a:r>
            <a:r>
              <a:rPr lang="ru-RU" dirty="0"/>
              <a:t> 5, 9 </a:t>
            </a:r>
            <a:r>
              <a:rPr lang="ru-RU" dirty="0" err="1"/>
              <a:t>mod</a:t>
            </a:r>
            <a:r>
              <a:rPr lang="ru-RU" dirty="0"/>
              <a:t> 7)=(0,4,2).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аппаратного решения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848872" cy="548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технические характеристики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1) Устройство </a:t>
            </a:r>
            <a:r>
              <a:rPr lang="ru-RU" dirty="0" err="1"/>
              <a:t>видеозахвата</a:t>
            </a:r>
            <a:r>
              <a:rPr lang="ru-RU" dirty="0"/>
              <a:t>: видеокамера OV7670, генерирующая видеопоток разрешения 640х480 с частотой 9 миллионов пикселей в секунду.</a:t>
            </a:r>
          </a:p>
          <a:p>
            <a:r>
              <a:rPr lang="ru-RU" dirty="0"/>
              <a:t>2) Количество параллельно работающих фильтров: 2 (СОК-фильтр, ДСС-фильтр)</a:t>
            </a:r>
          </a:p>
          <a:p>
            <a:r>
              <a:rPr lang="ru-RU" dirty="0"/>
              <a:t>3) Внутренняя разрядность ДСС-фильтра: 16.</a:t>
            </a:r>
          </a:p>
          <a:p>
            <a:r>
              <a:rPr lang="ru-RU" dirty="0"/>
              <a:t>4) Внутренняя разрядной СОК-фильтра (эквивалентная ДСС): 16.</a:t>
            </a:r>
          </a:p>
          <a:p>
            <a:r>
              <a:rPr lang="ru-RU" dirty="0"/>
              <a:t>5) Количество оснований СОК: 4</a:t>
            </a:r>
          </a:p>
          <a:p>
            <a:r>
              <a:rPr lang="ru-RU" dirty="0"/>
              <a:t>6) основания СОК: 7, 15, 16, 31.</a:t>
            </a:r>
          </a:p>
          <a:p>
            <a:r>
              <a:rPr lang="ru-RU" dirty="0"/>
              <a:t>7) Скорость обработки пикселей ДСС-фильтром: не менее 1 миллиона  пикселей в секунду.</a:t>
            </a:r>
          </a:p>
          <a:p>
            <a:r>
              <a:rPr lang="ru-RU" dirty="0"/>
              <a:t>8) Скорость обработки пикселей СОК-фильтром: не менее 1 миллиона  пикселей в секунду.</a:t>
            </a:r>
          </a:p>
          <a:p>
            <a:r>
              <a:rPr lang="ru-RU" dirty="0"/>
              <a:t>9) Вывод результатов: стандартный VGA-монитор разрешения 640х480, портативный LCD-дисплей разрешения 480х272.</a:t>
            </a:r>
          </a:p>
          <a:p>
            <a:r>
              <a:rPr lang="ru-RU" dirty="0"/>
              <a:t>10) диапазон значений коэффициентов фильтрации (единый для обоих фильтров): [-64;63].</a:t>
            </a:r>
          </a:p>
          <a:p>
            <a:r>
              <a:rPr lang="ru-RU" dirty="0"/>
              <a:t>11) Возможные значения знаменателя фильтрации D: 1, 2, 4, 8, 16, 32, 64, 128.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0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технические характеристики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12) Время автономной работы устройства от аккумуляторной батареи 10А/ч  (с подключенным портативным LCD-дисплеем): не менее 8 часов.</a:t>
            </a:r>
          </a:p>
          <a:p>
            <a:r>
              <a:rPr lang="ru-RU" dirty="0"/>
              <a:t>13) Размер окна фильтрации СОК-фильтра: 128х240 пикселей.</a:t>
            </a:r>
          </a:p>
          <a:p>
            <a:r>
              <a:rPr lang="ru-RU" dirty="0"/>
              <a:t>14) Размер окна фильтрации ДСС-фильтра: 128х240 пикселей.</a:t>
            </a:r>
          </a:p>
          <a:p>
            <a:r>
              <a:rPr lang="ru-RU" dirty="0"/>
              <a:t>15) Максимально допустимая опорная частота устройства (вычисленное средой проектирования значение): 140 </a:t>
            </a:r>
            <a:r>
              <a:rPr lang="ru-RU" dirty="0" err="1"/>
              <a:t>Мгц</a:t>
            </a:r>
            <a:r>
              <a:rPr lang="ru-RU" dirty="0"/>
              <a:t>.</a:t>
            </a:r>
          </a:p>
          <a:p>
            <a:r>
              <a:rPr lang="ru-RU" dirty="0"/>
              <a:t>16)  Опорная частота ДСС-фильтра: 25 </a:t>
            </a:r>
            <a:r>
              <a:rPr lang="ru-RU" dirty="0" err="1"/>
              <a:t>Мгц</a:t>
            </a:r>
            <a:r>
              <a:rPr lang="ru-RU" dirty="0"/>
              <a:t> (устойчивая работа), 100 </a:t>
            </a:r>
            <a:r>
              <a:rPr lang="ru-RU" dirty="0" err="1"/>
              <a:t>Мгц</a:t>
            </a:r>
            <a:r>
              <a:rPr lang="ru-RU" dirty="0"/>
              <a:t> (неустойчивая работа).</a:t>
            </a:r>
          </a:p>
          <a:p>
            <a:r>
              <a:rPr lang="ru-RU" dirty="0"/>
              <a:t>17)  Опорная частота СОК-фильтра: 25 </a:t>
            </a:r>
            <a:r>
              <a:rPr lang="ru-RU" dirty="0" err="1"/>
              <a:t>Мгц</a:t>
            </a:r>
            <a:r>
              <a:rPr lang="ru-RU" dirty="0"/>
              <a:t> (устойчивая работа), 100 </a:t>
            </a:r>
            <a:r>
              <a:rPr lang="ru-RU" dirty="0" err="1"/>
              <a:t>Мгц</a:t>
            </a:r>
            <a:r>
              <a:rPr lang="ru-RU" dirty="0"/>
              <a:t> (устойчивая работа).</a:t>
            </a:r>
          </a:p>
          <a:p>
            <a:r>
              <a:rPr lang="ru-RU" dirty="0"/>
              <a:t>18) Опорная частота SDRAM: 100 </a:t>
            </a:r>
            <a:r>
              <a:rPr lang="ru-RU" dirty="0" err="1"/>
              <a:t>Мгц</a:t>
            </a:r>
            <a:r>
              <a:rPr lang="ru-RU" dirty="0"/>
              <a:t>.</a:t>
            </a:r>
          </a:p>
          <a:p>
            <a:r>
              <a:rPr lang="ru-RU" dirty="0"/>
              <a:t>19) Количество использованных </a:t>
            </a:r>
            <a:r>
              <a:rPr lang="ru-RU" dirty="0" err="1"/>
              <a:t>Slice</a:t>
            </a:r>
            <a:r>
              <a:rPr lang="ru-RU" dirty="0"/>
              <a:t>-LUT микросхемы Spartan6: 3014</a:t>
            </a:r>
          </a:p>
          <a:p>
            <a:r>
              <a:rPr lang="ru-RU" dirty="0"/>
              <a:t>20) Количество использованных </a:t>
            </a:r>
            <a:r>
              <a:rPr lang="ru-RU" dirty="0" err="1"/>
              <a:t>Slice-Registers</a:t>
            </a:r>
            <a:r>
              <a:rPr lang="ru-RU" dirty="0"/>
              <a:t> микросхемы Spartan6: 2545</a:t>
            </a:r>
          </a:p>
          <a:p>
            <a:r>
              <a:rPr lang="ru-RU" dirty="0"/>
              <a:t>21) Количество использованных BRAM микросхемы Spartan6: 24</a:t>
            </a:r>
          </a:p>
          <a:p>
            <a:r>
              <a:rPr lang="ru-RU" dirty="0"/>
              <a:t>22) Количество использованных PLL микросхемы Spartan6: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5256584" cy="4959170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Создано </a:t>
            </a:r>
            <a:r>
              <a:rPr lang="ru-RU" sz="2800" dirty="0"/>
              <a:t>высокопроизводительное устройство, на аппаратном уровне реализующее обработку (фильтрацию) видео с промежуточными вычислениями в системе остаточных </a:t>
            </a:r>
            <a:r>
              <a:rPr lang="ru-RU" sz="2800" dirty="0" smtClean="0"/>
              <a:t>классов.</a:t>
            </a:r>
          </a:p>
          <a:p>
            <a:r>
              <a:rPr lang="ru-RU" sz="2800" dirty="0" smtClean="0"/>
              <a:t>Работа имеет практическую и научную значимость и может быть использована в качестве платформы для дальнейших научных исследований студентов, аспирантов и инженеров, интересующихся проблематикой построения высокопроизводительных решений в системе остаточных классов</a:t>
            </a:r>
            <a:endParaRPr lang="ru-RU" sz="2800" dirty="0" smtClean="0"/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988840"/>
            <a:ext cx="3275856" cy="24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Поставленная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Создать аппаратную реализацию устройства обработки (фильтрации) видеопотока </a:t>
            </a:r>
            <a:r>
              <a:rPr lang="ru-RU" dirty="0"/>
              <a:t>разрешения 640х480 в 256 оттенках серого цвета и частотой смены кадров не менее 30 кадров в </a:t>
            </a:r>
            <a:r>
              <a:rPr lang="ru-RU" dirty="0" smtClean="0"/>
              <a:t>секунду.</a:t>
            </a:r>
          </a:p>
          <a:p>
            <a:r>
              <a:rPr lang="ru-RU" dirty="0" smtClean="0"/>
              <a:t>1)</a:t>
            </a:r>
            <a:r>
              <a:rPr lang="ru-RU" dirty="0"/>
              <a:t> Фильтрация видеопотока должна осуществляться параллельно и независимо друг от друга двумя устройствами: СОК-фильтр и ДСС-фильтр, производящими внутренние вычисления над 16-битными числами в дополнительном коде или эквивалентными им кортежами системы остаточных </a:t>
            </a:r>
            <a:r>
              <a:rPr lang="ru-RU" dirty="0" smtClean="0"/>
              <a:t>классов</a:t>
            </a:r>
          </a:p>
          <a:p>
            <a:r>
              <a:rPr lang="ru-RU" dirty="0" smtClean="0"/>
              <a:t>2) </a:t>
            </a:r>
            <a:r>
              <a:rPr lang="ru-RU" dirty="0"/>
              <a:t>Скорость работы каждого фильтра должна быть не менее 1 миллиона обрабатываемых пикселей в </a:t>
            </a:r>
            <a:r>
              <a:rPr lang="ru-RU" dirty="0" smtClean="0"/>
              <a:t>секунду</a:t>
            </a:r>
          </a:p>
          <a:p>
            <a:r>
              <a:rPr lang="ru-RU" dirty="0" smtClean="0"/>
              <a:t>3) </a:t>
            </a:r>
            <a:r>
              <a:rPr lang="ru-RU" dirty="0"/>
              <a:t>Результаты работы фильтров должны отображаться на стандартном VGA-дисплее </a:t>
            </a:r>
            <a:r>
              <a:rPr lang="ru-RU" dirty="0" smtClean="0"/>
              <a:t> (640х480</a:t>
            </a:r>
            <a:r>
              <a:rPr lang="en-US" dirty="0" smtClean="0"/>
              <a:t>@8bpp, 60</a:t>
            </a:r>
            <a:r>
              <a:rPr lang="ru-RU" dirty="0" smtClean="0"/>
              <a:t>Гц</a:t>
            </a:r>
            <a:r>
              <a:rPr lang="en-US" dirty="0" smtClean="0"/>
              <a:t>)</a:t>
            </a:r>
            <a:r>
              <a:rPr lang="ru-RU" dirty="0" smtClean="0"/>
              <a:t>, либо </a:t>
            </a:r>
            <a:r>
              <a:rPr lang="ru-RU" dirty="0"/>
              <a:t>на портативном </a:t>
            </a:r>
            <a:r>
              <a:rPr lang="ru-RU" dirty="0" smtClean="0"/>
              <a:t>LCD-дисплее  (480х272</a:t>
            </a:r>
            <a:r>
              <a:rPr lang="en-US" dirty="0" smtClean="0"/>
              <a:t>@8bpp, 30 </a:t>
            </a:r>
            <a:r>
              <a:rPr lang="ru-RU" dirty="0" smtClean="0"/>
              <a:t>Гц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4) </a:t>
            </a:r>
            <a:r>
              <a:rPr lang="ru-RU" dirty="0"/>
              <a:t>Коэффициенты фильтрации — 9 произвольных целых чисел, известных заранее и ограниченных диапазоном [-64;63]. Коэффициенты фильтрации считаются константами во время работы устройства и могут быть зафиксированы в ПЗУ </a:t>
            </a:r>
            <a:r>
              <a:rPr lang="ru-RU" dirty="0" smtClean="0"/>
              <a:t>устройства.</a:t>
            </a:r>
          </a:p>
          <a:p>
            <a:r>
              <a:rPr lang="ru-RU" dirty="0" smtClean="0"/>
              <a:t>5) </a:t>
            </a:r>
            <a:r>
              <a:rPr lang="ru-RU" dirty="0"/>
              <a:t>Делитель D фильтрации — константа </a:t>
            </a:r>
            <a:r>
              <a:rPr lang="ru-RU" dirty="0" smtClean="0"/>
              <a:t>из набора: </a:t>
            </a:r>
            <a:r>
              <a:rPr lang="ru-RU" dirty="0"/>
              <a:t>1, 2, 4, 8, 16, 32, 64, 128</a:t>
            </a:r>
          </a:p>
        </p:txBody>
      </p:sp>
    </p:spTree>
    <p:extLst>
      <p:ext uri="{BB962C8B-B14F-4D97-AF65-F5344CB8AC3E}">
        <p14:creationId xmlns:p14="http://schemas.microsoft.com/office/powerpoint/2010/main" val="18878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1) большую </a:t>
            </a:r>
            <a:r>
              <a:rPr lang="ru-RU" dirty="0"/>
              <a:t>часть информации об окружающем мире, условиях и среде обитания </a:t>
            </a:r>
            <a:r>
              <a:rPr lang="ru-RU" dirty="0" smtClean="0"/>
              <a:t>люди </a:t>
            </a:r>
            <a:r>
              <a:rPr lang="ru-RU" dirty="0"/>
              <a:t>получают при помощи </a:t>
            </a:r>
            <a:r>
              <a:rPr lang="ru-RU" dirty="0" smtClean="0"/>
              <a:t>зрения</a:t>
            </a:r>
          </a:p>
          <a:p>
            <a:r>
              <a:rPr lang="ru-RU" dirty="0" smtClean="0"/>
              <a:t>2) </a:t>
            </a:r>
            <a:r>
              <a:rPr lang="ru-RU" dirty="0"/>
              <a:t>в наиболее общем случае, обработка видеопотока может осуществляться универсальной ЭВМ с </a:t>
            </a:r>
            <a:r>
              <a:rPr lang="ru-RU" dirty="0" smtClean="0"/>
              <a:t>потерями </a:t>
            </a:r>
            <a:r>
              <a:rPr lang="ru-RU" dirty="0"/>
              <a:t>производительности и повышенным </a:t>
            </a:r>
            <a:r>
              <a:rPr lang="ru-RU" dirty="0" smtClean="0"/>
              <a:t>энергопотреблением</a:t>
            </a:r>
          </a:p>
          <a:p>
            <a:r>
              <a:rPr lang="ru-RU" dirty="0" smtClean="0"/>
              <a:t>3) </a:t>
            </a:r>
            <a:r>
              <a:rPr lang="ru-RU" dirty="0"/>
              <a:t>специализированные аппаратные решения позволяют достичь максимально высокой скорости обработки видео при значительно более низком энергопотреблении</a:t>
            </a:r>
          </a:p>
        </p:txBody>
      </p:sp>
    </p:spTree>
    <p:extLst>
      <p:ext uri="{BB962C8B-B14F-4D97-AF65-F5344CB8AC3E}">
        <p14:creationId xmlns:p14="http://schemas.microsoft.com/office/powerpoint/2010/main" val="32642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видеопотока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61064"/>
            <a:ext cx="8579296" cy="283691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1) получить видеокадры</a:t>
            </a:r>
          </a:p>
          <a:p>
            <a:r>
              <a:rPr lang="ru-RU" dirty="0" smtClean="0"/>
              <a:t>2) сохранить пиксели видеопотока в ОЗУ</a:t>
            </a:r>
          </a:p>
          <a:p>
            <a:r>
              <a:rPr lang="ru-RU" dirty="0" smtClean="0"/>
              <a:t>3) передать данные из памяти в аппаратные фильтры</a:t>
            </a:r>
          </a:p>
          <a:p>
            <a:r>
              <a:rPr lang="ru-RU" dirty="0" smtClean="0"/>
              <a:t>4) провести математическую обработку данных</a:t>
            </a:r>
          </a:p>
          <a:p>
            <a:r>
              <a:rPr lang="ru-RU" dirty="0" smtClean="0"/>
              <a:t>5) записать результаты фильтрации в ОЗУ</a:t>
            </a:r>
          </a:p>
          <a:p>
            <a:r>
              <a:rPr lang="ru-RU" dirty="0" smtClean="0"/>
              <a:t>6) вывести интерпретацию фильтрации из ОЗУ во внешнюю память (</a:t>
            </a:r>
            <a:r>
              <a:rPr lang="en-US" dirty="0" smtClean="0"/>
              <a:t>SD, HDD, Flash) </a:t>
            </a:r>
            <a:r>
              <a:rPr lang="ru-RU" dirty="0" smtClean="0"/>
              <a:t>или на дисплей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3056"/>
            <a:ext cx="4914900" cy="2527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208"/>
            <a:ext cx="3384376" cy="11087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6510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Все очень просто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</a:p>
          <a:p>
            <a:r>
              <a:rPr lang="ru-RU" dirty="0"/>
              <a:t>Простейший алгоритм фильтрации анализирует яркостные характеристики текущего (m5) и 8 ближайших к нему пикселей (m1, m2, m3, m4, m6, m7, m8, m9</a:t>
            </a:r>
            <a:r>
              <a:rPr lang="ru-RU" dirty="0" smtClean="0"/>
              <a:t>)</a:t>
            </a:r>
          </a:p>
          <a:p>
            <a:r>
              <a:rPr lang="ru-RU" dirty="0"/>
              <a:t>Величины m1-m9 умножаются на так называемые коэффициенты фильтрации k1, k2, k3, k4, k5, k6, k7, k8, k9 соответственно, а полученные произведения </a:t>
            </a:r>
            <a:r>
              <a:rPr lang="ru-RU" dirty="0" smtClean="0"/>
              <a:t>складываются</a:t>
            </a:r>
          </a:p>
          <a:p>
            <a:r>
              <a:rPr lang="ru-RU" dirty="0"/>
              <a:t>m5`=k1*m1+k2*m2+k3*m3+k4*m4+k5*m5+k6*m6+k7*m7+k8*m8+k9*m9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859" y="1844824"/>
            <a:ext cx="2343150" cy="150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6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как </a:t>
            </a:r>
            <a:r>
              <a:rPr lang="ru-RU" dirty="0"/>
              <a:t>правило, яркостные характеристики m1-m9 полагаются целыми 8-битными числами из диапазона [0;255], а коэффициенты k1-k9 — действительными числами формата </a:t>
            </a:r>
            <a:r>
              <a:rPr lang="ru-RU" dirty="0" smtClean="0"/>
              <a:t>IEEE-754, что сильно затрудняет вычисления</a:t>
            </a:r>
          </a:p>
          <a:p>
            <a:r>
              <a:rPr lang="ru-RU" dirty="0" smtClean="0"/>
              <a:t>Поэтому </a:t>
            </a:r>
            <a:r>
              <a:rPr lang="ru-RU" dirty="0"/>
              <a:t>заменим </a:t>
            </a:r>
            <a:r>
              <a:rPr lang="ru-RU" dirty="0" smtClean="0"/>
              <a:t>главную расчетную формулу на </a:t>
            </a:r>
            <a:r>
              <a:rPr lang="ru-RU" dirty="0"/>
              <a:t>ее </a:t>
            </a:r>
            <a:r>
              <a:rPr lang="ru-RU" dirty="0" smtClean="0"/>
              <a:t>приближение.</a:t>
            </a:r>
            <a:endParaRPr lang="ru-RU" dirty="0"/>
          </a:p>
          <a:p>
            <a:r>
              <a:rPr lang="ru-RU" dirty="0"/>
              <a:t>m5`=(</a:t>
            </a:r>
            <a:r>
              <a:rPr lang="ru-RU" dirty="0" smtClean="0"/>
              <a:t>w1*m1+w2*m2+w3*m3+w4*m4+w5*m5+w6*m6+w7*m7+w8*m8+w9*m9</a:t>
            </a:r>
            <a:r>
              <a:rPr lang="ru-RU" dirty="0"/>
              <a:t>)/D </a:t>
            </a:r>
            <a:endParaRPr lang="ru-RU" dirty="0" smtClean="0"/>
          </a:p>
          <a:p>
            <a:r>
              <a:rPr lang="ru-RU" dirty="0"/>
              <a:t>где w1, w2, w3, w4, w5, w6, w7, w8, w9, D — целые числа, подобранные таким образом, что D — степень числа 2 с неотрицательным целым показателем, w1*D≈k1, w2*D≈k2, w3*D≈k3, w4*D≈k4, w5*D≈k5, w6*D≈k6, w7*D≈k7, w8*D≈k8, w9*D≈</a:t>
            </a:r>
            <a:r>
              <a:rPr lang="ru-RU" dirty="0" smtClean="0"/>
              <a:t>k9</a:t>
            </a:r>
          </a:p>
          <a:p>
            <a:r>
              <a:rPr lang="ru-RU" dirty="0"/>
              <a:t>При таком допущении все операции выполняются весьма быстро средствами стандартной библиотеки VHDL или </a:t>
            </a:r>
            <a:r>
              <a:rPr lang="ru-RU" dirty="0" err="1"/>
              <a:t>Verilog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4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вычислений в 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Еще более эффективной реализации вычислений по </a:t>
            </a:r>
            <a:r>
              <a:rPr lang="ru-RU" dirty="0" smtClean="0"/>
              <a:t>приближенной формуле </a:t>
            </a:r>
            <a:r>
              <a:rPr lang="ru-RU" dirty="0"/>
              <a:t>можно добиться, если выполнять расчеты в так называемой системе остаточных классов (модулярной арифметике</a:t>
            </a:r>
            <a:r>
              <a:rPr lang="ru-RU" dirty="0" smtClean="0"/>
              <a:t>).</a:t>
            </a:r>
          </a:p>
          <a:p>
            <a:r>
              <a:rPr lang="ru-RU" b="1" dirty="0"/>
              <a:t>Система остаточных классов (СОК) </a:t>
            </a:r>
            <a:r>
              <a:rPr lang="ru-RU" dirty="0"/>
              <a:t>— это алгебраическое кольцо, состоящее из кортежей остатков от деления целых чисел из некоторого рабочего диапазона на набор взаимно простых чисел-оснований СОК и двух замкнутых относительно кольца операций (сложение и умножение).</a:t>
            </a:r>
          </a:p>
          <a:p>
            <a:r>
              <a:rPr lang="ru-RU" dirty="0"/>
              <a:t>Сложение и перемножение кортежей в СОК осуществляется поэлементно по правилам обычной (стандартной) арифметики с последующей коррекцией получающихся при сложении и умножении ответов (суммы и произведения соответствующих элементов-остатков заменяются на их остатки от деления на соответствующие основания СОК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9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фильтрации пикселя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092" y="1268760"/>
            <a:ext cx="8270658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Рассчитаем яркостную характеристику центрального пикселя блока 3х3 пикселей m1=5, m2=7, m3=8, m4=0, m5=5, m6=9, m7=1, m8=0, m9=1 </a:t>
            </a:r>
            <a:r>
              <a:rPr lang="ru-RU" dirty="0" smtClean="0"/>
              <a:t>для </a:t>
            </a:r>
            <a:r>
              <a:rPr lang="ru-RU" dirty="0"/>
              <a:t>фильтра с коэффициентами фильтрации w1=-1, w2=-1, w3=-1, w4=-1, w5=8, w6=-1, w7=-1, w8=-1, w9=-1, D=1</a:t>
            </a:r>
            <a:r>
              <a:rPr lang="ru-RU" dirty="0" smtClean="0"/>
              <a:t>.</a:t>
            </a:r>
          </a:p>
          <a:p>
            <a:r>
              <a:rPr lang="ru-RU" dirty="0"/>
              <a:t>Прямой </a:t>
            </a:r>
            <a:r>
              <a:rPr lang="ru-RU" dirty="0" smtClean="0"/>
              <a:t>расчет.</a:t>
            </a:r>
            <a:br>
              <a:rPr lang="ru-RU" dirty="0" smtClean="0"/>
            </a:br>
            <a:r>
              <a:rPr lang="ru-RU" dirty="0" smtClean="0"/>
              <a:t>m5</a:t>
            </a:r>
            <a:r>
              <a:rPr lang="ru-RU" dirty="0"/>
              <a:t>`=((-1)*5+(-1)*7+(-1)*8+(-1)*0+8*5+(-1)*9+(-1)*1+(-1)*0+(-1)*1)/1=9/1=9.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77072"/>
            <a:ext cx="3291762" cy="21142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4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(фильтрация в СОК)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dirty="0"/>
              <a:t>Выберем взаимно-простые основания СОК так, чтобы результаты всех промежуточных вычислений были меньше значения произведения этих оснований. Хорошим выбором находим использование простых чисел p1=3, p2=5, p3=7. Диапазон взаимно-однозначного отображения кортежей СОК на неотрицательные целы числа равен [0;3*5*7-1]=[0;104</a:t>
            </a:r>
            <a:r>
              <a:rPr lang="ru-RU" dirty="0" smtClean="0"/>
              <a:t>]</a:t>
            </a:r>
          </a:p>
          <a:p>
            <a:r>
              <a:rPr lang="ru-RU" dirty="0"/>
              <a:t>Выполним прямой перевод яркостных характеристик пикселей из позиционной (десятичной) системы счисления (ПСС) в СОК (далее под операцией «</a:t>
            </a:r>
            <a:r>
              <a:rPr lang="ru-RU" dirty="0" err="1"/>
              <a:t>mod</a:t>
            </a:r>
            <a:r>
              <a:rPr lang="ru-RU" dirty="0"/>
              <a:t>» будем понимать операцию нахождения остатка от деления).</a:t>
            </a:r>
          </a:p>
          <a:p>
            <a:r>
              <a:rPr lang="ru-RU" dirty="0"/>
              <a:t>m1=5 ~ (5 </a:t>
            </a:r>
            <a:r>
              <a:rPr lang="ru-RU" dirty="0" err="1"/>
              <a:t>mod</a:t>
            </a:r>
            <a:r>
              <a:rPr lang="ru-RU" dirty="0"/>
              <a:t> 3, 5 </a:t>
            </a:r>
            <a:r>
              <a:rPr lang="ru-RU" dirty="0" err="1"/>
              <a:t>mod</a:t>
            </a:r>
            <a:r>
              <a:rPr lang="ru-RU" dirty="0"/>
              <a:t> 5, 5 </a:t>
            </a:r>
            <a:r>
              <a:rPr lang="ru-RU" dirty="0" err="1"/>
              <a:t>mod</a:t>
            </a:r>
            <a:r>
              <a:rPr lang="ru-RU" dirty="0"/>
              <a:t> 7)=(2,0,5),</a:t>
            </a:r>
          </a:p>
          <a:p>
            <a:r>
              <a:rPr lang="ru-RU" dirty="0"/>
              <a:t>m2=7 ~ (1,2,0), m3=8 ~ (2,3,1), m4=0 ~ (0,0,0), m5=5 ~ (2,0,5), m6=9 ~ (</a:t>
            </a:r>
            <a:r>
              <a:rPr lang="ru-RU" dirty="0" smtClean="0"/>
              <a:t>0,4,2), m7=1 ~ (1,1,1), m8=0 ~ (0,0,0), m9=1 ~ (1,1,1).</a:t>
            </a:r>
          </a:p>
          <a:p>
            <a:r>
              <a:rPr lang="ru-RU" dirty="0"/>
              <a:t>Выполним прямой перевод в СОК из ПСС коэффициентов фильтрации.</a:t>
            </a:r>
          </a:p>
          <a:p>
            <a:r>
              <a:rPr lang="ru-RU" dirty="0"/>
              <a:t>k1=k2=k3=k4=k6=k7=k8=k9=-1 ~  (2,4,6), k5=8 ~ (2,3,1),</a:t>
            </a:r>
          </a:p>
          <a:p>
            <a:r>
              <a:rPr lang="ru-RU" dirty="0"/>
              <a:t>Вычислим в СОК произведения k1*m1, k2*m2, …, k9*m9.</a:t>
            </a:r>
          </a:p>
          <a:p>
            <a:r>
              <a:rPr lang="ru-RU" dirty="0"/>
              <a:t>k1*m1=(2,4,6)*(2,0,5)=(2*2 </a:t>
            </a:r>
            <a:r>
              <a:rPr lang="ru-RU" dirty="0" err="1"/>
              <a:t>mod</a:t>
            </a:r>
            <a:r>
              <a:rPr lang="ru-RU" dirty="0"/>
              <a:t> 3, 4*0 </a:t>
            </a:r>
            <a:r>
              <a:rPr lang="ru-RU" dirty="0" err="1"/>
              <a:t>mod</a:t>
            </a:r>
            <a:r>
              <a:rPr lang="ru-RU" dirty="0"/>
              <a:t> 5, 6*5 </a:t>
            </a:r>
            <a:r>
              <a:rPr lang="ru-RU" dirty="0" err="1"/>
              <a:t>mod</a:t>
            </a:r>
            <a:r>
              <a:rPr lang="ru-RU" dirty="0"/>
              <a:t> 7)=(1,0,2),</a:t>
            </a:r>
          </a:p>
          <a:p>
            <a:r>
              <a:rPr lang="ru-RU" dirty="0"/>
              <a:t>k2*m2=(2,4,6)*(1,2,0)=(2,3,0),</a:t>
            </a:r>
          </a:p>
          <a:p>
            <a:r>
              <a:rPr lang="ru-RU" dirty="0"/>
              <a:t>k3*m3=(2,4,6)*(2,3,1)=(1,2,6),</a:t>
            </a:r>
          </a:p>
          <a:p>
            <a:r>
              <a:rPr lang="ru-RU" dirty="0"/>
              <a:t>k4*m4=(2,4,6)*(0,0,0)=(0,0,0),</a:t>
            </a:r>
          </a:p>
          <a:p>
            <a:r>
              <a:rPr lang="ru-RU" dirty="0"/>
              <a:t>k5*m5=(2,3,1)*(2,0,5)=(1,0,5),</a:t>
            </a:r>
          </a:p>
          <a:p>
            <a:r>
              <a:rPr lang="ru-RU" dirty="0"/>
              <a:t>k6*m6=(2,4,6)*(0,4,2)=(0,1,5),</a:t>
            </a:r>
          </a:p>
          <a:p>
            <a:r>
              <a:rPr lang="ru-RU" dirty="0"/>
              <a:t>k7*m7=(2,4,6)*(1,1,1)=(2,4,6),</a:t>
            </a:r>
          </a:p>
          <a:p>
            <a:r>
              <a:rPr lang="ru-RU" dirty="0"/>
              <a:t>k8*m8=(2,4,6)*(0,0,0)=(0,0,0),</a:t>
            </a:r>
          </a:p>
          <a:p>
            <a:r>
              <a:rPr lang="ru-RU" dirty="0"/>
              <a:t>k9*m9=(2,4,6)*(1,1,1)=(2,4,6</a:t>
            </a:r>
            <a:r>
              <a:rPr lang="ru-RU" dirty="0" smtClean="0"/>
              <a:t>).</a:t>
            </a:r>
          </a:p>
          <a:p>
            <a:r>
              <a:rPr lang="ru-RU" dirty="0"/>
              <a:t>Найдем сумму k1*m1+k2*m2+...+k9*m9, в СОК, используя при этом технику бинарного сдваивания.</a:t>
            </a:r>
          </a:p>
          <a:p>
            <a:r>
              <a:rPr lang="ru-RU" dirty="0"/>
              <a:t>s1=k1*m1+k2*m2=(1,0,2)+(2,3,0)=(1+2 </a:t>
            </a:r>
            <a:r>
              <a:rPr lang="ru-RU" dirty="0" err="1"/>
              <a:t>mod</a:t>
            </a:r>
            <a:r>
              <a:rPr lang="ru-RU" dirty="0"/>
              <a:t> 3, 0+3 </a:t>
            </a:r>
            <a:r>
              <a:rPr lang="ru-RU" dirty="0" err="1"/>
              <a:t>mod</a:t>
            </a:r>
            <a:r>
              <a:rPr lang="ru-RU" dirty="0"/>
              <a:t> 5, 2+0 </a:t>
            </a:r>
            <a:r>
              <a:rPr lang="ru-RU" dirty="0" err="1"/>
              <a:t>mod</a:t>
            </a:r>
            <a:r>
              <a:rPr lang="ru-RU" dirty="0"/>
              <a:t> 7)=(0,3,2),</a:t>
            </a:r>
          </a:p>
          <a:p>
            <a:r>
              <a:rPr lang="ru-RU" dirty="0"/>
              <a:t>s2=k3*m3+k4*m4=(1,2,6)+(0,0,0)=(1,2,6),</a:t>
            </a:r>
          </a:p>
          <a:p>
            <a:r>
              <a:rPr lang="ru-RU" dirty="0"/>
              <a:t>s3=k5*m5+k6*m6=(1,0,5)+(0,1,5)=(1,1,3),</a:t>
            </a:r>
          </a:p>
          <a:p>
            <a:r>
              <a:rPr lang="ru-RU" dirty="0"/>
              <a:t>s4=k7*m7+k8*m8=(2,4,6)+(0,0,0)=(2,4,6),</a:t>
            </a:r>
          </a:p>
          <a:p>
            <a:r>
              <a:rPr lang="ru-RU" dirty="0"/>
              <a:t>s5=s1+s2=(0,3,2)+(1,2,6)=(1,0,1),</a:t>
            </a:r>
          </a:p>
          <a:p>
            <a:r>
              <a:rPr lang="ru-RU" dirty="0"/>
              <a:t>s6=s3+s4=(1,1,3)+(2,4,6)=(0,0,2),</a:t>
            </a:r>
          </a:p>
          <a:p>
            <a:r>
              <a:rPr lang="ru-RU" dirty="0"/>
              <a:t>s7=s5+s6=(1,0,1)+(0,0,2)=(1,0,3),</a:t>
            </a:r>
          </a:p>
          <a:p>
            <a:r>
              <a:rPr lang="ru-RU" dirty="0"/>
              <a:t>s8=s7+k9*m9=(1,0,3)+(2,4,6)=(0,4,2).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5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1719</Words>
  <Application>Microsoft Office PowerPoint</Application>
  <PresentationFormat>Экран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Устройство обработки видео с вычислениями в СОК</vt:lpstr>
      <vt:lpstr>Поставленная задача</vt:lpstr>
      <vt:lpstr>Актуальность задачи</vt:lpstr>
      <vt:lpstr>Обработка видеопотока</vt:lpstr>
      <vt:lpstr>Математическая модель</vt:lpstr>
      <vt:lpstr>Математическая модель</vt:lpstr>
      <vt:lpstr>Ускорение вычислений в СОК</vt:lpstr>
      <vt:lpstr>Пример фильтрации пикселя</vt:lpstr>
      <vt:lpstr>Расчет (фильтрация в СОК)</vt:lpstr>
      <vt:lpstr>Расчет (фильтрация в СОК)</vt:lpstr>
      <vt:lpstr>Расчет (фильтрация в СОК)</vt:lpstr>
      <vt:lpstr>Архитектура аппаратного решения</vt:lpstr>
      <vt:lpstr>Основные технические характеристики проекта</vt:lpstr>
      <vt:lpstr>Основные технические характеристики проекта</vt:lpstr>
      <vt:lpstr>Заключение</vt:lpstr>
      <vt:lpstr>Благодарю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обработки видео с вычислениями в СОК</dc:title>
  <dc:creator>Andrey S. Ionisyan</dc:creator>
  <cp:lastModifiedBy>Andrey S. Ionisyan</cp:lastModifiedBy>
  <cp:revision>16</cp:revision>
  <dcterms:created xsi:type="dcterms:W3CDTF">2018-02-02T08:45:26Z</dcterms:created>
  <dcterms:modified xsi:type="dcterms:W3CDTF">2018-02-02T09:20:51Z</dcterms:modified>
</cp:coreProperties>
</file>