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CC0000"/>
    <a:srgbClr val="FFFF99"/>
    <a:srgbClr val="FFCC66"/>
    <a:srgbClr val="E6E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3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24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23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3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22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8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18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6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38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67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44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9E343-7099-4DA2-88C8-8FF1C5D1C2DA}" type="datetimeFigureOut">
              <a:rPr lang="fr-FR" smtClean="0"/>
              <a:t>19/07/2024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5572-DD9A-4B54-8C15-121D04B202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87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e 3">
            <a:extLst>
              <a:ext uri="{FF2B5EF4-FFF2-40B4-BE49-F238E27FC236}">
                <a16:creationId xmlns:a16="http://schemas.microsoft.com/office/drawing/2014/main" id="{C9DBF4DA-70E8-CF72-7069-429656AFA9F9}"/>
              </a:ext>
            </a:extLst>
          </p:cNvPr>
          <p:cNvSpPr/>
          <p:nvPr/>
        </p:nvSpPr>
        <p:spPr>
          <a:xfrm>
            <a:off x="5940043" y="1747012"/>
            <a:ext cx="1374037" cy="649224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Backlog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F90E0E-1645-4107-9982-554C6D6804A1}"/>
              </a:ext>
            </a:extLst>
          </p:cNvPr>
          <p:cNvSpPr txBox="1"/>
          <p:nvPr/>
        </p:nvSpPr>
        <p:spPr>
          <a:xfrm>
            <a:off x="4868903" y="597422"/>
            <a:ext cx="154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Soumission d’une CP</a:t>
            </a:r>
          </a:p>
        </p:txBody>
      </p:sp>
      <p:pic>
        <p:nvPicPr>
          <p:cNvPr id="1026" name="Picture 2" descr="Logo github - Icônes des médias sociaux gratuites">
            <a:extLst>
              <a:ext uri="{FF2B5EF4-FFF2-40B4-BE49-F238E27FC236}">
                <a16:creationId xmlns:a16="http://schemas.microsoft.com/office/drawing/2014/main" id="{DB9C88E9-49AD-648D-8284-A1264A12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03" y="257269"/>
            <a:ext cx="479139" cy="47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Document avec un remplissage uni">
            <a:extLst>
              <a:ext uri="{FF2B5EF4-FFF2-40B4-BE49-F238E27FC236}">
                <a16:creationId xmlns:a16="http://schemas.microsoft.com/office/drawing/2014/main" id="{C622740E-CAED-44FE-D1C9-EEFD9C5C9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692" y="474519"/>
            <a:ext cx="914400" cy="9144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7E50760-4B23-CE6A-9069-4C3736CA462A}"/>
              </a:ext>
            </a:extLst>
          </p:cNvPr>
          <p:cNvCxnSpPr/>
          <p:nvPr/>
        </p:nvCxnSpPr>
        <p:spPr>
          <a:xfrm>
            <a:off x="6628892" y="1388920"/>
            <a:ext cx="0" cy="292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1170C73-2E2A-2627-00FA-D62554E6AEA1}"/>
              </a:ext>
            </a:extLst>
          </p:cNvPr>
          <p:cNvSpPr txBox="1"/>
          <p:nvPr/>
        </p:nvSpPr>
        <p:spPr>
          <a:xfrm>
            <a:off x="6583172" y="1350281"/>
            <a:ext cx="68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Graphique 12" descr="Engrenages contour">
            <a:extLst>
              <a:ext uri="{FF2B5EF4-FFF2-40B4-BE49-F238E27FC236}">
                <a16:creationId xmlns:a16="http://schemas.microsoft.com/office/drawing/2014/main" id="{F41251EF-5D90-122E-9B2B-8E910306A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7240" y="1321078"/>
            <a:ext cx="407646" cy="40764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C83566B-9208-F5D0-47F7-AF62D3024D02}"/>
              </a:ext>
            </a:extLst>
          </p:cNvPr>
          <p:cNvSpPr txBox="1"/>
          <p:nvPr/>
        </p:nvSpPr>
        <p:spPr>
          <a:xfrm>
            <a:off x="6594140" y="2515077"/>
            <a:ext cx="150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assignation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C01E71A-95EB-D564-0FD1-5B2FD3D3E302}"/>
              </a:ext>
            </a:extLst>
          </p:cNvPr>
          <p:cNvCxnSpPr>
            <a:cxnSpLocks/>
          </p:cNvCxnSpPr>
          <p:nvPr/>
        </p:nvCxnSpPr>
        <p:spPr>
          <a:xfrm>
            <a:off x="6591092" y="2500915"/>
            <a:ext cx="3048" cy="514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Graphique 16" descr="Croquis de silhouette contour">
            <a:extLst>
              <a:ext uri="{FF2B5EF4-FFF2-40B4-BE49-F238E27FC236}">
                <a16:creationId xmlns:a16="http://schemas.microsoft.com/office/drawing/2014/main" id="{8A7A6EB1-1A35-7352-B9CF-E85509F33B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4342" y="2504393"/>
            <a:ext cx="521208" cy="521208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FBC1E42-A483-36BE-E361-CC057463E97A}"/>
              </a:ext>
            </a:extLst>
          </p:cNvPr>
          <p:cNvSpPr/>
          <p:nvPr/>
        </p:nvSpPr>
        <p:spPr>
          <a:xfrm>
            <a:off x="6014418" y="3106341"/>
            <a:ext cx="1225296" cy="6492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Analyse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61FAC8-E923-C0BA-A878-3DDDC71F1B35}"/>
              </a:ext>
            </a:extLst>
          </p:cNvPr>
          <p:cNvSpPr txBox="1"/>
          <p:nvPr/>
        </p:nvSpPr>
        <p:spPr>
          <a:xfrm>
            <a:off x="3271897" y="3106341"/>
            <a:ext cx="163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Attente précision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59377A5-2C25-54F2-32E6-72F534F84981}"/>
              </a:ext>
            </a:extLst>
          </p:cNvPr>
          <p:cNvSpPr/>
          <p:nvPr/>
        </p:nvSpPr>
        <p:spPr>
          <a:xfrm>
            <a:off x="2438255" y="4434840"/>
            <a:ext cx="1225296" cy="6492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 attente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9FDB595-296F-6EB8-4863-3B4BB22CBD62}"/>
              </a:ext>
            </a:extLst>
          </p:cNvPr>
          <p:cNvSpPr/>
          <p:nvPr/>
        </p:nvSpPr>
        <p:spPr>
          <a:xfrm>
            <a:off x="6045501" y="4371021"/>
            <a:ext cx="1225296" cy="649224"/>
          </a:xfrm>
          <a:prstGeom prst="roundRect">
            <a:avLst/>
          </a:prstGeom>
          <a:solidFill>
            <a:srgbClr val="FF5050"/>
          </a:solidFill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Arbitrage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08BC0A5-6F3D-EBED-B7CA-3DD9677E09F9}"/>
              </a:ext>
            </a:extLst>
          </p:cNvPr>
          <p:cNvSpPr txBox="1"/>
          <p:nvPr/>
        </p:nvSpPr>
        <p:spPr>
          <a:xfrm>
            <a:off x="6636812" y="3837909"/>
            <a:ext cx="150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assignation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78EB503-B494-1EF3-82FF-1B4D93B29933}"/>
              </a:ext>
            </a:extLst>
          </p:cNvPr>
          <p:cNvCxnSpPr>
            <a:cxnSpLocks/>
          </p:cNvCxnSpPr>
          <p:nvPr/>
        </p:nvCxnSpPr>
        <p:spPr>
          <a:xfrm>
            <a:off x="6633764" y="3823747"/>
            <a:ext cx="3048" cy="514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Graphique 25" descr="Croquis de silhouette contour">
            <a:extLst>
              <a:ext uri="{FF2B5EF4-FFF2-40B4-BE49-F238E27FC236}">
                <a16:creationId xmlns:a16="http://schemas.microsoft.com/office/drawing/2014/main" id="{4D505619-2732-40F1-C90D-942324610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4342" y="3789125"/>
            <a:ext cx="521208" cy="521208"/>
          </a:xfrm>
          <a:prstGeom prst="rect">
            <a:avLst/>
          </a:prstGeom>
        </p:spPr>
      </p:pic>
      <p:sp>
        <p:nvSpPr>
          <p:cNvPr id="27" name="Flèche : double flèche horizontale 26">
            <a:extLst>
              <a:ext uri="{FF2B5EF4-FFF2-40B4-BE49-F238E27FC236}">
                <a16:creationId xmlns:a16="http://schemas.microsoft.com/office/drawing/2014/main" id="{CEDACA27-3AF1-BB4A-3F46-2BE352A1DDA5}"/>
              </a:ext>
            </a:extLst>
          </p:cNvPr>
          <p:cNvSpPr/>
          <p:nvPr/>
        </p:nvSpPr>
        <p:spPr>
          <a:xfrm>
            <a:off x="3895868" y="4549328"/>
            <a:ext cx="1745288" cy="307777"/>
          </a:xfrm>
          <a:prstGeom prst="left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1284A9-BC4A-969F-7134-4D3BA990356A}"/>
              </a:ext>
            </a:extLst>
          </p:cNvPr>
          <p:cNvSpPr txBox="1"/>
          <p:nvPr/>
        </p:nvSpPr>
        <p:spPr>
          <a:xfrm>
            <a:off x="6636812" y="5122341"/>
            <a:ext cx="150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et assignation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078C395-413E-A080-3F84-75EBE4DCB13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649382" y="5091846"/>
            <a:ext cx="6940" cy="758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Graphique 29" descr="Croquis de silhouette contour">
            <a:extLst>
              <a:ext uri="{FF2B5EF4-FFF2-40B4-BE49-F238E27FC236}">
                <a16:creationId xmlns:a16="http://schemas.microsoft.com/office/drawing/2014/main" id="{A08200DD-7864-3565-78FB-D41167F0C2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4342" y="5180746"/>
            <a:ext cx="521208" cy="521208"/>
          </a:xfrm>
          <a:prstGeom prst="rect">
            <a:avLst/>
          </a:prstGeom>
        </p:spPr>
      </p:pic>
      <p:pic>
        <p:nvPicPr>
          <p:cNvPr id="32" name="Graphique 31" descr="Avis des clients contour">
            <a:extLst>
              <a:ext uri="{FF2B5EF4-FFF2-40B4-BE49-F238E27FC236}">
                <a16:creationId xmlns:a16="http://schemas.microsoft.com/office/drawing/2014/main" id="{7D5D9DFA-D2B0-89E6-24B1-EB6226345E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63439" y="4305761"/>
            <a:ext cx="914400" cy="914400"/>
          </a:xfrm>
          <a:prstGeom prst="rect">
            <a:avLst/>
          </a:prstGeom>
        </p:spPr>
      </p:pic>
      <p:pic>
        <p:nvPicPr>
          <p:cNvPr id="33" name="Graphique 32" descr="Avis des clients contour">
            <a:extLst>
              <a:ext uri="{FF2B5EF4-FFF2-40B4-BE49-F238E27FC236}">
                <a16:creationId xmlns:a16="http://schemas.microsoft.com/office/drawing/2014/main" id="{8A1A8CB5-E568-C7B9-A200-34BBE9A4BA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97147" y="399304"/>
            <a:ext cx="914400" cy="91440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E65F79FD-AB97-ED64-9B94-83236DFD3345}"/>
              </a:ext>
            </a:extLst>
          </p:cNvPr>
          <p:cNvSpPr txBox="1"/>
          <p:nvPr/>
        </p:nvSpPr>
        <p:spPr>
          <a:xfrm>
            <a:off x="4097147" y="1297479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Demandeur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2E02583-BE65-0499-88DD-FDB19DC2E4BD}"/>
              </a:ext>
            </a:extLst>
          </p:cNvPr>
          <p:cNvSpPr txBox="1"/>
          <p:nvPr/>
        </p:nvSpPr>
        <p:spPr>
          <a:xfrm>
            <a:off x="1370254" y="516640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Demandeur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792FA22-8A42-ABBC-306F-22D2AA174E91}"/>
              </a:ext>
            </a:extLst>
          </p:cNvPr>
          <p:cNvSpPr/>
          <p:nvPr/>
        </p:nvSpPr>
        <p:spPr>
          <a:xfrm>
            <a:off x="6043674" y="5850081"/>
            <a:ext cx="1225296" cy="6492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A traiter</a:t>
            </a:r>
          </a:p>
        </p:txBody>
      </p:sp>
      <p:sp>
        <p:nvSpPr>
          <p:cNvPr id="37" name="Flèche : double flèche horizontale 36">
            <a:extLst>
              <a:ext uri="{FF2B5EF4-FFF2-40B4-BE49-F238E27FC236}">
                <a16:creationId xmlns:a16="http://schemas.microsoft.com/office/drawing/2014/main" id="{50DF31EA-1DE2-C649-0DFB-B60FEF4E7D08}"/>
              </a:ext>
            </a:extLst>
          </p:cNvPr>
          <p:cNvSpPr/>
          <p:nvPr/>
        </p:nvSpPr>
        <p:spPr>
          <a:xfrm rot="13261050">
            <a:off x="3060215" y="6376181"/>
            <a:ext cx="3040401" cy="330038"/>
          </a:xfrm>
          <a:prstGeom prst="left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D620F40-F010-1860-88BD-E9D5DF022240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6656322" y="6499305"/>
            <a:ext cx="1488" cy="641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4772BD8-3674-6929-9724-FCFC8BFB2EE5}"/>
              </a:ext>
            </a:extLst>
          </p:cNvPr>
          <p:cNvSpPr/>
          <p:nvPr/>
        </p:nvSpPr>
        <p:spPr>
          <a:xfrm>
            <a:off x="6045162" y="7140605"/>
            <a:ext cx="1225296" cy="649224"/>
          </a:xfrm>
          <a:prstGeom prst="roundRect">
            <a:avLst/>
          </a:prstGeom>
          <a:solidFill>
            <a:srgbClr val="FFCC66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En cours</a:t>
            </a:r>
          </a:p>
        </p:txBody>
      </p:sp>
      <p:pic>
        <p:nvPicPr>
          <p:cNvPr id="41" name="Graphique 40" descr="Croquis de silhouette contour">
            <a:extLst>
              <a:ext uri="{FF2B5EF4-FFF2-40B4-BE49-F238E27FC236}">
                <a16:creationId xmlns:a16="http://schemas.microsoft.com/office/drawing/2014/main" id="{40FB765C-19DD-D252-05F8-AE3AC4F30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4342" y="6577744"/>
            <a:ext cx="521208" cy="521208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C6EC902D-0679-AB70-8642-68CA6038D746}"/>
              </a:ext>
            </a:extLst>
          </p:cNvPr>
          <p:cNvSpPr txBox="1"/>
          <p:nvPr/>
        </p:nvSpPr>
        <p:spPr>
          <a:xfrm>
            <a:off x="6712604" y="6689186"/>
            <a:ext cx="150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Pris en charge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D29752D7-D7D3-8AC9-1702-6963D438F267}"/>
              </a:ext>
            </a:extLst>
          </p:cNvPr>
          <p:cNvSpPr/>
          <p:nvPr/>
        </p:nvSpPr>
        <p:spPr>
          <a:xfrm>
            <a:off x="6054719" y="8447134"/>
            <a:ext cx="1225296" cy="649224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Fait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D7BA413-D95A-7473-9F85-FE478199CD46}"/>
              </a:ext>
            </a:extLst>
          </p:cNvPr>
          <p:cNvCxnSpPr>
            <a:cxnSpLocks/>
          </p:cNvCxnSpPr>
          <p:nvPr/>
        </p:nvCxnSpPr>
        <p:spPr>
          <a:xfrm flipV="1">
            <a:off x="7503113" y="4049729"/>
            <a:ext cx="2912041" cy="636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3A378A4-E0DF-E8E9-03BD-14322594AF0E}"/>
              </a:ext>
            </a:extLst>
          </p:cNvPr>
          <p:cNvCxnSpPr>
            <a:cxnSpLocks/>
          </p:cNvCxnSpPr>
          <p:nvPr/>
        </p:nvCxnSpPr>
        <p:spPr>
          <a:xfrm>
            <a:off x="7390281" y="3473196"/>
            <a:ext cx="3024873" cy="335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D21D3F58-14D6-2F04-F0D6-E69F8CFCA937}"/>
              </a:ext>
            </a:extLst>
          </p:cNvPr>
          <p:cNvSpPr/>
          <p:nvPr/>
        </p:nvSpPr>
        <p:spPr>
          <a:xfrm>
            <a:off x="10555748" y="3571656"/>
            <a:ext cx="1225296" cy="6492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Fermée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2B2481D-7E51-7C4B-0CD3-AC7ECFCA27F6}"/>
              </a:ext>
            </a:extLst>
          </p:cNvPr>
          <p:cNvSpPr txBox="1"/>
          <p:nvPr/>
        </p:nvSpPr>
        <p:spPr>
          <a:xfrm>
            <a:off x="7892894" y="3157293"/>
            <a:ext cx="150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évaluation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72DE039-6A8B-1EFC-9AD0-D05625BF90B6}"/>
              </a:ext>
            </a:extLst>
          </p:cNvPr>
          <p:cNvSpPr txBox="1"/>
          <p:nvPr/>
        </p:nvSpPr>
        <p:spPr>
          <a:xfrm>
            <a:off x="8036150" y="4596638"/>
            <a:ext cx="150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évaluation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18483B3-D831-6DFD-43F0-1E390B4D85C7}"/>
              </a:ext>
            </a:extLst>
          </p:cNvPr>
          <p:cNvSpPr/>
          <p:nvPr/>
        </p:nvSpPr>
        <p:spPr>
          <a:xfrm>
            <a:off x="10691510" y="12701"/>
            <a:ext cx="2084691" cy="2824433"/>
          </a:xfrm>
          <a:prstGeom prst="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2116E683-8612-102D-4E22-DE9477C8C771}"/>
              </a:ext>
            </a:extLst>
          </p:cNvPr>
          <p:cNvSpPr/>
          <p:nvPr/>
        </p:nvSpPr>
        <p:spPr>
          <a:xfrm>
            <a:off x="11065502" y="1503172"/>
            <a:ext cx="1225296" cy="64922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Annulée</a:t>
            </a:r>
          </a:p>
        </p:txBody>
      </p:sp>
      <p:pic>
        <p:nvPicPr>
          <p:cNvPr id="62" name="Graphique 61" descr="Avis des clients contour">
            <a:extLst>
              <a:ext uri="{FF2B5EF4-FFF2-40B4-BE49-F238E27FC236}">
                <a16:creationId xmlns:a16="http://schemas.microsoft.com/office/drawing/2014/main" id="{F3B0022A-6090-CFA0-E1EA-C087384433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25081" y="358001"/>
            <a:ext cx="914400" cy="9144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AD738F98-B5CC-1AE0-2A4E-45CD5199A2AD}"/>
              </a:ext>
            </a:extLst>
          </p:cNvPr>
          <p:cNvSpPr txBox="1"/>
          <p:nvPr/>
        </p:nvSpPr>
        <p:spPr>
          <a:xfrm>
            <a:off x="11231896" y="121864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Demandeur</a:t>
            </a:r>
          </a:p>
        </p:txBody>
      </p:sp>
      <p:sp>
        <p:nvSpPr>
          <p:cNvPr id="1024" name="ZoneTexte 1023">
            <a:extLst>
              <a:ext uri="{FF2B5EF4-FFF2-40B4-BE49-F238E27FC236}">
                <a16:creationId xmlns:a16="http://schemas.microsoft.com/office/drawing/2014/main" id="{55587F52-C162-61CC-A742-F8B9BA992F5E}"/>
              </a:ext>
            </a:extLst>
          </p:cNvPr>
          <p:cNvSpPr txBox="1"/>
          <p:nvPr/>
        </p:nvSpPr>
        <p:spPr>
          <a:xfrm>
            <a:off x="11147798" y="2236969"/>
            <a:ext cx="1143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À tout moment sur décision du demandeur</a:t>
            </a:r>
          </a:p>
        </p:txBody>
      </p:sp>
      <p:cxnSp>
        <p:nvCxnSpPr>
          <p:cNvPr id="1027" name="Connecteur droit avec flèche 1026">
            <a:extLst>
              <a:ext uri="{FF2B5EF4-FFF2-40B4-BE49-F238E27FC236}">
                <a16:creationId xmlns:a16="http://schemas.microsoft.com/office/drawing/2014/main" id="{068EF915-010E-C484-689F-7297DB0C3FB4}"/>
              </a:ext>
            </a:extLst>
          </p:cNvPr>
          <p:cNvCxnSpPr>
            <a:cxnSpLocks/>
          </p:cNvCxnSpPr>
          <p:nvPr/>
        </p:nvCxnSpPr>
        <p:spPr>
          <a:xfrm>
            <a:off x="6649382" y="7802529"/>
            <a:ext cx="0" cy="599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Graphique 1029" descr="Croquis de silhouette contour">
            <a:extLst>
              <a:ext uri="{FF2B5EF4-FFF2-40B4-BE49-F238E27FC236}">
                <a16:creationId xmlns:a16="http://schemas.microsoft.com/office/drawing/2014/main" id="{F4451604-C000-6702-ACE5-4B4609DC65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4342" y="7893240"/>
            <a:ext cx="521208" cy="521208"/>
          </a:xfrm>
          <a:prstGeom prst="rect">
            <a:avLst/>
          </a:prstGeom>
        </p:spPr>
      </p:pic>
      <p:sp>
        <p:nvSpPr>
          <p:cNvPr id="1033" name="ZoneTexte 1032">
            <a:extLst>
              <a:ext uri="{FF2B5EF4-FFF2-40B4-BE49-F238E27FC236}">
                <a16:creationId xmlns:a16="http://schemas.microsoft.com/office/drawing/2014/main" id="{1C05F8A9-559E-5484-D539-267A39A7552C}"/>
              </a:ext>
            </a:extLst>
          </p:cNvPr>
          <p:cNvSpPr txBox="1"/>
          <p:nvPr/>
        </p:nvSpPr>
        <p:spPr>
          <a:xfrm>
            <a:off x="6200209" y="7956293"/>
            <a:ext cx="1506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</a:p>
        </p:txBody>
      </p:sp>
      <p:sp>
        <p:nvSpPr>
          <p:cNvPr id="1037" name="Flèche : double flèche horizontale 1036">
            <a:extLst>
              <a:ext uri="{FF2B5EF4-FFF2-40B4-BE49-F238E27FC236}">
                <a16:creationId xmlns:a16="http://schemas.microsoft.com/office/drawing/2014/main" id="{2AD638FC-170C-4C53-1944-42AE709D09E8}"/>
              </a:ext>
            </a:extLst>
          </p:cNvPr>
          <p:cNvSpPr/>
          <p:nvPr/>
        </p:nvSpPr>
        <p:spPr>
          <a:xfrm rot="20428151">
            <a:off x="3203733" y="3598705"/>
            <a:ext cx="2443446" cy="305591"/>
          </a:xfrm>
          <a:prstGeom prst="left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8" name="ZoneTexte 1037">
            <a:extLst>
              <a:ext uri="{FF2B5EF4-FFF2-40B4-BE49-F238E27FC236}">
                <a16:creationId xmlns:a16="http://schemas.microsoft.com/office/drawing/2014/main" id="{6A4141C2-88EB-75FA-E917-E4008C5B8ED3}"/>
              </a:ext>
            </a:extLst>
          </p:cNvPr>
          <p:cNvSpPr txBox="1"/>
          <p:nvPr/>
        </p:nvSpPr>
        <p:spPr>
          <a:xfrm>
            <a:off x="3949118" y="5102489"/>
            <a:ext cx="163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Attente précision</a:t>
            </a:r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D5818C0D-63D9-5E37-4804-1A2A664D715C}"/>
              </a:ext>
            </a:extLst>
          </p:cNvPr>
          <p:cNvSpPr txBox="1"/>
          <p:nvPr/>
        </p:nvSpPr>
        <p:spPr>
          <a:xfrm>
            <a:off x="3297420" y="6791175"/>
            <a:ext cx="1638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Attente précision</a:t>
            </a:r>
          </a:p>
        </p:txBody>
      </p:sp>
      <p:sp>
        <p:nvSpPr>
          <p:cNvPr id="1042" name="ZoneTexte 1041">
            <a:extLst>
              <a:ext uri="{FF2B5EF4-FFF2-40B4-BE49-F238E27FC236}">
                <a16:creationId xmlns:a16="http://schemas.microsoft.com/office/drawing/2014/main" id="{CAF942D7-4EF9-E19F-6459-6A9DBA2E3E94}"/>
              </a:ext>
            </a:extLst>
          </p:cNvPr>
          <p:cNvSpPr txBox="1"/>
          <p:nvPr/>
        </p:nvSpPr>
        <p:spPr>
          <a:xfrm>
            <a:off x="10186206" y="4243076"/>
            <a:ext cx="20777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0" i="0" dirty="0">
                <a:solidFill>
                  <a:srgbClr val="636C76"/>
                </a:solidFill>
                <a:effectLst/>
                <a:highlight>
                  <a:srgbClr val="FFFFFF"/>
                </a:highlight>
                <a:latin typeface="-apple-system"/>
              </a:rPr>
              <a:t>Demande rejetée (demande incomplète, doublon, hors périmètre du CI-SIS...)</a:t>
            </a:r>
            <a:endParaRPr lang="fr-FR" sz="1100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DD6FEB0-1AEC-96CA-1FD8-D5BA3AF643DF}"/>
              </a:ext>
            </a:extLst>
          </p:cNvPr>
          <p:cNvSpPr/>
          <p:nvPr/>
        </p:nvSpPr>
        <p:spPr>
          <a:xfrm>
            <a:off x="10038954" y="7452299"/>
            <a:ext cx="2385883" cy="1644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600" b="1" u="sng" dirty="0"/>
              <a:t>Légende: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Action automatisée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Action manuelle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échanges</a:t>
            </a:r>
          </a:p>
          <a:p>
            <a:endParaRPr lang="fr-FR" b="1" u="sng" dirty="0"/>
          </a:p>
        </p:txBody>
      </p:sp>
      <p:pic>
        <p:nvPicPr>
          <p:cNvPr id="1044" name="Graphique 1043" descr="Engrenages contour">
            <a:extLst>
              <a:ext uri="{FF2B5EF4-FFF2-40B4-BE49-F238E27FC236}">
                <a16:creationId xmlns:a16="http://schemas.microsoft.com/office/drawing/2014/main" id="{B4D2A305-D3B0-26DF-0B70-65B40ABED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20212" y="7662859"/>
            <a:ext cx="407646" cy="407646"/>
          </a:xfrm>
          <a:prstGeom prst="rect">
            <a:avLst/>
          </a:prstGeom>
        </p:spPr>
      </p:pic>
      <p:pic>
        <p:nvPicPr>
          <p:cNvPr id="1045" name="Graphique 1044" descr="Croquis de silhouette contour">
            <a:extLst>
              <a:ext uri="{FF2B5EF4-FFF2-40B4-BE49-F238E27FC236}">
                <a16:creationId xmlns:a16="http://schemas.microsoft.com/office/drawing/2014/main" id="{3724E438-5892-C2B0-FCE4-23293C4367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20092" y="8070505"/>
            <a:ext cx="407646" cy="407646"/>
          </a:xfrm>
          <a:prstGeom prst="rect">
            <a:avLst/>
          </a:prstGeom>
        </p:spPr>
      </p:pic>
      <p:sp>
        <p:nvSpPr>
          <p:cNvPr id="1046" name="Flèche : double flèche horizontale 1045">
            <a:extLst>
              <a:ext uri="{FF2B5EF4-FFF2-40B4-BE49-F238E27FC236}">
                <a16:creationId xmlns:a16="http://schemas.microsoft.com/office/drawing/2014/main" id="{EF535063-85DE-17AE-E41A-4205FDE5670D}"/>
              </a:ext>
            </a:extLst>
          </p:cNvPr>
          <p:cNvSpPr/>
          <p:nvPr/>
        </p:nvSpPr>
        <p:spPr>
          <a:xfrm>
            <a:off x="11218481" y="8507574"/>
            <a:ext cx="809998" cy="266040"/>
          </a:xfrm>
          <a:prstGeom prst="left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86455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</TotalTime>
  <Words>63</Words>
  <Application>Microsoft Office PowerPoint</Application>
  <PresentationFormat>A3 (297 x 420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-apple-system</vt:lpstr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Sylvain DEMEY</dc:creator>
  <cp:lastModifiedBy>Sylvain DEMEY</cp:lastModifiedBy>
  <cp:revision>1</cp:revision>
  <dcterms:created xsi:type="dcterms:W3CDTF">2024-07-19T10:00:30Z</dcterms:created>
  <dcterms:modified xsi:type="dcterms:W3CDTF">2024-07-19T15:40:39Z</dcterms:modified>
</cp:coreProperties>
</file>