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145708552" r:id="rId2"/>
    <p:sldId id="2145708553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AE125E-4BEF-B8E4-CB97-DF165967A5C6}" name="Nicolas RISS" initials="NR" userId="S::nicolas.riss@esante.gouv.fr::ad025531-0717-42a2-8be6-fd21accafa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9"/>
    <p:restoredTop sz="94767"/>
  </p:normalViewPr>
  <p:slideViewPr>
    <p:cSldViewPr snapToGrid="0">
      <p:cViewPr varScale="1">
        <p:scale>
          <a:sx n="128" d="100"/>
          <a:sy n="128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837BF-BC66-5242-A4C0-DD83D59D57D3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5BCB2-3998-EE4A-9EA3-D893682FDD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18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822E4-5C83-40E2-902D-71DD6057D97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mpagne &amp; Limousine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mpagne &amp; Limousine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43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822E4-5C83-40E2-902D-71DD6057D97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mpagne &amp; Limousine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mpagne &amp; Limousine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66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615947" y="2244362"/>
            <a:ext cx="6036733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5615947" y="3754140"/>
            <a:ext cx="6036733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Cliquer pour ajouter un sous-titre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4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2925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de gard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615947" y="2244362"/>
            <a:ext cx="6036733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5615947" y="3754140"/>
            <a:ext cx="6036733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Cliquer pour ajouter un sous-titre</a:t>
            </a: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5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calair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77CEFF-C9A5-B44E-8097-C6D8CE6F29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7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65BC1F-129F-934C-BD82-CB1592C34E16}"/>
              </a:ext>
            </a:extLst>
          </p:cNvPr>
          <p:cNvSpPr txBox="1"/>
          <p:nvPr userDrawn="1"/>
        </p:nvSpPr>
        <p:spPr>
          <a:xfrm>
            <a:off x="484964" y="6210769"/>
            <a:ext cx="6595672" cy="132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fld id="{942FCC0B-ED92-42D7-8A66-BF2DFC78E49D}" type="slidenum">
              <a:rPr lang="fr-FR" sz="8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‹N°›</a:t>
            </a:fld>
            <a:r>
              <a:rPr lang="fr-FR" sz="8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Titre du document / 00 mois AAAA / version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B67394-3F03-0B41-9F23-F1019F879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56" y="519322"/>
            <a:ext cx="2641495" cy="793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E3CCD0-EF97-8346-B301-6960F00C3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299" r="9083" b="12517"/>
          <a:stretch/>
        </p:blipFill>
        <p:spPr>
          <a:xfrm>
            <a:off x="9994391" y="0"/>
            <a:ext cx="2197609" cy="685800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0415C11F-44AC-C24D-9D2F-6897A40205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831" y="2285599"/>
            <a:ext cx="6332521" cy="1462781"/>
          </a:xfrm>
        </p:spPr>
        <p:txBody>
          <a:bodyPr lIns="0" tIns="0" rIns="0" bIns="0" anchor="b">
            <a:normAutofit/>
          </a:bodyPr>
          <a:lstStyle>
            <a:lvl1pPr>
              <a:defRPr lang="fr-FR" sz="4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PARTIE</a:t>
            </a:r>
            <a:br>
              <a:rPr lang="fr-FR"/>
            </a:br>
            <a:r>
              <a:rPr lang="fr-FR"/>
              <a:t>(INTERCALAIRE)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A9ECA64F-AF84-DC4F-8A30-80E2309F5E0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3828" y="3998745"/>
            <a:ext cx="4294640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89992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90513" y="1204913"/>
            <a:ext cx="11468100" cy="4822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6000" y="36000"/>
            <a:ext cx="10386026" cy="61771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fr-FR" sz="2400" b="1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2"/>
          <p:cNvSpPr txBox="1">
            <a:spLocks/>
          </p:cNvSpPr>
          <p:nvPr userDrawn="1"/>
        </p:nvSpPr>
        <p:spPr>
          <a:xfrm>
            <a:off x="11428987" y="6301654"/>
            <a:ext cx="763013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fr-FR" sz="1200" b="1">
                <a:solidFill>
                  <a:prstClr val="white"/>
                </a:solidFill>
                <a:latin typeface="+mn-lt"/>
              </a:rPr>
              <a:t>// </a:t>
            </a:r>
            <a:fld id="{B841E88C-A190-482F-9C3B-7B4EF20D1BF2}" type="slidenum">
              <a:rPr lang="fr-FR" sz="1200" b="1" smtClean="0">
                <a:solidFill>
                  <a:prstClr val="white"/>
                </a:solidFill>
                <a:latin typeface="+mn-lt"/>
              </a:rPr>
              <a:pPr algn="r">
                <a:defRPr/>
              </a:pPr>
              <a:t>‹N°›</a:t>
            </a:fld>
            <a:endParaRPr lang="fr-FR" sz="1200" b="1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88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2_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 userDrawn="1"/>
        </p:nvCxnSpPr>
        <p:spPr>
          <a:xfrm>
            <a:off x="6096000" y="1275008"/>
            <a:ext cx="0" cy="51515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6000" y="36000"/>
            <a:ext cx="10386026" cy="61771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fr-FR" sz="2400" b="1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84073" y="1275008"/>
            <a:ext cx="5685284" cy="5151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 defTabSz="89535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3"/>
            <a:endParaRPr lang="fr-FR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6222644" y="1275008"/>
            <a:ext cx="5685284" cy="5151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3"/>
            <a:endParaRPr lang="fr-FR"/>
          </a:p>
        </p:txBody>
      </p:sp>
      <p:sp>
        <p:nvSpPr>
          <p:cNvPr id="7" name="Espace réservé du numéro de diapositive 2"/>
          <p:cNvSpPr txBox="1">
            <a:spLocks/>
          </p:cNvSpPr>
          <p:nvPr userDrawn="1"/>
        </p:nvSpPr>
        <p:spPr>
          <a:xfrm>
            <a:off x="11428987" y="6301654"/>
            <a:ext cx="763013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fr-FR" sz="1200" b="1">
                <a:solidFill>
                  <a:prstClr val="white"/>
                </a:solidFill>
                <a:latin typeface="+mn-lt"/>
              </a:rPr>
              <a:t>// </a:t>
            </a:r>
            <a:fld id="{B841E88C-A190-482F-9C3B-7B4EF20D1BF2}" type="slidenum">
              <a:rPr lang="fr-FR" sz="1200" b="1" smtClean="0">
                <a:solidFill>
                  <a:prstClr val="white"/>
                </a:solidFill>
                <a:latin typeface="+mn-lt"/>
              </a:rPr>
              <a:pPr algn="r">
                <a:defRPr/>
              </a:pPr>
              <a:t>‹N°›</a:t>
            </a:fld>
            <a:endParaRPr lang="fr-FR" sz="1200" b="1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835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>
          <a:xfrm>
            <a:off x="621600" y="1414800"/>
            <a:ext cx="10948800" cy="4536000"/>
          </a:xfrm>
        </p:spPr>
        <p:txBody>
          <a:bodyPr>
            <a:noAutofit/>
          </a:bodyPr>
          <a:lstStyle>
            <a:lvl1pPr marL="0" indent="0">
              <a:buSzPct val="140000"/>
              <a:buFont typeface="Wingdings" panose="05000000000000000000" pitchFamily="2" charset="2"/>
              <a:buNone/>
              <a:defRPr sz="3733"/>
            </a:lvl1pPr>
            <a:lvl2pPr marL="719982" marR="0" indent="-431989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"/>
              <a:tabLst/>
              <a:defRPr sz="2667" baseline="0">
                <a:solidFill>
                  <a:schemeClr val="accent1"/>
                </a:solidFill>
              </a:defRPr>
            </a:lvl2pPr>
            <a:lvl3pPr marL="1199970" marR="0" indent="-38399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00000"/>
              <a:buFont typeface="Webdings" panose="05030102010509060703" pitchFamily="18" charset="2"/>
              <a:buChar char=""/>
              <a:tabLst/>
              <a:defRPr sz="2133">
                <a:solidFill>
                  <a:srgbClr val="575757"/>
                </a:solidFill>
              </a:defRPr>
            </a:lvl3pPr>
            <a:lvl4pPr marL="1679958" marR="0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3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4pPr>
            <a:lvl5pPr marL="2159946" marR="0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575757"/>
              </a:buClr>
              <a:buSzPct val="11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Premier niveau</a:t>
            </a:r>
          </a:p>
          <a:p>
            <a:pPr lvl="2"/>
            <a:r>
              <a:rPr lang="fr-FR"/>
              <a:t>Deuxième niveau</a:t>
            </a:r>
          </a:p>
          <a:p>
            <a:pPr lvl="3"/>
            <a:r>
              <a:rPr lang="fr-FR"/>
              <a:t>Troisième niveau</a:t>
            </a:r>
          </a:p>
          <a:p>
            <a:pPr lvl="4"/>
            <a:r>
              <a:rPr lang="fr-FR"/>
              <a:t>Quatrième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sz="1200" i="1">
                <a:latin typeface="Arial"/>
                <a:ea typeface="+mn-ea"/>
              </a:rPr>
              <a:t>| Presentation_ASIP_Sante</a:t>
            </a:r>
          </a:p>
        </p:txBody>
      </p:sp>
    </p:spTree>
    <p:extLst>
      <p:ext uri="{BB962C8B-B14F-4D97-AF65-F5344CB8AC3E}">
        <p14:creationId xmlns:p14="http://schemas.microsoft.com/office/powerpoint/2010/main" val="3227996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>
          <a:xfrm>
            <a:off x="621600" y="1414800"/>
            <a:ext cx="10948800" cy="4536000"/>
          </a:xfrm>
        </p:spPr>
        <p:txBody>
          <a:bodyPr>
            <a:noAutofit/>
          </a:bodyPr>
          <a:lstStyle>
            <a:lvl1pPr marL="0" indent="0">
              <a:buSzPct val="140000"/>
              <a:buFont typeface="Wingdings" panose="05000000000000000000" pitchFamily="2" charset="2"/>
              <a:buNone/>
              <a:defRPr sz="3733"/>
            </a:lvl1pPr>
            <a:lvl2pPr marL="719982" marR="0" indent="-431989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"/>
              <a:tabLst/>
              <a:defRPr sz="2667" baseline="0">
                <a:solidFill>
                  <a:schemeClr val="accent1"/>
                </a:solidFill>
              </a:defRPr>
            </a:lvl2pPr>
            <a:lvl3pPr marL="1199970" marR="0" indent="-38399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00000"/>
              <a:buFont typeface="Webdings" panose="05030102010509060703" pitchFamily="18" charset="2"/>
              <a:buChar char=""/>
              <a:tabLst/>
              <a:defRPr sz="2133">
                <a:solidFill>
                  <a:srgbClr val="575757"/>
                </a:solidFill>
              </a:defRPr>
            </a:lvl3pPr>
            <a:lvl4pPr marL="1679958" marR="0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3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4pPr>
            <a:lvl5pPr marL="2159946" marR="0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575757"/>
              </a:buClr>
              <a:buSzPct val="11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Premier niveau</a:t>
            </a:r>
          </a:p>
          <a:p>
            <a:pPr lvl="2"/>
            <a:r>
              <a:rPr lang="fr-FR"/>
              <a:t>Deuxième niveau</a:t>
            </a:r>
          </a:p>
          <a:p>
            <a:pPr lvl="3"/>
            <a:r>
              <a:rPr lang="fr-FR"/>
              <a:t>Troisième niveau</a:t>
            </a:r>
          </a:p>
          <a:p>
            <a:pPr lvl="4"/>
            <a:r>
              <a:rPr lang="fr-FR"/>
              <a:t>Quatrième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sz="1200" i="1">
                <a:latin typeface="Arial"/>
                <a:ea typeface="+mn-ea"/>
              </a:rPr>
              <a:t>| Presentation_ASIP_Sante</a:t>
            </a:r>
          </a:p>
        </p:txBody>
      </p:sp>
    </p:spTree>
    <p:extLst>
      <p:ext uri="{BB962C8B-B14F-4D97-AF65-F5344CB8AC3E}">
        <p14:creationId xmlns:p14="http://schemas.microsoft.com/office/powerpoint/2010/main" val="109250590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de Couver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9E25486-EEA3-7240-8226-EC84AD788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6" y="1982155"/>
            <a:ext cx="5617029" cy="37446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0A41F4-920C-7B44-9853-6EAB7B3621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3"/>
            <a:ext cx="12191999" cy="68546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16ABE1-4F0E-9E44-AFB4-243D400345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271" y="639242"/>
            <a:ext cx="2641496" cy="793382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F7EA1070-2372-EE42-9FD8-FFB4C6EC6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6991" y="2095594"/>
            <a:ext cx="6332521" cy="1462781"/>
          </a:xfrm>
        </p:spPr>
        <p:txBody>
          <a:bodyPr lIns="0" tIns="0" rIns="0" bIns="0" anchor="b">
            <a:normAutofit/>
          </a:bodyPr>
          <a:lstStyle>
            <a:lvl1pPr>
              <a:defRPr lang="fr-FR" sz="4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/>
              <a:t>CLIQUEZ POUR </a:t>
            </a:r>
            <a:br>
              <a:rPr lang="fr-FR"/>
            </a:br>
            <a:r>
              <a:rPr lang="fr-FR"/>
              <a:t>AJOUTER UN TITRE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B85C5C3F-95A4-FA4C-BF63-04CCC77216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79988" y="3808740"/>
            <a:ext cx="2097315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2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Date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59A5C752-6366-A642-B5BD-8498AEA0ED7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979987" y="4220932"/>
            <a:ext cx="6349525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Service émetteur</a:t>
            </a:r>
          </a:p>
        </p:txBody>
      </p:sp>
    </p:spTree>
    <p:extLst>
      <p:ext uri="{BB962C8B-B14F-4D97-AF65-F5344CB8AC3E}">
        <p14:creationId xmlns:p14="http://schemas.microsoft.com/office/powerpoint/2010/main" val="3238116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7680">
          <p15:clr>
            <a:srgbClr val="FBAE40"/>
          </p15:clr>
        </p15:guide>
        <p15:guide id="3" pos="3137">
          <p15:clr>
            <a:srgbClr val="FBAE40"/>
          </p15:clr>
        </p15:guide>
        <p15:guide id="4" orient="horz" pos="2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3" name="Espace réservé du texte 62"/>
          <p:cNvSpPr>
            <a:spLocks noGrp="1"/>
          </p:cNvSpPr>
          <p:nvPr>
            <p:ph type="body" sz="quarter" idx="14" hasCustomPrompt="1"/>
          </p:nvPr>
        </p:nvSpPr>
        <p:spPr>
          <a:xfrm>
            <a:off x="5903384" y="2357096"/>
            <a:ext cx="3648405" cy="2880320"/>
          </a:xfrm>
        </p:spPr>
        <p:txBody>
          <a:bodyPr numCol="1">
            <a:normAutofit/>
          </a:bodyPr>
          <a:lstStyle>
            <a:lvl1pPr marL="0" indent="0" algn="l" defTabSz="1219170" rtl="0" eaLnBrk="1" latinLnBrk="0" hangingPunct="1">
              <a:lnSpc>
                <a:spcPct val="150000"/>
              </a:lnSpc>
              <a:spcBef>
                <a:spcPts val="267"/>
              </a:spcBef>
              <a:spcAft>
                <a:spcPts val="0"/>
              </a:spcAft>
              <a:buFontTx/>
              <a:buNone/>
              <a:defRPr lang="fr-FR" sz="1867" b="1" kern="1200" cap="none" baseline="0" smtClean="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 1</a:t>
            </a:r>
          </a:p>
          <a:p>
            <a:pPr lvl="0"/>
            <a:r>
              <a:rPr lang="fr-FR"/>
              <a:t>Chapitre 2</a:t>
            </a:r>
          </a:p>
          <a:p>
            <a:pPr lvl="0"/>
            <a:r>
              <a:rPr lang="fr-FR"/>
              <a:t>Chapitre 3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>
                <a:latin typeface="Arial"/>
                <a:ea typeface="+mn-ea"/>
              </a:rPr>
              <a:t>| Titre du document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5903384" y="1220755"/>
            <a:ext cx="4129053" cy="13766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ts val="0"/>
              </a:spcBef>
              <a:buNone/>
              <a:defRPr sz="2800" b="1" kern="1200" baseline="0">
                <a:solidFill>
                  <a:srgbClr val="006AB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3733" dirty="0"/>
              <a:t>Sommaire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9" name="Titre 1"/>
          <p:cNvSpPr txBox="1">
            <a:spLocks/>
          </p:cNvSpPr>
          <p:nvPr userDrawn="1"/>
        </p:nvSpPr>
        <p:spPr>
          <a:xfrm>
            <a:off x="5903384" y="1220755"/>
            <a:ext cx="4129053" cy="13766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ts val="0"/>
              </a:spcBef>
              <a:buNone/>
              <a:defRPr sz="2800" b="1" kern="1200" baseline="0">
                <a:solidFill>
                  <a:srgbClr val="006AB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3733" dirty="0"/>
              <a:t>Sommaire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452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01" y="192021"/>
            <a:ext cx="1746908" cy="6405331"/>
          </a:xfrm>
          <a:prstGeom prst="rect">
            <a:avLst/>
          </a:prstGeom>
        </p:spPr>
      </p:pic>
      <p:sp>
        <p:nvSpPr>
          <p:cNvPr id="17" name="Titre 1"/>
          <p:cNvSpPr>
            <a:spLocks noGrp="1"/>
          </p:cNvSpPr>
          <p:nvPr>
            <p:ph type="ctrTitle" hasCustomPrompt="1"/>
          </p:nvPr>
        </p:nvSpPr>
        <p:spPr>
          <a:xfrm>
            <a:off x="5903384" y="2244362"/>
            <a:ext cx="5749296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5903384" y="3754140"/>
            <a:ext cx="5749296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Sous-titre éventuel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01" y="192021"/>
            <a:ext cx="1746908" cy="640533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2116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36712"/>
            <a:ext cx="12192000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pic>
        <p:nvPicPr>
          <p:cNvPr id="5" name="Image 4" descr="Une image contenant personne, intérieur, tenant, alimentation&#10;&#10;Description générée automatiquement">
            <a:extLst>
              <a:ext uri="{FF2B5EF4-FFF2-40B4-BE49-F238E27FC236}">
                <a16:creationId xmlns:a16="http://schemas.microsoft.com/office/drawing/2014/main" id="{DCE54B6C-D7B7-064E-80CC-C434FFA6A4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2520" y="3007"/>
            <a:ext cx="10029481" cy="6854995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4A0B2A-58BC-1D4D-8883-191DA713D2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24717" y="1221317"/>
            <a:ext cx="3647347" cy="2015067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4267" kern="800" cap="none" baseline="0">
                <a:solidFill>
                  <a:schemeClr val="bg1"/>
                </a:solidFill>
              </a:defRPr>
            </a:lvl1pPr>
            <a:lvl2pPr marL="578986" indent="0">
              <a:lnSpc>
                <a:spcPct val="80000"/>
              </a:lnSpc>
              <a:buNone/>
              <a:defRPr sz="4267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Titre principal de la slide</a:t>
            </a:r>
          </a:p>
          <a:p>
            <a:pPr lvl="1"/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5C05DFA-F720-FF4C-A4AA-91C4E66A31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4717" y="3236384"/>
            <a:ext cx="3935379" cy="2497667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18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3339" y="6333323"/>
            <a:ext cx="383117" cy="365125"/>
          </a:xfrm>
        </p:spPr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36712"/>
            <a:ext cx="12192000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pic>
        <p:nvPicPr>
          <p:cNvPr id="10" name="Image 9" descr="Une image contenant personne, intérieur, tenant, alimentation&#10;&#10;Description générée automatiquement">
            <a:extLst>
              <a:ext uri="{FF2B5EF4-FFF2-40B4-BE49-F238E27FC236}">
                <a16:creationId xmlns:a16="http://schemas.microsoft.com/office/drawing/2014/main" id="{DCE54B6C-D7B7-064E-80CC-C434FFA6A4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2520" y="3007"/>
            <a:ext cx="10029481" cy="68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530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personne, intérieur, homme, table&#10;&#10;Description générée automatiquement">
            <a:extLst>
              <a:ext uri="{FF2B5EF4-FFF2-40B4-BE49-F238E27FC236}">
                <a16:creationId xmlns:a16="http://schemas.microsoft.com/office/drawing/2014/main" id="{6FB58E74-65F0-5A41-B2A3-C683EB81BB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277" y="-18596"/>
            <a:ext cx="12253577" cy="68951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7A409D-321F-644F-957D-D88584B88E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52952"/>
            <a:ext cx="876497" cy="775781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0E49024-B637-B846-AD7A-074C32D97E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32101" y="1316567"/>
            <a:ext cx="3647943" cy="2495551"/>
          </a:xfrm>
          <a:prstGeom prst="rect">
            <a:avLst/>
          </a:prstGeom>
        </p:spPr>
        <p:txBody>
          <a:bodyPr/>
          <a:lstStyle>
            <a:lvl1pPr>
              <a:defRPr sz="3733" kern="800" cap="all" baseline="0"/>
            </a:lvl1pPr>
            <a:lvl2pPr marL="578986" indent="0">
              <a:buNone/>
              <a:defRPr sz="4267"/>
            </a:lvl2pPr>
          </a:lstStyle>
          <a:p>
            <a:pPr lvl="0"/>
            <a:r>
              <a:rPr lang="fr-FR"/>
              <a:t>Titre de la slide</a:t>
            </a:r>
          </a:p>
          <a:p>
            <a:pPr lvl="1"/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9933515-A54B-C648-9452-ED438F800E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2065" y="1316567"/>
            <a:ext cx="4610100" cy="249555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1867" b="0"/>
            </a:lvl1pPr>
          </a:lstStyle>
          <a:p>
            <a:pPr lvl="0"/>
            <a:r>
              <a:rPr lang="fr-FR"/>
              <a:t>Texte</a:t>
            </a:r>
          </a:p>
        </p:txBody>
      </p:sp>
      <p:pic>
        <p:nvPicPr>
          <p:cNvPr id="6" name="Image 5" descr="Une image contenant personne, intérieur, homme, table&#10;&#10;Description générée automatiquement">
            <a:extLst>
              <a:ext uri="{FF2B5EF4-FFF2-40B4-BE49-F238E27FC236}">
                <a16:creationId xmlns:a16="http://schemas.microsoft.com/office/drawing/2014/main" id="{6FB58E74-65F0-5A41-B2A3-C683EB81B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277" y="-18596"/>
            <a:ext cx="12253577" cy="68951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F7A409D-321F-644F-957D-D88584B88E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52952"/>
            <a:ext cx="876497" cy="7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568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sz="1067"/>
            </a:lvl1pPr>
          </a:lstStyle>
          <a:p>
            <a:r>
              <a:rPr lang="fr-FR" dirty="0">
                <a:latin typeface="Arial"/>
                <a:ea typeface="+mn-ea"/>
              </a:rPr>
              <a:t>| Titre du document</a:t>
            </a:r>
          </a:p>
        </p:txBody>
      </p:sp>
    </p:spTree>
    <p:extLst>
      <p:ext uri="{BB962C8B-B14F-4D97-AF65-F5344CB8AC3E}">
        <p14:creationId xmlns:p14="http://schemas.microsoft.com/office/powerpoint/2010/main" val="183022549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idx="1"/>
          </p:nvPr>
        </p:nvSpPr>
        <p:spPr>
          <a:xfrm>
            <a:off x="1103445" y="1124744"/>
            <a:ext cx="10753195" cy="49925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058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03445" y="116632"/>
            <a:ext cx="10752123" cy="720008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6"/>
          </p:nvPr>
        </p:nvSpPr>
        <p:spPr>
          <a:xfrm>
            <a:off x="1103446" y="1124744"/>
            <a:ext cx="5185833" cy="499255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rgbClr val="575757"/>
                </a:solidFill>
              </a:defRPr>
            </a:lvl3pPr>
            <a:lvl4pPr>
              <a:defRPr>
                <a:solidFill>
                  <a:srgbClr val="575757"/>
                </a:solidFill>
              </a:defRPr>
            </a:lvl4pPr>
            <a:lvl5pPr>
              <a:defRPr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17"/>
          </p:nvPr>
        </p:nvSpPr>
        <p:spPr>
          <a:xfrm>
            <a:off x="6669736" y="1124744"/>
            <a:ext cx="5185833" cy="4992555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rgbClr val="575757"/>
                </a:solidFill>
              </a:defRPr>
            </a:lvl3pPr>
            <a:lvl4pPr>
              <a:defRPr>
                <a:solidFill>
                  <a:srgbClr val="575757"/>
                </a:solidFill>
              </a:defRPr>
            </a:lvl4pPr>
            <a:lvl5pPr>
              <a:defRPr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z="1067"/>
            </a:lvl1pPr>
          </a:lstStyle>
          <a:p>
            <a:r>
              <a:rPr lang="fr-FR" dirty="0">
                <a:latin typeface="Arial"/>
                <a:ea typeface="+mn-ea"/>
              </a:rPr>
              <a:t>| Titre du document</a:t>
            </a:r>
          </a:p>
        </p:txBody>
      </p:sp>
    </p:spTree>
    <p:extLst>
      <p:ext uri="{BB962C8B-B14F-4D97-AF65-F5344CB8AC3E}">
        <p14:creationId xmlns:p14="http://schemas.microsoft.com/office/powerpoint/2010/main" val="18170900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6424115" y="1682636"/>
            <a:ext cx="4320480" cy="3372488"/>
          </a:xfrm>
          <a:prstGeom prst="rect">
            <a:avLst/>
          </a:prstGeom>
          <a:noFill/>
        </p:spPr>
        <p:txBody>
          <a:bodyPr wrap="square" lIns="96000" tIns="144000" rIns="96000" bIns="144000" rtlCol="0" anchor="t" anchorCtr="0">
            <a:normAutofit/>
          </a:bodyPr>
          <a:lstStyle/>
          <a:p>
            <a:pPr algn="l"/>
            <a:r>
              <a:rPr lang="fr-FR" sz="2667" b="1" dirty="0" err="1">
                <a:solidFill>
                  <a:srgbClr val="575757"/>
                </a:solidFill>
              </a:rPr>
              <a:t>esante.gouv.fr</a:t>
            </a:r>
            <a:endParaRPr lang="fr-FR" sz="2667" b="1" dirty="0">
              <a:solidFill>
                <a:srgbClr val="575757"/>
              </a:solidFill>
            </a:endParaRPr>
          </a:p>
          <a:p>
            <a:pPr algn="l"/>
            <a:r>
              <a:rPr lang="fr-FR" sz="2000" dirty="0">
                <a:solidFill>
                  <a:srgbClr val="575757"/>
                </a:solidFill>
              </a:rPr>
              <a:t>Le portail</a:t>
            </a:r>
            <a:r>
              <a:rPr lang="fr-FR" sz="2000" baseline="0" dirty="0">
                <a:solidFill>
                  <a:srgbClr val="575757"/>
                </a:solidFill>
              </a:rPr>
              <a:t> pour accéder à l’ensemble des services et produits de l’agence du numérique en santé et s’informer sur l’actualité de la e-santé. </a:t>
            </a:r>
          </a:p>
          <a:p>
            <a:pPr algn="ctr"/>
            <a:endParaRPr lang="fr-FR" sz="2000" dirty="0">
              <a:solidFill>
                <a:srgbClr val="575757"/>
              </a:solidFill>
            </a:endParaRPr>
          </a:p>
        </p:txBody>
      </p:sp>
      <p:pic>
        <p:nvPicPr>
          <p:cNvPr id="9" name="Picture 2" descr="Y:\Interne\Communication\Communication_2019\Crea_graphiques\Pictos\Picto_OK\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14" y="3757011"/>
            <a:ext cx="562781" cy="56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Y:\Interne\Communication\Communication_2019\Crea_graphiques\Pictos\Picto_OK\LINKEDIN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04" y="4362411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63" y="3821943"/>
            <a:ext cx="3502028" cy="9601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6424115" y="1682636"/>
            <a:ext cx="4320480" cy="3372488"/>
          </a:xfrm>
          <a:prstGeom prst="rect">
            <a:avLst/>
          </a:prstGeom>
          <a:noFill/>
        </p:spPr>
        <p:txBody>
          <a:bodyPr wrap="square" lIns="96000" tIns="144000" rIns="96000" bIns="144000" rtlCol="0" anchor="t" anchorCtr="0">
            <a:normAutofit/>
          </a:bodyPr>
          <a:lstStyle/>
          <a:p>
            <a:pPr algn="l"/>
            <a:r>
              <a:rPr lang="fr-FR" sz="2667" b="1">
                <a:solidFill>
                  <a:srgbClr val="575757"/>
                </a:solidFill>
              </a:rPr>
              <a:t>esante.gouv.fr</a:t>
            </a:r>
          </a:p>
          <a:p>
            <a:pPr algn="l"/>
            <a:r>
              <a:rPr lang="fr-FR" sz="2000">
                <a:solidFill>
                  <a:srgbClr val="575757"/>
                </a:solidFill>
              </a:rPr>
              <a:t>Le portail</a:t>
            </a:r>
            <a:r>
              <a:rPr lang="fr-FR" sz="2000" baseline="0">
                <a:solidFill>
                  <a:srgbClr val="575757"/>
                </a:solidFill>
              </a:rPr>
              <a:t> pour accéder à l’ensemble des services et produits de l’agence du numérique en santé et s’informer sur l’actualité de la e-santé. </a:t>
            </a:r>
          </a:p>
          <a:p>
            <a:pPr algn="ctr"/>
            <a:endParaRPr lang="fr-FR" sz="2000" err="1">
              <a:solidFill>
                <a:srgbClr val="575757"/>
              </a:solidFill>
            </a:endParaRPr>
          </a:p>
        </p:txBody>
      </p:sp>
      <p:pic>
        <p:nvPicPr>
          <p:cNvPr id="17" name="Picture 2" descr="Y:\Interne\Communication\Communication_2019\Crea_graphiques\Pictos\Picto_OK\Twitter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14" y="3757011"/>
            <a:ext cx="562781" cy="56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Y:\Interne\Communication\Communication_2019\Crea_graphiques\Pictos\Picto_OK\LINKEDIN@2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04" y="4362411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63" y="3821943"/>
            <a:ext cx="3502028" cy="96010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302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249ABF20-8A56-44CA-A120-28070AEC5A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2022941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95" imgH="396" progId="TCLayout.ActiveDocument.1">
                  <p:embed/>
                </p:oleObj>
              </mc:Choice>
              <mc:Fallback>
                <p:oleObj name="think-cell Slide" r:id="rId19" imgW="395" imgH="39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249ABF20-8A56-44CA-A120-28070AEC5A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445" y="1124744"/>
            <a:ext cx="10753195" cy="49925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marL="959976" marR="0" lvl="1" indent="-38099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AB2"/>
              </a:buClr>
              <a:buSzPct val="100000"/>
              <a:buFont typeface="Wingdings 3" panose="05040102010807070707" pitchFamily="18" charset="2"/>
              <a:buChar char="u"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006AB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439964" marR="0" lvl="2" indent="-335992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Tx/>
              <a:buFont typeface="Webdings" panose="05030102010509060703" pitchFamily="18" charset="2"/>
              <a:buChar char="&lt;"/>
              <a:tabLst/>
              <a:defRPr/>
            </a:pPr>
            <a:r>
              <a:rPr kumimoji="0" lang="fr-FR" sz="2133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919952" marR="0" lvl="3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133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399940" marR="0" lvl="4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fr-FR" sz="1867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3339" y="6333323"/>
            <a:ext cx="38311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fr-FR" sz="1067" i="1" kern="1200" smtClean="0">
                <a:solidFill>
                  <a:srgbClr val="575757"/>
                </a:solidFill>
                <a:latin typeface="Arial"/>
                <a:ea typeface="+mn-ea"/>
                <a:cs typeface="+mn-cs"/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45004" y="6333323"/>
            <a:ext cx="923531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7" i="1">
                <a:solidFill>
                  <a:srgbClr val="575757"/>
                </a:solidFill>
              </a:defRPr>
            </a:lvl1pPr>
          </a:lstStyle>
          <a:p>
            <a:r>
              <a:rPr lang="fr-FR" dirty="0">
                <a:latin typeface="Arial"/>
                <a:ea typeface="+mn-ea"/>
              </a:rPr>
              <a:t>| Titre du document</a:t>
            </a: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3445" y="116632"/>
            <a:ext cx="10752123" cy="72000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/>
              <a:t>Titre de la slide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194853" y="932723"/>
            <a:ext cx="11804403" cy="0"/>
          </a:xfrm>
          <a:prstGeom prst="line">
            <a:avLst/>
          </a:prstGeom>
          <a:ln w="3175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 userDrawn="1"/>
        </p:nvCxnSpPr>
        <p:spPr>
          <a:xfrm>
            <a:off x="194853" y="932723"/>
            <a:ext cx="1180440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4" y="116632"/>
            <a:ext cx="715733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0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hf hdr="0" dt="0"/>
  <p:txStyles>
    <p:titleStyle>
      <a:lvl1pPr algn="l" defTabSz="1219170" rtl="0" eaLnBrk="1" latinLnBrk="0" hangingPunct="1">
        <a:lnSpc>
          <a:spcPts val="2933"/>
        </a:lnSpc>
        <a:spcBef>
          <a:spcPct val="0"/>
        </a:spcBef>
        <a:buNone/>
        <a:defRPr sz="266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219170" rtl="0" eaLnBrk="1" fontAlgn="auto" latinLnBrk="0" hangingPunct="1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 typeface="Wingdings" panose="05000000000000000000" pitchFamily="2" charset="2"/>
        <a:buNone/>
        <a:tabLst/>
        <a:defRPr sz="3200" b="1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959976" marR="0" indent="-380990" algn="l" defTabSz="121917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6AB2"/>
        </a:buClr>
        <a:buSzPct val="100000"/>
        <a:buFont typeface="Wingdings 3" panose="05040102010807070707" pitchFamily="18" charset="2"/>
        <a:buChar char="u"/>
        <a:tabLst/>
        <a:defRPr sz="2400" b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439964" marR="0" indent="-335992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Tx/>
        <a:buSzTx/>
        <a:buFont typeface="Webdings" panose="05030102010509060703" pitchFamily="18" charset="2"/>
        <a:buChar char="&lt;"/>
        <a:tabLst/>
        <a:defRPr lang="fr-FR" sz="2133" kern="1200" baseline="0">
          <a:solidFill>
            <a:srgbClr val="575757"/>
          </a:solidFill>
          <a:latin typeface="+mn-lt"/>
          <a:ea typeface="+mn-ea"/>
          <a:cs typeface="+mn-cs"/>
        </a:defRPr>
      </a:lvl3pPr>
      <a:lvl4pPr marL="1919952" marR="0" indent="-287993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Tx/>
        <a:buSzPct val="130000"/>
        <a:buFont typeface="Arial" panose="020B0604020202020204" pitchFamily="34" charset="0"/>
        <a:buChar char="•"/>
        <a:tabLst/>
        <a:defRPr lang="fr-FR" sz="2133" kern="1200">
          <a:solidFill>
            <a:srgbClr val="575757"/>
          </a:solidFill>
          <a:latin typeface="+mn-lt"/>
          <a:ea typeface="+mn-ea"/>
          <a:cs typeface="+mn-cs"/>
        </a:defRPr>
      </a:lvl4pPr>
      <a:lvl5pPr marL="2399940" marR="0" indent="-287993" algn="l" defTabSz="1219170" rtl="0" eaLnBrk="1" fontAlgn="auto" latinLnBrk="0" hangingPunct="1">
        <a:lnSpc>
          <a:spcPct val="100000"/>
        </a:lnSpc>
        <a:spcBef>
          <a:spcPts val="267"/>
        </a:spcBef>
        <a:spcAft>
          <a:spcPts val="0"/>
        </a:spcAft>
        <a:buClrTx/>
        <a:buSzPct val="110000"/>
        <a:buFont typeface="Arial" pitchFamily="34" charset="0"/>
        <a:buChar char="•"/>
        <a:tabLst/>
        <a:defRPr lang="fr-FR" sz="1867" kern="1200">
          <a:solidFill>
            <a:srgbClr val="575757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E11B5717-BFF4-F816-ECE8-4B2DD3613939}"/>
              </a:ext>
            </a:extLst>
          </p:cNvPr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11808883" y="6467794"/>
            <a:ext cx="383117" cy="365125"/>
          </a:xfrm>
          <a:noFill/>
        </p:spPr>
        <p:txBody>
          <a:bodyPr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7B68-C406-4B5C-B79D-A1CDE10CB85D}" type="slidenum">
              <a:rPr kumimoji="0" lang="fr-FR" sz="1067" b="0" i="1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67" b="0" i="1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itre 25">
            <a:extLst>
              <a:ext uri="{FF2B5EF4-FFF2-40B4-BE49-F238E27FC236}">
                <a16:creationId xmlns:a16="http://schemas.microsoft.com/office/drawing/2014/main" id="{8D1F3224-DF56-408B-817A-8E2E8248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cycle de vie</a:t>
            </a:r>
          </a:p>
        </p:txBody>
      </p:sp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F8252962-E928-15A6-3B08-CEF2BC98B8F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808883" y="6458334"/>
            <a:ext cx="383117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067" i="1" kern="1200">
                <a:solidFill>
                  <a:srgbClr val="575757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7B68-C406-4B5C-B79D-A1CDE10CB85D}" type="slidenum">
              <a:rPr kumimoji="0" lang="fr-FR" sz="1067" b="0" i="1" u="none" strike="noStrike" kern="1200" cap="none" spc="0" normalizeH="0" baseline="0" noProof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67" b="0" i="1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FC7D193-3079-D397-21E5-BCC36FFDBCE5}"/>
              </a:ext>
            </a:extLst>
          </p:cNvPr>
          <p:cNvSpPr txBox="1"/>
          <p:nvPr/>
        </p:nvSpPr>
        <p:spPr>
          <a:xfrm>
            <a:off x="9457151" y="8693063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E79448-2EB7-609C-0DFD-C8BE9B62A54D}"/>
              </a:ext>
            </a:extLst>
          </p:cNvPr>
          <p:cNvSpPr txBox="1"/>
          <p:nvPr/>
        </p:nvSpPr>
        <p:spPr>
          <a:xfrm>
            <a:off x="244444" y="2200015"/>
            <a:ext cx="1952002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 Rédaction de la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</a:t>
            </a: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5D00AE-F27A-CFCD-3162-87FB7FB6B955}"/>
              </a:ext>
            </a:extLst>
          </p:cNvPr>
          <p:cNvSpPr txBox="1"/>
          <p:nvPr/>
        </p:nvSpPr>
        <p:spPr>
          <a:xfrm>
            <a:off x="703542" y="1656059"/>
            <a:ext cx="1033806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B327245-50FB-B4BC-5FB8-B425B62293C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96446" y="2419760"/>
            <a:ext cx="119720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921B43B-815F-CBB6-2F74-B4F661CDEFF4}"/>
              </a:ext>
            </a:extLst>
          </p:cNvPr>
          <p:cNvSpPr txBox="1"/>
          <p:nvPr/>
        </p:nvSpPr>
        <p:spPr>
          <a:xfrm>
            <a:off x="3431357" y="2215940"/>
            <a:ext cx="1952002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(2) Première concertation (3 mois)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1325A97-D1D8-5FF9-9CAB-68583E019542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5383359" y="2434190"/>
            <a:ext cx="1100400" cy="14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1E71931-4127-B0FD-36B3-465D1A7FC170}"/>
              </a:ext>
            </a:extLst>
          </p:cNvPr>
          <p:cNvSpPr txBox="1"/>
          <p:nvPr/>
        </p:nvSpPr>
        <p:spPr>
          <a:xfrm>
            <a:off x="6483759" y="2214445"/>
            <a:ext cx="1337035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(3) Publication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5E94B04-2322-5F85-E553-1404745D89E7}"/>
              </a:ext>
            </a:extLst>
          </p:cNvPr>
          <p:cNvSpPr txBox="1"/>
          <p:nvPr/>
        </p:nvSpPr>
        <p:spPr>
          <a:xfrm>
            <a:off x="6096000" y="1683230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1F3AF0B-4E1A-BFD5-42C0-A2A152A70A17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>
            <a:off x="7820794" y="2434190"/>
            <a:ext cx="11004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D3459F8-CFD3-15C5-F416-BC684B0EAB88}"/>
              </a:ext>
            </a:extLst>
          </p:cNvPr>
          <p:cNvSpPr txBox="1"/>
          <p:nvPr/>
        </p:nvSpPr>
        <p:spPr>
          <a:xfrm>
            <a:off x="8921194" y="2214445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(4) Modification puis concertation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9E8004B-E578-2A66-7289-8A55BF61F935}"/>
              </a:ext>
            </a:extLst>
          </p:cNvPr>
          <p:cNvSpPr txBox="1"/>
          <p:nvPr/>
        </p:nvSpPr>
        <p:spPr>
          <a:xfrm>
            <a:off x="3034211" y="1683230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872BCC74-95A7-12AE-8B4A-53C2B8CAA10B}"/>
              </a:ext>
            </a:extLst>
          </p:cNvPr>
          <p:cNvCxnSpPr>
            <a:cxnSpLocks/>
            <a:stCxn id="44" idx="2"/>
            <a:endCxn id="62" idx="0"/>
          </p:cNvCxnSpPr>
          <p:nvPr/>
        </p:nvCxnSpPr>
        <p:spPr>
          <a:xfrm>
            <a:off x="9797963" y="2653935"/>
            <a:ext cx="851453" cy="5845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38CFC1C0-36FE-7212-037F-EEC21FBEFDAA}"/>
              </a:ext>
            </a:extLst>
          </p:cNvPr>
          <p:cNvSpPr txBox="1"/>
          <p:nvPr/>
        </p:nvSpPr>
        <p:spPr>
          <a:xfrm>
            <a:off x="7333611" y="4104149"/>
            <a:ext cx="1353416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69266F9-0323-11C0-FF37-027C9E495DE4}"/>
              </a:ext>
            </a:extLst>
          </p:cNvPr>
          <p:cNvSpPr txBox="1"/>
          <p:nvPr/>
        </p:nvSpPr>
        <p:spPr>
          <a:xfrm>
            <a:off x="9611755" y="3238445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EC11CA6D-91AA-0F79-A7EF-9BF5004BCB57}"/>
              </a:ext>
            </a:extLst>
          </p:cNvPr>
          <p:cNvCxnSpPr>
            <a:cxnSpLocks/>
            <a:stCxn id="44" idx="2"/>
            <a:endCxn id="71" idx="0"/>
          </p:cNvCxnSpPr>
          <p:nvPr/>
        </p:nvCxnSpPr>
        <p:spPr>
          <a:xfrm flipH="1">
            <a:off x="8558026" y="2653935"/>
            <a:ext cx="1239937" cy="5845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3C9BBB02-0B09-C934-34CC-87A130A7EFBD}"/>
              </a:ext>
            </a:extLst>
          </p:cNvPr>
          <p:cNvSpPr txBox="1"/>
          <p:nvPr/>
        </p:nvSpPr>
        <p:spPr>
          <a:xfrm>
            <a:off x="7706573" y="3238445"/>
            <a:ext cx="1702905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</a:t>
            </a: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inal-text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E94234C-39E5-1021-3E72-03C0ECAD746A}"/>
              </a:ext>
            </a:extLst>
          </p:cNvPr>
          <p:cNvSpPr txBox="1"/>
          <p:nvPr/>
        </p:nvSpPr>
        <p:spPr>
          <a:xfrm>
            <a:off x="8687027" y="1674248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B2AC73-BC05-616C-E92C-DDE7448F08D3}"/>
              </a:ext>
            </a:extLst>
          </p:cNvPr>
          <p:cNvSpPr txBox="1"/>
          <p:nvPr/>
        </p:nvSpPr>
        <p:spPr>
          <a:xfrm>
            <a:off x="1402211" y="4371090"/>
            <a:ext cx="2834524" cy="1222585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À tous moments, une spécification peut passer en dépréciée.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Elle peut ensuite être retirée.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A0CECE-2DF5-19CC-7E51-4C2E97728F12}"/>
              </a:ext>
            </a:extLst>
          </p:cNvPr>
          <p:cNvSpPr txBox="1"/>
          <p:nvPr/>
        </p:nvSpPr>
        <p:spPr>
          <a:xfrm>
            <a:off x="66727" y="4977655"/>
            <a:ext cx="1340569" cy="575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Withdrawal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retiré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5E52579-8A99-536F-BB81-A18E275DDF4C}"/>
              </a:ext>
            </a:extLst>
          </p:cNvPr>
          <p:cNvSpPr txBox="1"/>
          <p:nvPr/>
        </p:nvSpPr>
        <p:spPr>
          <a:xfrm>
            <a:off x="66727" y="4371090"/>
            <a:ext cx="1340569" cy="575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Deprecated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déprécié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ECF4E4-84D6-CC76-C644-BA51F31AEBBC}"/>
              </a:ext>
            </a:extLst>
          </p:cNvPr>
          <p:cNvSpPr txBox="1"/>
          <p:nvPr/>
        </p:nvSpPr>
        <p:spPr>
          <a:xfrm>
            <a:off x="7212650" y="658880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D2FE1E0-273D-A36B-AAF8-EF1D328E99EB}"/>
              </a:ext>
            </a:extLst>
          </p:cNvPr>
          <p:cNvSpPr txBox="1"/>
          <p:nvPr/>
        </p:nvSpPr>
        <p:spPr>
          <a:xfrm>
            <a:off x="10311562" y="4408266"/>
            <a:ext cx="1631879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EC57455-E07F-4BF8-21F2-0331BBADB84C}"/>
              </a:ext>
            </a:extLst>
          </p:cNvPr>
          <p:cNvSpPr txBox="1"/>
          <p:nvPr/>
        </p:nvSpPr>
        <p:spPr>
          <a:xfrm>
            <a:off x="8558025" y="4383368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(n) Modification puis concertation</a:t>
            </a:r>
          </a:p>
        </p:txBody>
      </p:sp>
    </p:spTree>
    <p:extLst>
      <p:ext uri="{BB962C8B-B14F-4D97-AF65-F5344CB8AC3E}">
        <p14:creationId xmlns:p14="http://schemas.microsoft.com/office/powerpoint/2010/main" val="81679354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25">
            <a:extLst>
              <a:ext uri="{FF2B5EF4-FFF2-40B4-BE49-F238E27FC236}">
                <a16:creationId xmlns:a16="http://schemas.microsoft.com/office/drawing/2014/main" id="{8D1F3224-DF56-408B-817A-8E2E8248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Schéma du cycle de vie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FC7D193-3079-D397-21E5-BCC36FFDBCE5}"/>
              </a:ext>
            </a:extLst>
          </p:cNvPr>
          <p:cNvSpPr txBox="1"/>
          <p:nvPr/>
        </p:nvSpPr>
        <p:spPr>
          <a:xfrm>
            <a:off x="9457151" y="8693063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E79448-2EB7-609C-0DFD-C8BE9B62A54D}"/>
              </a:ext>
            </a:extLst>
          </p:cNvPr>
          <p:cNvSpPr txBox="1"/>
          <p:nvPr/>
        </p:nvSpPr>
        <p:spPr>
          <a:xfrm>
            <a:off x="2337527" y="1363318"/>
            <a:ext cx="1952001" cy="697623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 Initialisation de la spécification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5D00AE-F27A-CFCD-3162-87FB7FB6B955}"/>
              </a:ext>
            </a:extLst>
          </p:cNvPr>
          <p:cNvSpPr txBox="1"/>
          <p:nvPr/>
        </p:nvSpPr>
        <p:spPr>
          <a:xfrm>
            <a:off x="512951" y="1421701"/>
            <a:ext cx="146174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B327245-50FB-B4BC-5FB8-B425B62293C1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3313528" y="2060941"/>
            <a:ext cx="0" cy="43950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921B43B-815F-CBB6-2F74-B4F661CDEFF4}"/>
              </a:ext>
            </a:extLst>
          </p:cNvPr>
          <p:cNvSpPr txBox="1"/>
          <p:nvPr/>
        </p:nvSpPr>
        <p:spPr>
          <a:xfrm>
            <a:off x="2337528" y="2500443"/>
            <a:ext cx="1952000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(2) 1ère concertation (3 mois)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1325A97-D1D8-5FF9-9CAB-68583E019542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3313528" y="2939933"/>
            <a:ext cx="1" cy="8047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1E71931-4127-B0FD-36B3-465D1A7FC170}"/>
              </a:ext>
            </a:extLst>
          </p:cNvPr>
          <p:cNvSpPr txBox="1"/>
          <p:nvPr/>
        </p:nvSpPr>
        <p:spPr>
          <a:xfrm>
            <a:off x="2337528" y="3744660"/>
            <a:ext cx="1952001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(3) 1</a:t>
            </a:r>
            <a:r>
              <a:rPr kumimoji="0" lang="fr-FR" sz="12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ère</a:t>
            </a: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publication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5E94B04-2322-5F85-E553-1404745D89E7}"/>
              </a:ext>
            </a:extLst>
          </p:cNvPr>
          <p:cNvSpPr txBox="1"/>
          <p:nvPr/>
        </p:nvSpPr>
        <p:spPr>
          <a:xfrm>
            <a:off x="512952" y="3533540"/>
            <a:ext cx="1461741" cy="5845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500" dirty="0">
                <a:solidFill>
                  <a:prstClr val="black"/>
                </a:solidFill>
                <a:latin typeface="Arial"/>
              </a:rPr>
              <a:t>trial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-implementation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1F3AF0B-4E1A-BFD5-42C0-A2A152A70A17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>
            <a:off x="4289529" y="3964405"/>
            <a:ext cx="82406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D3459F8-CFD3-15C5-F416-BC684B0EAB88}"/>
              </a:ext>
            </a:extLst>
          </p:cNvPr>
          <p:cNvSpPr txBox="1"/>
          <p:nvPr/>
        </p:nvSpPr>
        <p:spPr>
          <a:xfrm>
            <a:off x="5113595" y="3744660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(n) Evolution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9E8004B-E578-2A66-7289-8A55BF61F935}"/>
              </a:ext>
            </a:extLst>
          </p:cNvPr>
          <p:cNvSpPr txBox="1"/>
          <p:nvPr/>
        </p:nvSpPr>
        <p:spPr>
          <a:xfrm>
            <a:off x="470821" y="2397655"/>
            <a:ext cx="1503872" cy="584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69266F9-0323-11C0-FF37-027C9E495DE4}"/>
              </a:ext>
            </a:extLst>
          </p:cNvPr>
          <p:cNvSpPr txBox="1"/>
          <p:nvPr/>
        </p:nvSpPr>
        <p:spPr>
          <a:xfrm>
            <a:off x="8468370" y="6127268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Trial-implementation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C9BBB02-0B09-C934-34CC-87A130A7EFBD}"/>
              </a:ext>
            </a:extLst>
          </p:cNvPr>
          <p:cNvSpPr txBox="1"/>
          <p:nvPr/>
        </p:nvSpPr>
        <p:spPr>
          <a:xfrm>
            <a:off x="6619442" y="6126603"/>
            <a:ext cx="1702905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Final-text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ECF4E4-84D6-CC76-C644-BA51F31AEBBC}"/>
              </a:ext>
            </a:extLst>
          </p:cNvPr>
          <p:cNvSpPr txBox="1"/>
          <p:nvPr/>
        </p:nvSpPr>
        <p:spPr>
          <a:xfrm>
            <a:off x="7600276" y="658880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7D03A95-64CB-51AE-7CDD-52A445AD8A7B}"/>
              </a:ext>
            </a:extLst>
          </p:cNvPr>
          <p:cNvSpPr txBox="1"/>
          <p:nvPr/>
        </p:nvSpPr>
        <p:spPr>
          <a:xfrm>
            <a:off x="7439779" y="3594970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algn="ctr"/>
            <a:endParaRPr lang="fr-FR" sz="1500" dirty="0">
              <a:solidFill>
                <a:srgbClr val="575757"/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7E07879-1EAD-80A2-85E4-485D13DD9067}"/>
              </a:ext>
            </a:extLst>
          </p:cNvPr>
          <p:cNvSpPr txBox="1"/>
          <p:nvPr/>
        </p:nvSpPr>
        <p:spPr>
          <a:xfrm>
            <a:off x="7445457" y="3347845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508590C-D024-6763-B018-7EC52F36C442}"/>
              </a:ext>
            </a:extLst>
          </p:cNvPr>
          <p:cNvSpPr txBox="1"/>
          <p:nvPr/>
        </p:nvSpPr>
        <p:spPr>
          <a:xfrm>
            <a:off x="6619442" y="4290681"/>
            <a:ext cx="4214813" cy="171700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 + 2) Publication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Arial"/>
              </a:rPr>
              <a:t>Si statut précédent à « final-text »</a:t>
            </a:r>
            <a:endParaRPr lang="fr-FR" sz="1200" dirty="0">
              <a:solidFill>
                <a:prstClr val="black"/>
              </a:solidFill>
              <a:latin typeface="Arial"/>
            </a:endParaRP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Rester à « final-text » ou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Retour à « trial-implementation » si modification majeure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 statut précédent à « trial-implementation » 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R</a:t>
            </a: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ester à « t</a:t>
            </a:r>
            <a:r>
              <a:rPr lang="fr-FR" sz="1200" dirty="0">
                <a:solidFill>
                  <a:prstClr val="black"/>
                </a:solidFill>
                <a:latin typeface="Arial"/>
              </a:rPr>
              <a:t>rial-</a:t>
            </a: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implementation » ou 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Passage</a:t>
            </a: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à « final-text</a:t>
            </a:r>
            <a:r>
              <a:rPr lang="fr-FR" sz="1200" dirty="0">
                <a:solidFill>
                  <a:prstClr val="black"/>
                </a:solidFill>
                <a:latin typeface="Arial"/>
              </a:rPr>
              <a:t> » selon critères</a:t>
            </a:r>
            <a:endParaRPr kumimoji="0" lang="fr-FR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BB2281-B92E-55D8-7A27-EA469ACA4436}"/>
              </a:ext>
            </a:extLst>
          </p:cNvPr>
          <p:cNvSpPr txBox="1"/>
          <p:nvPr/>
        </p:nvSpPr>
        <p:spPr>
          <a:xfrm>
            <a:off x="8524947" y="251669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algn="ctr"/>
            <a:endParaRPr lang="fr-FR" sz="1500" dirty="0">
              <a:solidFill>
                <a:srgbClr val="575757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125ED3-3A90-4D17-80FC-4B70B7975D9F}"/>
              </a:ext>
            </a:extLst>
          </p:cNvPr>
          <p:cNvSpPr txBox="1"/>
          <p:nvPr/>
        </p:nvSpPr>
        <p:spPr>
          <a:xfrm>
            <a:off x="5180077" y="3283444"/>
            <a:ext cx="824066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B01FEC-CF85-124C-3E2C-400DC51FFE57}"/>
              </a:ext>
            </a:extLst>
          </p:cNvPr>
          <p:cNvSpPr txBox="1"/>
          <p:nvPr/>
        </p:nvSpPr>
        <p:spPr>
          <a:xfrm>
            <a:off x="7445457" y="2448513"/>
            <a:ext cx="2920511" cy="849288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(n+1) Concertation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Optionnel, peut être sautée en cas d’évolution mineure (ex : corrections orthographiques)</a:t>
            </a:r>
          </a:p>
        </p:txBody>
      </p:sp>
      <p:pic>
        <p:nvPicPr>
          <p:cNvPr id="14" name="Graphique 13" descr="Amélioration continue contour">
            <a:extLst>
              <a:ext uri="{FF2B5EF4-FFF2-40B4-BE49-F238E27FC236}">
                <a16:creationId xmlns:a16="http://schemas.microsoft.com/office/drawing/2014/main" id="{C09D6723-36C3-FE1E-4519-18EBD3587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8299" y="2813102"/>
            <a:ext cx="1702899" cy="170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4560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ANS_THEME STANDARD_V1.0">
  <a:themeElements>
    <a:clrScheme name="ASIP_COULEURS STANDARD_V1.0">
      <a:dk1>
        <a:sysClr val="windowText" lastClr="000000"/>
      </a:dk1>
      <a:lt1>
        <a:sysClr val="window" lastClr="FFFFFF"/>
      </a:lt1>
      <a:dk2>
        <a:srgbClr val="006AB2"/>
      </a:dk2>
      <a:lt2>
        <a:srgbClr val="C7C0BA"/>
      </a:lt2>
      <a:accent1>
        <a:srgbClr val="00A1E0"/>
      </a:accent1>
      <a:accent2>
        <a:srgbClr val="95C23D"/>
      </a:accent2>
      <a:accent3>
        <a:srgbClr val="F7D700"/>
      </a:accent3>
      <a:accent4>
        <a:srgbClr val="FF9900"/>
      </a:accent4>
      <a:accent5>
        <a:srgbClr val="E94190"/>
      </a:accent5>
      <a:accent6>
        <a:srgbClr val="B51621"/>
      </a:accent6>
      <a:hlink>
        <a:srgbClr val="00A1E0"/>
      </a:hlink>
      <a:folHlink>
        <a:srgbClr val="E2001A"/>
      </a:folHlink>
    </a:clrScheme>
    <a:fontScheme name="ASIP_POL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z="18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108000" rIns="72000" bIns="108000" rtlCol="0" anchor="ctr" anchorCtr="0">
        <a:normAutofit/>
      </a:bodyPr>
      <a:lstStyle>
        <a:defPPr algn="ctr">
          <a:defRPr sz="1500" dirty="0" err="1" smtClean="0">
            <a:solidFill>
              <a:srgbClr val="575757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NS_MOD_STANDARD_POWERPOINT_V1.0.potx" id="{31BB410E-A6B9-4144-98E6-2C588236675D}" vid="{0B4E534E-D968-4B89-84ED-082C4E551A4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175</Words>
  <Application>Microsoft Macintosh PowerPoint</Application>
  <PresentationFormat>Grand écran</PresentationFormat>
  <Paragraphs>46</Paragraphs>
  <Slides>2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Aptos</vt:lpstr>
      <vt:lpstr>Arial</vt:lpstr>
      <vt:lpstr>Champagne &amp; Limousines</vt:lpstr>
      <vt:lpstr>Webdings</vt:lpstr>
      <vt:lpstr>Wingdings</vt:lpstr>
      <vt:lpstr>Wingdings 3</vt:lpstr>
      <vt:lpstr>ANS_THEME STANDARD_V1.0</vt:lpstr>
      <vt:lpstr>think-cell Slide</vt:lpstr>
      <vt:lpstr>Le cycle de vie</vt:lpstr>
      <vt:lpstr>Schéma du cycle de vie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RISS</dc:creator>
  <cp:lastModifiedBy>Nicolas RISS</cp:lastModifiedBy>
  <cp:revision>34</cp:revision>
  <dcterms:created xsi:type="dcterms:W3CDTF">2024-07-11T07:46:37Z</dcterms:created>
  <dcterms:modified xsi:type="dcterms:W3CDTF">2024-07-18T09:48:20Z</dcterms:modified>
</cp:coreProperties>
</file>