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145708552" r:id="rId2"/>
    <p:sldId id="2145708553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AE125E-4BEF-B8E4-CB97-DF165967A5C6}" name="Nicolas RISS" initials="NR" userId="S::nicolas.riss@esante.gouv.fr::ad025531-0717-42a2-8be6-fd21accafad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59"/>
    <p:restoredTop sz="94767"/>
  </p:normalViewPr>
  <p:slideViewPr>
    <p:cSldViewPr snapToGrid="0">
      <p:cViewPr varScale="1">
        <p:scale>
          <a:sx n="128" d="100"/>
          <a:sy n="128" d="100"/>
        </p:scale>
        <p:origin x="592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837BF-BC66-5242-A4C0-DD83D59D57D3}" type="datetimeFigureOut">
              <a:rPr lang="fr-FR" smtClean="0"/>
              <a:t>18/07/2024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5BCB2-3998-EE4A-9EA3-D893682FDD2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7189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43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1822E4-5C83-40E2-902D-71DD6057D973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hampagne &amp; Limousine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hampagne &amp; Limousine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866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14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2925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age de gard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615947" y="2244362"/>
            <a:ext cx="6036733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0" hasCustomPrompt="1"/>
          </p:nvPr>
        </p:nvSpPr>
        <p:spPr>
          <a:xfrm>
            <a:off x="5615947" y="3754140"/>
            <a:ext cx="6036733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Cliquer pour ajouter un sous-titre</a:t>
            </a:r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7" name="Espace réservé du texte 21">
            <a:extLst>
              <a:ext uri="{FF2B5EF4-FFF2-40B4-BE49-F238E27FC236}">
                <a16:creationId xmlns:a16="http://schemas.microsoft.com/office/drawing/2014/main" id="{FC509A42-19AD-CE45-9631-39CA09E7EA3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615947" y="5219763"/>
            <a:ext cx="6036733" cy="513493"/>
          </a:xfrm>
          <a:prstGeom prst="rect">
            <a:avLst/>
          </a:prstGeom>
        </p:spPr>
        <p:txBody>
          <a:bodyPr/>
          <a:lstStyle>
            <a:lvl1pPr>
              <a:defRPr sz="16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Date | Emetteur</a:t>
            </a:r>
          </a:p>
        </p:txBody>
      </p:sp>
      <p:pic>
        <p:nvPicPr>
          <p:cNvPr id="20" name="Image 19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45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calaire bl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A77CEFF-C9A5-B44E-8097-C6D8CE6F29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171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F65BC1F-129F-934C-BD82-CB1592C34E16}"/>
              </a:ext>
            </a:extLst>
          </p:cNvPr>
          <p:cNvSpPr txBox="1"/>
          <p:nvPr userDrawn="1"/>
        </p:nvSpPr>
        <p:spPr>
          <a:xfrm>
            <a:off x="484964" y="6210769"/>
            <a:ext cx="6595672" cy="1320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100"/>
              </a:lnSpc>
            </a:pPr>
            <a:fld id="{942FCC0B-ED92-42D7-8A66-BF2DFC78E49D}" type="slidenum">
              <a:rPr lang="fr-FR" sz="85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‹N°›</a:t>
            </a:fld>
            <a:r>
              <a:rPr lang="fr-FR" sz="8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Titre du document / 00 mois AAAA / version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B67394-3F03-0B41-9F23-F1019F87900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56" y="519322"/>
            <a:ext cx="2641495" cy="7933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8E3CCD0-EF97-8346-B301-6960F00C36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299" r="9083" b="12517"/>
          <a:stretch/>
        </p:blipFill>
        <p:spPr>
          <a:xfrm>
            <a:off x="9994391" y="0"/>
            <a:ext cx="2197609" cy="6858000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0415C11F-44AC-C24D-9D2F-6897A40205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831" y="2285599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PARTIE</a:t>
            </a:r>
            <a:br>
              <a:rPr lang="fr-FR"/>
            </a:br>
            <a:r>
              <a:rPr lang="fr-FR"/>
              <a:t>(INTERCALAIRE)</a:t>
            </a:r>
          </a:p>
        </p:txBody>
      </p:sp>
      <p:sp>
        <p:nvSpPr>
          <p:cNvPr id="13" name="Espace réservé du texte 2">
            <a:extLst>
              <a:ext uri="{FF2B5EF4-FFF2-40B4-BE49-F238E27FC236}">
                <a16:creationId xmlns:a16="http://schemas.microsoft.com/office/drawing/2014/main" id="{A9ECA64F-AF84-DC4F-8A30-80E2309F5E0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3828" y="3998745"/>
            <a:ext cx="4294640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189992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90513" y="1204913"/>
            <a:ext cx="11468100" cy="48228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6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88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e_2_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 userDrawn="1"/>
        </p:nvCxnSpPr>
        <p:spPr>
          <a:xfrm>
            <a:off x="6096000" y="1275008"/>
            <a:ext cx="0" cy="51515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6000" y="36000"/>
            <a:ext cx="10386026" cy="617714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lang="fr-FR" sz="2400" b="1" kern="120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1"/>
          </p:nvPr>
        </p:nvSpPr>
        <p:spPr>
          <a:xfrm>
            <a:off x="284073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 defTabSz="89535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10" name="Espace réservé du texte 6"/>
          <p:cNvSpPr>
            <a:spLocks noGrp="1"/>
          </p:cNvSpPr>
          <p:nvPr>
            <p:ph type="body" sz="quarter" idx="12"/>
          </p:nvPr>
        </p:nvSpPr>
        <p:spPr>
          <a:xfrm>
            <a:off x="6222644" y="1275008"/>
            <a:ext cx="5685284" cy="5151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 b="0">
                <a:latin typeface="+mn-lt"/>
              </a:defRPr>
            </a:lvl1pPr>
            <a:lvl2pPr marL="7223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2"/>
              </a:buBlip>
              <a:defRPr sz="1600">
                <a:latin typeface="+mn-lt"/>
              </a:defRPr>
            </a:lvl2pPr>
            <a:lvl3pPr marL="1077913" indent="-355600">
              <a:lnSpc>
                <a:spcPct val="100000"/>
              </a:lnSpc>
              <a:spcBef>
                <a:spcPts val="600"/>
              </a:spcBef>
              <a:buFontTx/>
              <a:buBlip>
                <a:blip r:embed="rId3"/>
              </a:buBlip>
              <a:defRPr sz="1400">
                <a:solidFill>
                  <a:srgbClr val="575756"/>
                </a:solidFill>
                <a:latin typeface="+mn-lt"/>
              </a:defRPr>
            </a:lvl3pPr>
            <a:lvl4pPr marL="1438275" indent="-363538">
              <a:lnSpc>
                <a:spcPct val="100000"/>
              </a:lnSpc>
              <a:spcBef>
                <a:spcPts val="600"/>
              </a:spcBef>
              <a:buFontTx/>
              <a:buBlip>
                <a:blip r:embed="rId4"/>
              </a:buBlip>
              <a:defRPr sz="1200">
                <a:solidFill>
                  <a:srgbClr val="70706F"/>
                </a:solidFill>
                <a:latin typeface="+mn-lt"/>
              </a:defRPr>
            </a:lvl4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3"/>
            <a:endParaRPr lang="fr-FR"/>
          </a:p>
        </p:txBody>
      </p:sp>
      <p:sp>
        <p:nvSpPr>
          <p:cNvPr id="7" name="Espace réservé du numéro de diapositive 2"/>
          <p:cNvSpPr txBox="1">
            <a:spLocks/>
          </p:cNvSpPr>
          <p:nvPr userDrawn="1"/>
        </p:nvSpPr>
        <p:spPr>
          <a:xfrm>
            <a:off x="11428987" y="6301654"/>
            <a:ext cx="763013" cy="365125"/>
          </a:xfrm>
          <a:prstGeom prst="rect">
            <a:avLst/>
          </a:prstGeom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fr-FR" sz="1200" b="1">
                <a:solidFill>
                  <a:prstClr val="white"/>
                </a:solidFill>
                <a:latin typeface="+mn-lt"/>
              </a:rPr>
              <a:t>// </a:t>
            </a:r>
            <a:fld id="{B841E88C-A190-482F-9C3B-7B4EF20D1BF2}" type="slidenum">
              <a:rPr lang="fr-FR" sz="1200" b="1" smtClean="0">
                <a:solidFill>
                  <a:prstClr val="white"/>
                </a:solidFill>
                <a:latin typeface="+mn-lt"/>
              </a:rPr>
              <a:pPr algn="r">
                <a:defRPr/>
              </a:pPr>
              <a:t>‹N°›</a:t>
            </a:fld>
            <a:endParaRPr lang="fr-FR" sz="1200" b="1">
              <a:solidFill>
                <a:prstClr val="white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58358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3227996011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8"/>
          </p:nvPr>
        </p:nvSpPr>
        <p:spPr>
          <a:xfrm>
            <a:off x="621600" y="1414800"/>
            <a:ext cx="10948800" cy="4536000"/>
          </a:xfrm>
        </p:spPr>
        <p:txBody>
          <a:bodyPr>
            <a:noAutofit/>
          </a:bodyPr>
          <a:lstStyle>
            <a:lvl1pPr marL="0" indent="0">
              <a:buSzPct val="140000"/>
              <a:buFont typeface="Wingdings" panose="05000000000000000000" pitchFamily="2" charset="2"/>
              <a:buNone/>
              <a:defRPr sz="3733"/>
            </a:lvl1pPr>
            <a:lvl2pPr marL="719982" marR="0" indent="-431989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panose="05040102010807070707" pitchFamily="18" charset="2"/>
              <a:buChar char=""/>
              <a:tabLst/>
              <a:defRPr sz="2667" baseline="0">
                <a:solidFill>
                  <a:schemeClr val="accent1"/>
                </a:solidFill>
              </a:defRPr>
            </a:lvl2pPr>
            <a:lvl3pPr marL="1199970" marR="0" indent="-38399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00000"/>
              <a:buFont typeface="Webdings" panose="05030102010509060703" pitchFamily="18" charset="2"/>
              <a:buChar char=""/>
              <a:tabLst/>
              <a:defRPr sz="2133">
                <a:solidFill>
                  <a:srgbClr val="575757"/>
                </a:solidFill>
              </a:defRPr>
            </a:lvl3pPr>
            <a:lvl4pPr marL="1679958" marR="0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rgbClr val="575757"/>
              </a:buClr>
              <a:buSzPct val="13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4pPr>
            <a:lvl5pPr marL="2159946" marR="0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rgbClr val="575757"/>
              </a:buClr>
              <a:buSzPct val="110000"/>
              <a:buFont typeface="Arial" panose="020B0604020202020204" pitchFamily="34" charset="0"/>
              <a:buChar char="•"/>
              <a:tabLst/>
              <a:defRPr sz="1867"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Deuxième niveau</a:t>
            </a:r>
          </a:p>
          <a:p>
            <a:pPr lvl="3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 sz="1200" i="1">
                <a:latin typeface="Arial"/>
                <a:ea typeface="+mn-ea"/>
              </a:rPr>
              <a:t>| Presentation_ASIP_Sante</a:t>
            </a:r>
          </a:p>
        </p:txBody>
      </p:sp>
    </p:spTree>
    <p:extLst>
      <p:ext uri="{BB962C8B-B14F-4D97-AF65-F5344CB8AC3E}">
        <p14:creationId xmlns:p14="http://schemas.microsoft.com/office/powerpoint/2010/main" val="109250590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de Couvertur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9E25486-EEA3-7240-8226-EC84AD78860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826" y="1982155"/>
            <a:ext cx="5617029" cy="374468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0A41F4-920C-7B44-9853-6EAB7B36211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673"/>
            <a:ext cx="12191999" cy="6854653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016ABE1-4F0E-9E44-AFB4-243D400345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271" y="639242"/>
            <a:ext cx="2641496" cy="793382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F7EA1070-2372-EE42-9FD8-FFB4C6EC6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96991" y="2095594"/>
            <a:ext cx="6332521" cy="1462781"/>
          </a:xfrm>
        </p:spPr>
        <p:txBody>
          <a:bodyPr lIns="0" tIns="0" rIns="0" bIns="0" anchor="b">
            <a:normAutofit/>
          </a:bodyPr>
          <a:lstStyle>
            <a:lvl1pPr>
              <a:defRPr lang="fr-FR" sz="48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fr-FR"/>
              <a:t>CLIQUEZ POUR </a:t>
            </a:r>
            <a:br>
              <a:rPr lang="fr-FR"/>
            </a:br>
            <a:r>
              <a:rPr lang="fr-FR"/>
              <a:t>AJOUTER UN TITRE</a:t>
            </a:r>
          </a:p>
        </p:txBody>
      </p:sp>
      <p:sp>
        <p:nvSpPr>
          <p:cNvPr id="18" name="Espace réservé du texte 2">
            <a:extLst>
              <a:ext uri="{FF2B5EF4-FFF2-40B4-BE49-F238E27FC236}">
                <a16:creationId xmlns:a16="http://schemas.microsoft.com/office/drawing/2014/main" id="{B85C5C3F-95A4-FA4C-BF63-04CCC7721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79988" y="3808740"/>
            <a:ext cx="209731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2400" b="1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Date</a:t>
            </a:r>
          </a:p>
        </p:txBody>
      </p:sp>
      <p:sp>
        <p:nvSpPr>
          <p:cNvPr id="19" name="Espace réservé du texte 2">
            <a:extLst>
              <a:ext uri="{FF2B5EF4-FFF2-40B4-BE49-F238E27FC236}">
                <a16:creationId xmlns:a16="http://schemas.microsoft.com/office/drawing/2014/main" id="{59A5C752-6366-A642-B5BD-8498AEA0ED7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979987" y="4220932"/>
            <a:ext cx="6349525" cy="308562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buNone/>
              <a:defRPr lang="fr-FR" sz="18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Service émetteur</a:t>
            </a:r>
          </a:p>
        </p:txBody>
      </p:sp>
    </p:spTree>
    <p:extLst>
      <p:ext uri="{BB962C8B-B14F-4D97-AF65-F5344CB8AC3E}">
        <p14:creationId xmlns:p14="http://schemas.microsoft.com/office/powerpoint/2010/main" val="3238116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  <p15:guide id="2" pos="7680">
          <p15:clr>
            <a:srgbClr val="FBAE40"/>
          </p15:clr>
        </p15:guide>
        <p15:guide id="3" pos="3137">
          <p15:clr>
            <a:srgbClr val="FBAE40"/>
          </p15:clr>
        </p15:guide>
        <p15:guide id="4" orient="horz" pos="2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63" name="Espace réservé du texte 62"/>
          <p:cNvSpPr>
            <a:spLocks noGrp="1"/>
          </p:cNvSpPr>
          <p:nvPr>
            <p:ph type="body" sz="quarter" idx="14" hasCustomPrompt="1"/>
          </p:nvPr>
        </p:nvSpPr>
        <p:spPr>
          <a:xfrm>
            <a:off x="5903384" y="2357096"/>
            <a:ext cx="3648405" cy="2880320"/>
          </a:xfrm>
        </p:spPr>
        <p:txBody>
          <a:bodyPr numCol="1">
            <a:normAutofit/>
          </a:bodyPr>
          <a:lstStyle>
            <a:lvl1pPr marL="0" indent="0" algn="l" defTabSz="1219170" rtl="0" eaLnBrk="1" latinLnBrk="0" hangingPunct="1">
              <a:lnSpc>
                <a:spcPct val="150000"/>
              </a:lnSpc>
              <a:spcBef>
                <a:spcPts val="267"/>
              </a:spcBef>
              <a:spcAft>
                <a:spcPts val="0"/>
              </a:spcAft>
              <a:buFontTx/>
              <a:buNone/>
              <a:defRPr lang="fr-FR" sz="1867" b="1" kern="1200" cap="none" baseline="0" smtClean="0">
                <a:solidFill>
                  <a:srgbClr val="57575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 1</a:t>
            </a:r>
          </a:p>
          <a:p>
            <a:pPr lvl="0"/>
            <a:r>
              <a:rPr lang="fr-FR"/>
              <a:t>Chapitre 2</a:t>
            </a:r>
          </a:p>
          <a:p>
            <a:pPr lvl="0"/>
            <a:r>
              <a:rPr lang="fr-FR"/>
              <a:t>Chapitre 3</a:t>
            </a:r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12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9" name="Titre 1"/>
          <p:cNvSpPr txBox="1">
            <a:spLocks/>
          </p:cNvSpPr>
          <p:nvPr userDrawn="1"/>
        </p:nvSpPr>
        <p:spPr>
          <a:xfrm>
            <a:off x="5903384" y="1220755"/>
            <a:ext cx="4129053" cy="137666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defTabSz="914400" rtl="0" eaLnBrk="1" latinLnBrk="0" hangingPunct="1">
              <a:lnSpc>
                <a:spcPts val="2700"/>
              </a:lnSpc>
              <a:spcBef>
                <a:spcPts val="0"/>
              </a:spcBef>
              <a:buNone/>
              <a:defRPr sz="2800" b="1" kern="1200" baseline="0">
                <a:solidFill>
                  <a:srgbClr val="006AB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fr-FR" sz="3733" dirty="0"/>
              <a:t>Sommaire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4521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cal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sp>
        <p:nvSpPr>
          <p:cNvPr id="17" name="Titre 1"/>
          <p:cNvSpPr>
            <a:spLocks noGrp="1"/>
          </p:cNvSpPr>
          <p:nvPr>
            <p:ph type="ctrTitle" hasCustomPrompt="1"/>
          </p:nvPr>
        </p:nvSpPr>
        <p:spPr>
          <a:xfrm>
            <a:off x="5903384" y="2244362"/>
            <a:ext cx="5749296" cy="1376660"/>
          </a:xfrm>
        </p:spPr>
        <p:txBody>
          <a:bodyPr anchor="ctr" anchorCtr="0">
            <a:noAutofit/>
          </a:bodyPr>
          <a:lstStyle>
            <a:lvl1pPr algn="l">
              <a:lnSpc>
                <a:spcPts val="3600"/>
              </a:lnSpc>
              <a:spcBef>
                <a:spcPts val="0"/>
              </a:spcBef>
              <a:defRPr sz="3733" baseline="0">
                <a:solidFill>
                  <a:srgbClr val="006AB2"/>
                </a:solidFill>
              </a:defRPr>
            </a:lvl1pPr>
          </a:lstStyle>
          <a:p>
            <a:r>
              <a:rPr lang="fr-FR"/>
              <a:t>Titre du chapitre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3" hasCustomPrompt="1"/>
          </p:nvPr>
        </p:nvSpPr>
        <p:spPr>
          <a:xfrm>
            <a:off x="5903384" y="3754140"/>
            <a:ext cx="5749296" cy="885891"/>
          </a:xfrm>
        </p:spPr>
        <p:txBody>
          <a:bodyPr>
            <a:noAutofit/>
          </a:bodyPr>
          <a:lstStyle>
            <a:lvl1pPr algn="l">
              <a:defRPr sz="2667">
                <a:solidFill>
                  <a:srgbClr val="575757"/>
                </a:solidFill>
              </a:defRPr>
            </a:lvl1pPr>
          </a:lstStyle>
          <a:p>
            <a:pPr lvl="0"/>
            <a:r>
              <a:rPr lang="fr-FR"/>
              <a:t>Sous-titre éventuel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001" y="192021"/>
            <a:ext cx="1746908" cy="6405331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92116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5" name="Image 4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4A0B2A-58BC-1D4D-8883-191DA713D2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24717" y="1221317"/>
            <a:ext cx="3647347" cy="20150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4267" kern="800" cap="none" baseline="0">
                <a:solidFill>
                  <a:schemeClr val="bg1"/>
                </a:solidFill>
              </a:defRPr>
            </a:lvl1pPr>
            <a:lvl2pPr marL="578986" indent="0">
              <a:lnSpc>
                <a:spcPct val="80000"/>
              </a:lnSpc>
              <a:buNone/>
              <a:defRPr sz="4267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Titre principal de la slide</a:t>
            </a:r>
          </a:p>
          <a:p>
            <a:pPr lvl="1"/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05C05DFA-F720-FF4C-A4AA-91C4E66A31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4717" y="3236384"/>
            <a:ext cx="3935379" cy="2497667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43339" y="6333323"/>
            <a:ext cx="383117" cy="365125"/>
          </a:xfrm>
        </p:spPr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6712"/>
            <a:ext cx="12192000" cy="19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pic>
        <p:nvPicPr>
          <p:cNvPr id="10" name="Image 9" descr="Une image contenant personne, intérieur, tenant, alimentation&#10;&#10;Description générée automatiquement">
            <a:extLst>
              <a:ext uri="{FF2B5EF4-FFF2-40B4-BE49-F238E27FC236}">
                <a16:creationId xmlns:a16="http://schemas.microsoft.com/office/drawing/2014/main" id="{DCE54B6C-D7B7-064E-80CC-C434FFA6A49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2520" y="3007"/>
            <a:ext cx="10029481" cy="685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53009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0E49024-B637-B846-AD7A-074C32D97E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32101" y="1316567"/>
            <a:ext cx="3647943" cy="2495551"/>
          </a:xfrm>
          <a:prstGeom prst="rect">
            <a:avLst/>
          </a:prstGeom>
        </p:spPr>
        <p:txBody>
          <a:bodyPr/>
          <a:lstStyle>
            <a:lvl1pPr>
              <a:defRPr sz="3733" kern="800" cap="all" baseline="0"/>
            </a:lvl1pPr>
            <a:lvl2pPr marL="578986" indent="0">
              <a:buNone/>
              <a:defRPr sz="4267"/>
            </a:lvl2pPr>
          </a:lstStyle>
          <a:p>
            <a:pPr lvl="0"/>
            <a:r>
              <a:rPr lang="fr-FR"/>
              <a:t>Titre de la slide</a:t>
            </a:r>
          </a:p>
          <a:p>
            <a:pPr lvl="1"/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9933515-A54B-C648-9452-ED438F800E2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2065" y="1316567"/>
            <a:ext cx="4610100" cy="2495551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spcBef>
                <a:spcPts val="0"/>
              </a:spcBef>
              <a:defRPr sz="1867" b="0"/>
            </a:lvl1pPr>
          </a:lstStyle>
          <a:p>
            <a:pPr lvl="0"/>
            <a:r>
              <a:rPr lang="fr-FR"/>
              <a:t>Texte</a:t>
            </a:r>
          </a:p>
        </p:txBody>
      </p:sp>
      <p:pic>
        <p:nvPicPr>
          <p:cNvPr id="6" name="Image 5" descr="Une image contenant personne, intérieur, homme, table&#10;&#10;Description générée automatiquement">
            <a:extLst>
              <a:ext uri="{FF2B5EF4-FFF2-40B4-BE49-F238E27FC236}">
                <a16:creationId xmlns:a16="http://schemas.microsoft.com/office/drawing/2014/main" id="{6FB58E74-65F0-5A41-B2A3-C683EB81BB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277" y="-18596"/>
            <a:ext cx="12253577" cy="689519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F7A409D-321F-644F-957D-D88584B88E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50" y="252952"/>
            <a:ext cx="876497" cy="77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5689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75757"/>
                </a:solidFill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302254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7" name="Espace réservé du texte 2"/>
          <p:cNvSpPr>
            <a:spLocks noGrp="1"/>
          </p:cNvSpPr>
          <p:nvPr>
            <p:ph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0580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1103445" y="116632"/>
            <a:ext cx="10752123" cy="720008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slide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16"/>
          </p:nvPr>
        </p:nvSpPr>
        <p:spPr>
          <a:xfrm>
            <a:off x="1103446" y="1124744"/>
            <a:ext cx="5185833" cy="4992555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17"/>
          </p:nvPr>
        </p:nvSpPr>
        <p:spPr>
          <a:xfrm>
            <a:off x="6669736" y="1124744"/>
            <a:ext cx="5185833" cy="499255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rgbClr val="575757"/>
                </a:solidFill>
              </a:defRPr>
            </a:lvl3pPr>
            <a:lvl4pPr>
              <a:defRPr>
                <a:solidFill>
                  <a:srgbClr val="575757"/>
                </a:solidFill>
              </a:defRPr>
            </a:lvl4pPr>
            <a:lvl5pPr>
              <a:defRPr>
                <a:solidFill>
                  <a:srgbClr val="575757"/>
                </a:solidFill>
              </a:defRPr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kumimoji="0" lang="fr-FR" sz="1867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 sz="1067"/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</p:spTree>
    <p:extLst>
      <p:ext uri="{BB962C8B-B14F-4D97-AF65-F5344CB8AC3E}">
        <p14:creationId xmlns:p14="http://schemas.microsoft.com/office/powerpoint/2010/main" val="18170900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ge de f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7" name="Rectangle 6"/>
          <p:cNvSpPr/>
          <p:nvPr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/>
          </a:p>
        </p:txBody>
      </p:sp>
      <p:sp>
        <p:nvSpPr>
          <p:cNvPr id="8" name="ZoneTexte 7"/>
          <p:cNvSpPr txBox="1"/>
          <p:nvPr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 dirty="0" err="1">
                <a:solidFill>
                  <a:srgbClr val="575757"/>
                </a:solidFill>
              </a:rPr>
              <a:t>esante.gouv.fr</a:t>
            </a:r>
            <a:endParaRPr lang="fr-FR" sz="2667" b="1" dirty="0">
              <a:solidFill>
                <a:srgbClr val="575757"/>
              </a:solidFill>
            </a:endParaRPr>
          </a:p>
          <a:p>
            <a:pPr algn="l"/>
            <a:r>
              <a:rPr lang="fr-FR" sz="2000" dirty="0">
                <a:solidFill>
                  <a:srgbClr val="575757"/>
                </a:solidFill>
              </a:rPr>
              <a:t>Le portail</a:t>
            </a:r>
            <a:r>
              <a:rPr lang="fr-FR" sz="2000" baseline="0" dirty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dirty="0">
              <a:solidFill>
                <a:srgbClr val="575757"/>
              </a:solidFill>
            </a:endParaRPr>
          </a:p>
        </p:txBody>
      </p:sp>
      <p:pic>
        <p:nvPicPr>
          <p:cNvPr id="9" name="Picture 2" descr="Y:\Interne\Communication\Communication_2019\Crea_graphiques\Pictos\Picto_OK\Twitter_Logo_Blu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Y:\Interne\Communication\Communication_2019\Crea_graphiques\Pictos\Picto_OK\LINKEDIN@2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0" y="-2728"/>
            <a:ext cx="12192000" cy="10314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3" name="Rectangle 12"/>
          <p:cNvSpPr/>
          <p:nvPr userDrawn="1"/>
        </p:nvSpPr>
        <p:spPr>
          <a:xfrm>
            <a:off x="0" y="6597352"/>
            <a:ext cx="12192000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4" name="ZoneTexte 13"/>
          <p:cNvSpPr txBox="1"/>
          <p:nvPr userDrawn="1"/>
        </p:nvSpPr>
        <p:spPr>
          <a:xfrm>
            <a:off x="6424115" y="1682636"/>
            <a:ext cx="4320480" cy="3372488"/>
          </a:xfrm>
          <a:prstGeom prst="rect">
            <a:avLst/>
          </a:prstGeom>
          <a:noFill/>
        </p:spPr>
        <p:txBody>
          <a:bodyPr wrap="square" lIns="96000" tIns="144000" rIns="96000" bIns="144000" rtlCol="0" anchor="t" anchorCtr="0">
            <a:normAutofit/>
          </a:bodyPr>
          <a:lstStyle/>
          <a:p>
            <a:pPr algn="l"/>
            <a:r>
              <a:rPr lang="fr-FR" sz="2667" b="1">
                <a:solidFill>
                  <a:srgbClr val="575757"/>
                </a:solidFill>
              </a:rPr>
              <a:t>esante.gouv.fr</a:t>
            </a:r>
          </a:p>
          <a:p>
            <a:pPr algn="l"/>
            <a:r>
              <a:rPr lang="fr-FR" sz="2000">
                <a:solidFill>
                  <a:srgbClr val="575757"/>
                </a:solidFill>
              </a:rPr>
              <a:t>Le portail</a:t>
            </a:r>
            <a:r>
              <a:rPr lang="fr-FR" sz="2000" baseline="0">
                <a:solidFill>
                  <a:srgbClr val="575757"/>
                </a:solidFill>
              </a:rPr>
              <a:t> pour accéder à l’ensemble des services et produits de l’agence du numérique en santé et s’informer sur l’actualité de la e-santé. </a:t>
            </a:r>
          </a:p>
          <a:p>
            <a:pPr algn="ctr"/>
            <a:endParaRPr lang="fr-FR" sz="2000" err="1">
              <a:solidFill>
                <a:srgbClr val="575757"/>
              </a:solidFill>
            </a:endParaRPr>
          </a:p>
        </p:txBody>
      </p:sp>
      <p:pic>
        <p:nvPicPr>
          <p:cNvPr id="17" name="Picture 2" descr="Y:\Interne\Communication\Communication_2019\Crea_graphiques\Pictos\Picto_OK\Twitter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6214" y="3757011"/>
            <a:ext cx="562781" cy="56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Y:\Interne\Communication\Communication_2019\Crea_graphiques\Pictos\Picto_OK\LINKEDIN@2x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604" y="4362411"/>
            <a:ext cx="336000" cy="3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63" y="3821943"/>
            <a:ext cx="3502028" cy="960107"/>
          </a:xfrm>
          <a:prstGeom prst="rect">
            <a:avLst/>
          </a:prstGeom>
        </p:spPr>
      </p:pic>
      <p:pic>
        <p:nvPicPr>
          <p:cNvPr id="20" name="Image 1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715" y="296541"/>
            <a:ext cx="1815188" cy="6264921"/>
          </a:xfrm>
          <a:prstGeom prst="rect">
            <a:avLst/>
          </a:prstGeom>
        </p:spPr>
      </p:pic>
      <p:pic>
        <p:nvPicPr>
          <p:cNvPr id="21" name="Image 2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14" y="2614470"/>
            <a:ext cx="1846271" cy="162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3023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ABF20-8A56-44CA-A120-28070AEC5A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8"/>
            </p:custDataLst>
            <p:extLst>
              <p:ext uri="{D42A27DB-BD31-4B8C-83A1-F6EECF244321}">
                <p14:modId xmlns:p14="http://schemas.microsoft.com/office/powerpoint/2010/main" val="22022941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395" imgH="396" progId="TCLayout.ActiveDocument.1">
                  <p:embed/>
                </p:oleObj>
              </mc:Choice>
              <mc:Fallback>
                <p:oleObj name="think-cell Slide" r:id="rId19" imgW="395" imgH="396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249ABF20-8A56-44CA-A120-28070AEC5A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103445" y="1124744"/>
            <a:ext cx="10753195" cy="49925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marL="959976" marR="0" lvl="1" indent="-380990" algn="l" defTabSz="121917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6AB2"/>
              </a:buClr>
              <a:buSzPct val="100000"/>
              <a:buFont typeface="Wingdings 3" panose="05040102010807070707" pitchFamily="18" charset="2"/>
              <a:buChar char="u"/>
              <a:tabLst/>
              <a:defRPr/>
            </a:pPr>
            <a:r>
              <a:rPr kumimoji="0" lang="fr-FR" sz="2400" b="1" i="0" u="none" strike="noStrike" kern="1200" cap="none" spc="0" normalizeH="0" baseline="0" noProof="0">
                <a:ln>
                  <a:noFill/>
                </a:ln>
                <a:solidFill>
                  <a:srgbClr val="006AB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Deuxième niveau</a:t>
            </a:r>
          </a:p>
          <a:p>
            <a:pPr marL="1439964" marR="0" lvl="2" indent="-335992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Tx/>
              <a:buFont typeface="Webdings" panose="05030102010509060703" pitchFamily="18" charset="2"/>
              <a:buChar char="&lt;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Troisième niveau</a:t>
            </a:r>
          </a:p>
          <a:p>
            <a:pPr marL="1919952" marR="0" lvl="3" indent="-287993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Tx/>
              <a:buSzPct val="130000"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133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Quatrième niveau</a:t>
            </a:r>
          </a:p>
          <a:p>
            <a:pPr marL="2399940" marR="0" lvl="4" indent="-287993" algn="l" defTabSz="1219170" rtl="0" eaLnBrk="1" fontAlgn="auto" latinLnBrk="0" hangingPunct="1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Tx/>
              <a:buSzPct val="110000"/>
              <a:buFont typeface="Arial" pitchFamily="34" charset="0"/>
              <a:buChar char="•"/>
              <a:tabLst/>
              <a:defRPr/>
            </a:pPr>
            <a:r>
              <a:rPr kumimoji="0" lang="fr-FR" sz="1867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43339" y="6333323"/>
            <a:ext cx="38311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lang="fr-FR" sz="1067" i="1" kern="1200" smtClean="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</a:lstStyle>
          <a:p>
            <a:fld id="{646E7B68-C406-4B5C-B79D-A1CDE10CB85D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545004" y="6333323"/>
            <a:ext cx="923531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67" i="1">
                <a:solidFill>
                  <a:srgbClr val="575757"/>
                </a:solidFill>
              </a:defRPr>
            </a:lvl1pPr>
          </a:lstStyle>
          <a:p>
            <a:r>
              <a:rPr lang="fr-FR" dirty="0">
                <a:latin typeface="Arial"/>
                <a:ea typeface="+mn-ea"/>
              </a:rPr>
              <a:t>| Titre du document</a:t>
            </a:r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103445" y="116632"/>
            <a:ext cx="10752123" cy="720008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fr-FR"/>
              <a:t>Titre de la slide</a:t>
            </a:r>
          </a:p>
        </p:txBody>
      </p:sp>
      <p:cxnSp>
        <p:nvCxnSpPr>
          <p:cNvPr id="7" name="Connecteur droit 6"/>
          <p:cNvCxnSpPr/>
          <p:nvPr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rgbClr val="575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/>
          <p:cNvCxnSpPr/>
          <p:nvPr userDrawn="1"/>
        </p:nvCxnSpPr>
        <p:spPr>
          <a:xfrm>
            <a:off x="194853" y="932723"/>
            <a:ext cx="11804403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54" y="116632"/>
            <a:ext cx="715733" cy="6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08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>
    <p:fade/>
  </p:transition>
  <p:hf hdr="0" dt="0"/>
  <p:txStyles>
    <p:titleStyle>
      <a:lvl1pPr algn="l" defTabSz="1219170" rtl="0" eaLnBrk="1" latinLnBrk="0" hangingPunct="1">
        <a:lnSpc>
          <a:spcPts val="2933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1219170" rtl="0" eaLnBrk="1" fontAlgn="auto" latinLnBrk="0" hangingPunct="1">
        <a:lnSpc>
          <a:spcPct val="100000"/>
        </a:lnSpc>
        <a:spcBef>
          <a:spcPts val="2400"/>
        </a:spcBef>
        <a:spcAft>
          <a:spcPts val="0"/>
        </a:spcAft>
        <a:buClrTx/>
        <a:buSzPct val="100000"/>
        <a:buFont typeface="Wingdings" panose="05000000000000000000" pitchFamily="2" charset="2"/>
        <a:buNone/>
        <a:tabLst/>
        <a:defRPr sz="3200" b="1" kern="1200" cap="none" baseline="0">
          <a:solidFill>
            <a:schemeClr val="tx2"/>
          </a:solidFill>
          <a:latin typeface="+mn-lt"/>
          <a:ea typeface="+mn-ea"/>
          <a:cs typeface="+mn-cs"/>
        </a:defRPr>
      </a:lvl1pPr>
      <a:lvl2pPr marL="959976" marR="0" indent="-380990" algn="l" defTabSz="121917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>
          <a:srgbClr val="006AB2"/>
        </a:buClr>
        <a:buSzPct val="100000"/>
        <a:buFont typeface="Wingdings 3" panose="05040102010807070707" pitchFamily="18" charset="2"/>
        <a:buChar char="u"/>
        <a:tabLst/>
        <a:defRPr sz="2400" b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439964" marR="0" indent="-335992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Tx/>
        <a:buFont typeface="Webdings" panose="05030102010509060703" pitchFamily="18" charset="2"/>
        <a:buChar char="&lt;"/>
        <a:tabLst/>
        <a:defRPr lang="fr-FR" sz="2133" kern="1200" baseline="0">
          <a:solidFill>
            <a:srgbClr val="575757"/>
          </a:solidFill>
          <a:latin typeface="+mn-lt"/>
          <a:ea typeface="+mn-ea"/>
          <a:cs typeface="+mn-cs"/>
        </a:defRPr>
      </a:lvl3pPr>
      <a:lvl4pPr marL="1919952" marR="0" indent="-287993" algn="l" defTabSz="1219170" rtl="0" eaLnBrk="1" fontAlgn="auto" latinLnBrk="0" hangingPunct="1">
        <a:lnSpc>
          <a:spcPct val="100000"/>
        </a:lnSpc>
        <a:spcBef>
          <a:spcPts val="533"/>
        </a:spcBef>
        <a:spcAft>
          <a:spcPts val="0"/>
        </a:spcAft>
        <a:buClrTx/>
        <a:buSzPct val="130000"/>
        <a:buFont typeface="Arial" panose="020B0604020202020204" pitchFamily="34" charset="0"/>
        <a:buChar char="•"/>
        <a:tabLst/>
        <a:defRPr lang="fr-FR" sz="2133" kern="1200">
          <a:solidFill>
            <a:srgbClr val="575757"/>
          </a:solidFill>
          <a:latin typeface="+mn-lt"/>
          <a:ea typeface="+mn-ea"/>
          <a:cs typeface="+mn-cs"/>
        </a:defRPr>
      </a:lvl4pPr>
      <a:lvl5pPr marL="2399940" marR="0" indent="-287993" algn="l" defTabSz="1219170" rtl="0" eaLnBrk="1" fontAlgn="auto" latinLnBrk="0" hangingPunct="1">
        <a:lnSpc>
          <a:spcPct val="100000"/>
        </a:lnSpc>
        <a:spcBef>
          <a:spcPts val="267"/>
        </a:spcBef>
        <a:spcAft>
          <a:spcPts val="0"/>
        </a:spcAft>
        <a:buClrTx/>
        <a:buSzPct val="110000"/>
        <a:buFont typeface="Arial" pitchFamily="34" charset="0"/>
        <a:buChar char="•"/>
        <a:tabLst/>
        <a:defRPr lang="fr-FR" sz="1867" kern="1200">
          <a:solidFill>
            <a:srgbClr val="575757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E11B5717-BFF4-F816-ECE8-4B2DD3613939}"/>
              </a:ext>
            </a:extLst>
          </p:cNvPr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11808883" y="6467794"/>
            <a:ext cx="383117" cy="365125"/>
          </a:xfrm>
          <a:noFill/>
        </p:spPr>
        <p:txBody>
          <a:bodyPr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cycle de vie</a:t>
            </a:r>
          </a:p>
        </p:txBody>
      </p:sp>
      <p:sp>
        <p:nvSpPr>
          <p:cNvPr id="2" name="Espace réservé du numéro de diapositive 2">
            <a:extLst>
              <a:ext uri="{FF2B5EF4-FFF2-40B4-BE49-F238E27FC236}">
                <a16:creationId xmlns:a16="http://schemas.microsoft.com/office/drawing/2014/main" id="{F8252962-E928-15A6-3B08-CEF2BC98B8F6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11808883" y="6458334"/>
            <a:ext cx="383117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defPPr>
              <a:defRPr lang="fr-FR"/>
            </a:defPPr>
            <a:lvl1pPr marL="0" algn="ctr" defTabSz="914400" rtl="0" eaLnBrk="1" latinLnBrk="0" hangingPunct="1">
              <a:defRPr lang="fr-FR" sz="1067" i="1" kern="1200">
                <a:solidFill>
                  <a:srgbClr val="575757"/>
                </a:solidFill>
                <a:latin typeface="Arial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6E7B68-C406-4B5C-B79D-A1CDE10CB85D}" type="slidenum">
              <a:rPr kumimoji="0" lang="fr-FR" sz="1067" b="0" i="1" u="none" strike="noStrike" kern="1200" cap="none" spc="0" normalizeH="0" baseline="0" noProof="0" smtClean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067" b="0" i="1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44444" y="2200015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Rédaction de la </a:t>
            </a:r>
            <a:r>
              <a:rPr kumimoji="0" lang="fr-F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spec</a:t>
            </a:r>
            <a:endParaRPr kumimoji="0" lang="fr-FR" sz="1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703542" y="1656059"/>
            <a:ext cx="1033806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196446" y="2419760"/>
            <a:ext cx="119720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3431357" y="2215940"/>
            <a:ext cx="1952002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Première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5383359" y="2434190"/>
            <a:ext cx="1100400" cy="149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6483759" y="2214445"/>
            <a:ext cx="1337035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6096000" y="1683230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7820794" y="2434190"/>
            <a:ext cx="1100400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8921194" y="2214445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(4) Modification puis concertation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3034211" y="1683230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72BCC74-95A7-12AE-8B4A-53C2B8CAA10B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>
            <a:off x="9797963" y="2653935"/>
            <a:ext cx="851453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38CFC1C0-36FE-7212-037F-EEC21FBEFDAA}"/>
              </a:ext>
            </a:extLst>
          </p:cNvPr>
          <p:cNvSpPr txBox="1"/>
          <p:nvPr/>
        </p:nvSpPr>
        <p:spPr>
          <a:xfrm>
            <a:off x="7333611" y="4104149"/>
            <a:ext cx="1353416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1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9611755" y="3238445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Pour implémentation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C11CA6D-91AA-0F79-A7EF-9BF5004BCB57}"/>
              </a:ext>
            </a:extLst>
          </p:cNvPr>
          <p:cNvCxnSpPr>
            <a:cxnSpLocks/>
            <a:stCxn id="44" idx="2"/>
            <a:endCxn id="71" idx="0"/>
          </p:cNvCxnSpPr>
          <p:nvPr/>
        </p:nvCxnSpPr>
        <p:spPr>
          <a:xfrm flipH="1">
            <a:off x="8558026" y="2653935"/>
            <a:ext cx="1239937" cy="58451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7706573" y="3238445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</a:t>
            </a: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inal-text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4E94234C-39E5-1021-3E72-03C0ECAD746A}"/>
              </a:ext>
            </a:extLst>
          </p:cNvPr>
          <p:cNvSpPr txBox="1"/>
          <p:nvPr/>
        </p:nvSpPr>
        <p:spPr>
          <a:xfrm>
            <a:off x="8687027" y="1674248"/>
            <a:ext cx="2170038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B2AC73-BC05-616C-E92C-DDE7448F08D3}"/>
              </a:ext>
            </a:extLst>
          </p:cNvPr>
          <p:cNvSpPr txBox="1"/>
          <p:nvPr/>
        </p:nvSpPr>
        <p:spPr>
          <a:xfrm>
            <a:off x="1402211" y="4371090"/>
            <a:ext cx="2834524" cy="1222585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À tous moments, une spécification peut passer en dépréciée.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Elle peut ensuite être retirée.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6A0CECE-2DF5-19CC-7E51-4C2E97728F12}"/>
              </a:ext>
            </a:extLst>
          </p:cNvPr>
          <p:cNvSpPr txBox="1"/>
          <p:nvPr/>
        </p:nvSpPr>
        <p:spPr>
          <a:xfrm>
            <a:off x="66727" y="4977655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Withdrawal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retiré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5E52579-8A99-536F-BB81-A18E275DDF4C}"/>
              </a:ext>
            </a:extLst>
          </p:cNvPr>
          <p:cNvSpPr txBox="1"/>
          <p:nvPr/>
        </p:nvSpPr>
        <p:spPr>
          <a:xfrm>
            <a:off x="66727" y="4371090"/>
            <a:ext cx="1340569" cy="57544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Deprecated</a:t>
            </a:r>
            <a:endParaRPr kumimoji="0" lang="fr-FR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déprécié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212650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D2FE1E0-273D-A36B-AAF8-EF1D328E99EB}"/>
              </a:ext>
            </a:extLst>
          </p:cNvPr>
          <p:cNvSpPr txBox="1"/>
          <p:nvPr/>
        </p:nvSpPr>
        <p:spPr>
          <a:xfrm>
            <a:off x="10311562" y="4408266"/>
            <a:ext cx="1631879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EC57455-E07F-4BF8-21F2-0331BBADB84C}"/>
              </a:ext>
            </a:extLst>
          </p:cNvPr>
          <p:cNvSpPr txBox="1"/>
          <p:nvPr/>
        </p:nvSpPr>
        <p:spPr>
          <a:xfrm>
            <a:off x="8558025" y="4383368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Modification puis concertation</a:t>
            </a:r>
          </a:p>
        </p:txBody>
      </p:sp>
    </p:spTree>
    <p:extLst>
      <p:ext uri="{BB962C8B-B14F-4D97-AF65-F5344CB8AC3E}">
        <p14:creationId xmlns:p14="http://schemas.microsoft.com/office/powerpoint/2010/main" val="81679354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re 25">
            <a:extLst>
              <a:ext uri="{FF2B5EF4-FFF2-40B4-BE49-F238E27FC236}">
                <a16:creationId xmlns:a16="http://schemas.microsoft.com/office/drawing/2014/main" id="{8D1F3224-DF56-408B-817A-8E2E8248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Schéma du cycle de vie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8FC7D193-3079-D397-21E5-BCC36FFDBCE5}"/>
              </a:ext>
            </a:extLst>
          </p:cNvPr>
          <p:cNvSpPr txBox="1"/>
          <p:nvPr/>
        </p:nvSpPr>
        <p:spPr>
          <a:xfrm>
            <a:off x="9457151" y="8693063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E79448-2EB7-609C-0DFD-C8BE9B62A54D}"/>
              </a:ext>
            </a:extLst>
          </p:cNvPr>
          <p:cNvSpPr txBox="1"/>
          <p:nvPr/>
        </p:nvSpPr>
        <p:spPr>
          <a:xfrm>
            <a:off x="2337527" y="1363318"/>
            <a:ext cx="1952001" cy="697623"/>
          </a:xfrm>
          <a:prstGeom prst="rect">
            <a:avLst/>
          </a:prstGeom>
          <a:noFill/>
        </p:spPr>
        <p:txBody>
          <a:bodyPr wrap="square" lIns="72000" tIns="108000" rIns="72000" bIns="108000" rtlCol="0" anchor="t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(1) Initialisation de la spécification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95D00AE-F27A-CFCD-3162-87FB7FB6B955}"/>
              </a:ext>
            </a:extLst>
          </p:cNvPr>
          <p:cNvSpPr txBox="1"/>
          <p:nvPr/>
        </p:nvSpPr>
        <p:spPr>
          <a:xfrm>
            <a:off x="512951" y="1421701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5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 </a:t>
            </a:r>
            <a:r>
              <a:rPr kumimoji="0" lang="en-AU" sz="1000" b="0" i="0" u="none" strike="noStrike" kern="1200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(ci-build)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B327245-50FB-B4BC-5FB8-B425B62293C1}"/>
              </a:ext>
            </a:extLst>
          </p:cNvPr>
          <p:cNvCxnSpPr>
            <a:cxnSpLocks/>
            <a:stCxn id="5" idx="2"/>
            <a:endCxn id="17" idx="0"/>
          </p:cNvCxnSpPr>
          <p:nvPr/>
        </p:nvCxnSpPr>
        <p:spPr>
          <a:xfrm>
            <a:off x="3313528" y="2060941"/>
            <a:ext cx="0" cy="43950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921B43B-815F-CBB6-2F74-B4F661CDEFF4}"/>
              </a:ext>
            </a:extLst>
          </p:cNvPr>
          <p:cNvSpPr txBox="1"/>
          <p:nvPr/>
        </p:nvSpPr>
        <p:spPr>
          <a:xfrm>
            <a:off x="2337528" y="2500443"/>
            <a:ext cx="1952000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(2) 1ère concertation (3 mois)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1325A97-D1D8-5FF9-9CAB-68583E019542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3313528" y="2939933"/>
            <a:ext cx="1" cy="80472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1E71931-4127-B0FD-36B3-465D1A7FC170}"/>
              </a:ext>
            </a:extLst>
          </p:cNvPr>
          <p:cNvSpPr txBox="1"/>
          <p:nvPr/>
        </p:nvSpPr>
        <p:spPr>
          <a:xfrm>
            <a:off x="2337528" y="3744660"/>
            <a:ext cx="1952001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(3) 1</a:t>
            </a:r>
            <a:r>
              <a:rPr kumimoji="0" lang="fr-FR" sz="1200" b="1" i="0" u="none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ère</a:t>
            </a:r>
            <a:r>
              <a:rPr kumimoji="0" lang="fr-FR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publication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5E94B04-2322-5F85-E553-1404745D89E7}"/>
              </a:ext>
            </a:extLst>
          </p:cNvPr>
          <p:cNvSpPr txBox="1"/>
          <p:nvPr/>
        </p:nvSpPr>
        <p:spPr>
          <a:xfrm>
            <a:off x="512952" y="3533540"/>
            <a:ext cx="1461741" cy="5845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500" dirty="0">
                <a:solidFill>
                  <a:prstClr val="black"/>
                </a:solidFill>
                <a:latin typeface="Arial"/>
              </a:rPr>
              <a:t>trial</a:t>
            </a: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-implementation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A1F3AF0B-4E1A-BFD5-42C0-A2A152A70A17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>
            <a:off x="4289529" y="3964405"/>
            <a:ext cx="824066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3D3459F8-CFD3-15C5-F416-BC684B0EAB88}"/>
              </a:ext>
            </a:extLst>
          </p:cNvPr>
          <p:cNvSpPr txBox="1"/>
          <p:nvPr/>
        </p:nvSpPr>
        <p:spPr>
          <a:xfrm>
            <a:off x="5113595" y="3744660"/>
            <a:ext cx="1753537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(n) Evolution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49E8004B-E578-2A66-7289-8A55BF61F935}"/>
              </a:ext>
            </a:extLst>
          </p:cNvPr>
          <p:cNvSpPr txBox="1"/>
          <p:nvPr/>
        </p:nvSpPr>
        <p:spPr>
          <a:xfrm>
            <a:off x="470821" y="2397655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D69266F9-0323-11C0-FF37-027C9E495DE4}"/>
              </a:ext>
            </a:extLst>
          </p:cNvPr>
          <p:cNvSpPr txBox="1"/>
          <p:nvPr/>
        </p:nvSpPr>
        <p:spPr>
          <a:xfrm>
            <a:off x="8468370" y="6127268"/>
            <a:ext cx="207532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Trial-implementation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3C9BBB02-0B09-C934-34CC-87A130A7EFBD}"/>
              </a:ext>
            </a:extLst>
          </p:cNvPr>
          <p:cNvSpPr txBox="1"/>
          <p:nvPr/>
        </p:nvSpPr>
        <p:spPr>
          <a:xfrm>
            <a:off x="6619442" y="6126603"/>
            <a:ext cx="1702905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Final-text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ECF4E4-84D6-CC76-C644-BA51F31AEBBC}"/>
              </a:ext>
            </a:extLst>
          </p:cNvPr>
          <p:cNvSpPr txBox="1"/>
          <p:nvPr/>
        </p:nvSpPr>
        <p:spPr>
          <a:xfrm>
            <a:off x="7600276" y="658880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5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C7D03A95-64CB-51AE-7CDD-52A445AD8A7B}"/>
              </a:ext>
            </a:extLst>
          </p:cNvPr>
          <p:cNvSpPr txBox="1"/>
          <p:nvPr/>
        </p:nvSpPr>
        <p:spPr>
          <a:xfrm>
            <a:off x="7439779" y="3594970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F508590C-D024-6763-B018-7EC52F36C442}"/>
              </a:ext>
            </a:extLst>
          </p:cNvPr>
          <p:cNvSpPr txBox="1"/>
          <p:nvPr/>
        </p:nvSpPr>
        <p:spPr>
          <a:xfrm>
            <a:off x="6619442" y="4290681"/>
            <a:ext cx="4214813" cy="171700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 + 2) Publication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fr-FR" sz="1200" b="1" dirty="0">
              <a:solidFill>
                <a:prstClr val="black"/>
              </a:solidFill>
              <a:latin typeface="Arial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dirty="0">
                <a:solidFill>
                  <a:prstClr val="black"/>
                </a:solidFill>
                <a:latin typeface="Arial"/>
              </a:rPr>
              <a:t>Si statut précédent à « final-text »</a:t>
            </a:r>
            <a:endParaRPr lang="fr-FR" sz="1200" dirty="0">
              <a:solidFill>
                <a:prstClr val="black"/>
              </a:solidFill>
              <a:latin typeface="Arial"/>
            </a:endParaRP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Rester à « final-text » ou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Retour à « trial-implementation » si modification majeure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Si statut précédent à « trial-implementation »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R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ester à « 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rial-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implementation » ou </a:t>
            </a:r>
          </a:p>
          <a:p>
            <a:pPr marL="171450" marR="0" lvl="0" indent="-17145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r>
              <a:rPr lang="fr-FR" sz="1200" dirty="0">
                <a:solidFill>
                  <a:prstClr val="black"/>
                </a:solidFill>
                <a:latin typeface="Arial"/>
              </a:rPr>
              <a:t>Passage</a:t>
            </a: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 « final-text</a:t>
            </a:r>
            <a:r>
              <a:rPr lang="fr-FR" sz="1200" dirty="0">
                <a:solidFill>
                  <a:prstClr val="black"/>
                </a:solidFill>
                <a:latin typeface="Arial"/>
              </a:rPr>
              <a:t> » selon critères</a:t>
            </a:r>
            <a:endParaRPr kumimoji="0" lang="fr-FR" sz="12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5BB2281-B92E-55D8-7A27-EA469ACA4436}"/>
              </a:ext>
            </a:extLst>
          </p:cNvPr>
          <p:cNvSpPr txBox="1"/>
          <p:nvPr/>
        </p:nvSpPr>
        <p:spPr>
          <a:xfrm>
            <a:off x="8524947" y="2516697"/>
            <a:ext cx="0" cy="0"/>
          </a:xfrm>
          <a:prstGeom prst="rect">
            <a:avLst/>
          </a:prstGeom>
          <a:noFill/>
        </p:spPr>
        <p:txBody>
          <a:bodyPr wrap="none" lIns="72000" tIns="108000" rIns="72000" bIns="108000" rtlCol="0" anchor="ctr" anchorCtr="0">
            <a:normAutofit fontScale="25000" lnSpcReduction="20000"/>
          </a:bodyPr>
          <a:lstStyle/>
          <a:p>
            <a:pPr algn="ctr"/>
            <a:endParaRPr lang="fr-FR" sz="1500" dirty="0">
              <a:solidFill>
                <a:srgbClr val="575757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2B01FEC-CF85-124C-3E2C-400DC51FFE57}"/>
              </a:ext>
            </a:extLst>
          </p:cNvPr>
          <p:cNvSpPr txBox="1"/>
          <p:nvPr/>
        </p:nvSpPr>
        <p:spPr>
          <a:xfrm>
            <a:off x="7445457" y="2448513"/>
            <a:ext cx="2920511" cy="849288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(n+1) Concertation</a:t>
            </a:r>
          </a:p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Optionnel, peut être sautée en cas d’évolution mineure (ex : corrections orthographiques)</a:t>
            </a:r>
          </a:p>
        </p:txBody>
      </p:sp>
      <p:pic>
        <p:nvPicPr>
          <p:cNvPr id="14" name="Graphique 13" descr="Amélioration continue contour">
            <a:extLst>
              <a:ext uri="{FF2B5EF4-FFF2-40B4-BE49-F238E27FC236}">
                <a16:creationId xmlns:a16="http://schemas.microsoft.com/office/drawing/2014/main" id="{C09D6723-36C3-FE1E-4519-18EBD3587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88299" y="2813102"/>
            <a:ext cx="1702899" cy="1702899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0DD219BA-DFA2-983A-8F8F-264C3484D3DE}"/>
              </a:ext>
            </a:extLst>
          </p:cNvPr>
          <p:cNvSpPr txBox="1"/>
          <p:nvPr/>
        </p:nvSpPr>
        <p:spPr>
          <a:xfrm>
            <a:off x="10095191" y="2580902"/>
            <a:ext cx="1503872" cy="5845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Public-comment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9B3586-D760-0233-553B-B39618428F66}"/>
              </a:ext>
            </a:extLst>
          </p:cNvPr>
          <p:cNvSpPr txBox="1"/>
          <p:nvPr/>
        </p:nvSpPr>
        <p:spPr>
          <a:xfrm>
            <a:off x="5064505" y="4100127"/>
            <a:ext cx="1461741" cy="3811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lIns="72000" tIns="108000" rIns="72000" bIns="10800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Draft 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</a:t>
            </a:r>
            <a:r>
              <a:rPr kumimoji="0" lang="en-AU" sz="10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ci-build</a:t>
            </a:r>
            <a:r>
              <a: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4CA1EA-1088-3760-30D4-65C9D54381B0}"/>
              </a:ext>
            </a:extLst>
          </p:cNvPr>
          <p:cNvSpPr txBox="1"/>
          <p:nvPr/>
        </p:nvSpPr>
        <p:spPr>
          <a:xfrm>
            <a:off x="10683585" y="6114212"/>
            <a:ext cx="1448878" cy="439490"/>
          </a:xfrm>
          <a:prstGeom prst="rect">
            <a:avLst/>
          </a:prstGeom>
          <a:noFill/>
        </p:spPr>
        <p:txBody>
          <a:bodyPr wrap="square" lIns="72000" tIns="108000" rIns="72000" bIns="108000" rtlCol="0" anchor="ctr" anchorCtr="0">
            <a:noAutofit/>
          </a:bodyPr>
          <a:lstStyle/>
          <a:p>
            <a:pPr marL="0" marR="0" lvl="0" indent="0" algn="l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 : correspond à chaque itération du cycle</a:t>
            </a:r>
          </a:p>
        </p:txBody>
      </p:sp>
    </p:spTree>
    <p:extLst>
      <p:ext uri="{BB962C8B-B14F-4D97-AF65-F5344CB8AC3E}">
        <p14:creationId xmlns:p14="http://schemas.microsoft.com/office/powerpoint/2010/main" val="2465345603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theme1.xml><?xml version="1.0" encoding="utf-8"?>
<a:theme xmlns:a="http://schemas.openxmlformats.org/drawingml/2006/main" name="ANS_THEME STANDARD_V1.0">
  <a:themeElements>
    <a:clrScheme name="ASIP_COULEURS STANDARD_V1.0">
      <a:dk1>
        <a:sysClr val="windowText" lastClr="000000"/>
      </a:dk1>
      <a:lt1>
        <a:sysClr val="window" lastClr="FFFFFF"/>
      </a:lt1>
      <a:dk2>
        <a:srgbClr val="006AB2"/>
      </a:dk2>
      <a:lt2>
        <a:srgbClr val="C7C0BA"/>
      </a:lt2>
      <a:accent1>
        <a:srgbClr val="00A1E0"/>
      </a:accent1>
      <a:accent2>
        <a:srgbClr val="95C23D"/>
      </a:accent2>
      <a:accent3>
        <a:srgbClr val="F7D700"/>
      </a:accent3>
      <a:accent4>
        <a:srgbClr val="FF9900"/>
      </a:accent4>
      <a:accent5>
        <a:srgbClr val="E94190"/>
      </a:accent5>
      <a:accent6>
        <a:srgbClr val="B51621"/>
      </a:accent6>
      <a:hlink>
        <a:srgbClr val="00A1E0"/>
      </a:hlink>
      <a:folHlink>
        <a:srgbClr val="E2001A"/>
      </a:folHlink>
    </a:clrScheme>
    <a:fontScheme name="ASIP_POL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8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72000" tIns="108000" rIns="72000" bIns="108000" rtlCol="0" anchor="ctr" anchorCtr="0">
        <a:normAutofit/>
      </a:bodyPr>
      <a:lstStyle>
        <a:defPPr algn="ctr">
          <a:defRPr sz="1500" dirty="0" err="1" smtClean="0">
            <a:solidFill>
              <a:srgbClr val="575757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NS_MOD_STANDARD_POWERPOINT_V1.0.potx" id="{31BB410E-A6B9-4144-98E6-2C588236675D}" vid="{0B4E534E-D968-4B89-84ED-082C4E551A4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3699</TotalTime>
  <Words>189</Words>
  <Application>Microsoft Macintosh PowerPoint</Application>
  <PresentationFormat>Grand écran</PresentationFormat>
  <Paragraphs>47</Paragraphs>
  <Slides>2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10" baseType="lpstr">
      <vt:lpstr>Aptos</vt:lpstr>
      <vt:lpstr>Arial</vt:lpstr>
      <vt:lpstr>Champagne &amp; Limousines</vt:lpstr>
      <vt:lpstr>Webdings</vt:lpstr>
      <vt:lpstr>Wingdings</vt:lpstr>
      <vt:lpstr>Wingdings 3</vt:lpstr>
      <vt:lpstr>ANS_THEME STANDARD_V1.0</vt:lpstr>
      <vt:lpstr>think-cell Slide</vt:lpstr>
      <vt:lpstr>Le cycle de vie</vt:lpstr>
      <vt:lpstr>Schéma du cycle de 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RISS</dc:creator>
  <cp:lastModifiedBy>Nicolas RISS</cp:lastModifiedBy>
  <cp:revision>37</cp:revision>
  <dcterms:created xsi:type="dcterms:W3CDTF">2024-07-11T07:46:37Z</dcterms:created>
  <dcterms:modified xsi:type="dcterms:W3CDTF">2024-07-19T15:08:52Z</dcterms:modified>
</cp:coreProperties>
</file>