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62" r:id="rId2"/>
    <p:sldId id="257" r:id="rId3"/>
    <p:sldId id="264" r:id="rId4"/>
    <p:sldId id="263" r:id="rId5"/>
    <p:sldId id="258" r:id="rId6"/>
    <p:sldId id="259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IP" initials="ASI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>
      <p:cViewPr varScale="1">
        <p:scale>
          <a:sx n="65" d="100"/>
          <a:sy n="65" d="100"/>
        </p:scale>
        <p:origin x="1312" y="2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D63C6-F754-4B7D-8E0F-321B64AF6CA2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63A51-5C2D-42C3-B197-840EC0A17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82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67E-F827-49C5-97E1-99527EC54F25}" type="datetime1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EACB-F89F-468B-982A-136CC05B4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01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DF14-AA76-4692-B937-79A759EED22A}" type="datetime1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EACB-F89F-468B-982A-136CC05B4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1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D33D-ABBC-42C6-B899-CE6F29464522}" type="datetime1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EACB-F89F-468B-982A-136CC05B4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00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6F70-3C51-4995-B2E3-1E38565F536B}" type="datetime1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EACB-F89F-468B-982A-136CC05B4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86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C7F0-49FF-42E2-A352-60522C957FE4}" type="datetime1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EACB-F89F-468B-982A-136CC05B4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4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DDA5-BAE1-4C92-A112-309D26F7FA38}" type="datetime1">
              <a:rPr lang="fr-FR" smtClean="0"/>
              <a:t>13/01/2022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EACB-F89F-468B-982A-136CC05B4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41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FD0-09E8-4C08-B433-D3F2F91144EA}" type="datetime1">
              <a:rPr lang="fr-FR" smtClean="0"/>
              <a:t>13/01/2022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EACB-F89F-468B-982A-136CC05B4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48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A00-97AA-4AD0-9B39-5154B09753A3}" type="datetime1">
              <a:rPr lang="fr-FR" smtClean="0"/>
              <a:t>13/01/2022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EACB-F89F-468B-982A-136CC05B4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27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510-32AF-4626-A839-E632CA6BF83F}" type="datetime1">
              <a:rPr lang="fr-FR" smtClean="0"/>
              <a:t>13/01/2022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EACB-F89F-468B-982A-136CC05B4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2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F62D-3764-414A-823C-F51ACD906FF9}" type="datetime1">
              <a:rPr lang="fr-FR" smtClean="0"/>
              <a:t>13/01/2022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EACB-F89F-468B-982A-136CC05B4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82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052C-193D-4830-A685-297DA0F633B0}" type="datetime1">
              <a:rPr lang="fr-FR" smtClean="0"/>
              <a:t>13/01/2022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EACB-F89F-468B-982A-136CC05B4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85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F1EA-153F-4CB9-841F-4F076A83F90D}" type="datetime1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EACB-F89F-468B-982A-136CC05B4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23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Flux </a:t>
            </a:r>
            <a:r>
              <a:rPr lang="fr-FR" dirty="0"/>
              <a:t>1</a:t>
            </a:r>
          </a:p>
        </p:txBody>
      </p:sp>
      <p:sp>
        <p:nvSpPr>
          <p:cNvPr id="61" name="Espace réservé du numéro de diapositive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EACB-F89F-468B-982A-136CC05B408E}" type="slidenum">
              <a:rPr lang="fr-FR" smtClean="0"/>
              <a:t>1</a:t>
            </a:fld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1551649" y="2591326"/>
            <a:ext cx="3985" cy="23498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1562334" y="2792541"/>
            <a:ext cx="6286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1555634" y="3068960"/>
            <a:ext cx="629943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059833" y="2545159"/>
            <a:ext cx="316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Flux </a:t>
            </a:r>
            <a:r>
              <a:rPr lang="fr-FR" sz="1400" dirty="0" smtClean="0">
                <a:solidFill>
                  <a:schemeClr val="bg1"/>
                </a:solidFill>
              </a:rPr>
              <a:t>1</a:t>
            </a:r>
            <a:r>
              <a:rPr lang="fr-FR" sz="1400" dirty="0">
                <a:solidFill>
                  <a:schemeClr val="bg1"/>
                </a:solidFill>
              </a:rPr>
              <a:t>a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accent2"/>
                </a:solidFill>
              </a:rPr>
              <a:t>POST [Resource]</a:t>
            </a:r>
            <a:endParaRPr lang="fr-FR" sz="1400" dirty="0">
              <a:solidFill>
                <a:schemeClr val="accent2"/>
              </a:solidFill>
            </a:endParaRPr>
          </a:p>
        </p:txBody>
      </p:sp>
      <p:sp>
        <p:nvSpPr>
          <p:cNvPr id="14" name="Flèche courbée vers la gauche 13"/>
          <p:cNvSpPr/>
          <p:nvPr/>
        </p:nvSpPr>
        <p:spPr>
          <a:xfrm>
            <a:off x="7967542" y="2769914"/>
            <a:ext cx="288032" cy="331055"/>
          </a:xfrm>
          <a:prstGeom prst="curved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139952" y="2852936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2"/>
                </a:solidFill>
              </a:rPr>
              <a:t>201 </a:t>
            </a:r>
            <a:r>
              <a:rPr lang="fr-FR" sz="1200" dirty="0" err="1" smtClean="0">
                <a:solidFill>
                  <a:schemeClr val="accent2"/>
                </a:solidFill>
              </a:rPr>
              <a:t>created</a:t>
            </a:r>
            <a:endParaRPr lang="fr-FR" sz="1200" dirty="0">
              <a:solidFill>
                <a:schemeClr val="accent2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H="1">
            <a:off x="7848364" y="2531158"/>
            <a:ext cx="6704" cy="24100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enthèses 14"/>
          <p:cNvSpPr/>
          <p:nvPr/>
        </p:nvSpPr>
        <p:spPr>
          <a:xfrm>
            <a:off x="880955" y="2107704"/>
            <a:ext cx="1386789" cy="45720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Déclarant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16" name="Parenthèses 15"/>
          <p:cNvSpPr/>
          <p:nvPr/>
        </p:nvSpPr>
        <p:spPr>
          <a:xfrm>
            <a:off x="6876256" y="2060848"/>
            <a:ext cx="1944217" cy="45720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Gestionnaire de ressources</a:t>
            </a:r>
            <a:endParaRPr lang="fr-FR" sz="1400" dirty="0">
              <a:solidFill>
                <a:schemeClr val="accent1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1554364" y="3595662"/>
            <a:ext cx="6286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1547664" y="3872081"/>
            <a:ext cx="629943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051863" y="3348280"/>
            <a:ext cx="316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Flux </a:t>
            </a:r>
            <a:r>
              <a:rPr lang="fr-FR" sz="1400" dirty="0" smtClean="0">
                <a:solidFill>
                  <a:schemeClr val="bg1"/>
                </a:solidFill>
              </a:rPr>
              <a:t>1b </a:t>
            </a:r>
            <a:r>
              <a:rPr lang="fr-FR" sz="1400" dirty="0" smtClean="0">
                <a:solidFill>
                  <a:schemeClr val="accent2"/>
                </a:solidFill>
              </a:rPr>
              <a:t>PUT [Resource]</a:t>
            </a:r>
            <a:endParaRPr lang="fr-FR" sz="1400" dirty="0">
              <a:solidFill>
                <a:schemeClr val="accent2"/>
              </a:solidFill>
            </a:endParaRPr>
          </a:p>
        </p:txBody>
      </p:sp>
      <p:sp>
        <p:nvSpPr>
          <p:cNvPr id="26" name="Flèche courbée vers la gauche 25"/>
          <p:cNvSpPr/>
          <p:nvPr/>
        </p:nvSpPr>
        <p:spPr>
          <a:xfrm>
            <a:off x="7959572" y="3573035"/>
            <a:ext cx="288032" cy="331055"/>
          </a:xfrm>
          <a:prstGeom prst="curved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316880" y="3656057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2"/>
                </a:solidFill>
              </a:rPr>
              <a:t>200 OK</a:t>
            </a:r>
            <a:endParaRPr lang="fr-FR" sz="1200" dirty="0">
              <a:solidFill>
                <a:schemeClr val="accent2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1554364" y="4387750"/>
            <a:ext cx="6286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1547664" y="4664169"/>
            <a:ext cx="629943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051863" y="4140368"/>
            <a:ext cx="316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Flux </a:t>
            </a:r>
            <a:r>
              <a:rPr lang="fr-FR" sz="1400" dirty="0" smtClean="0">
                <a:solidFill>
                  <a:schemeClr val="bg1"/>
                </a:solidFill>
              </a:rPr>
              <a:t>1c </a:t>
            </a:r>
            <a:r>
              <a:rPr lang="fr-FR" sz="1400" dirty="0" smtClean="0">
                <a:solidFill>
                  <a:schemeClr val="accent2"/>
                </a:solidFill>
              </a:rPr>
              <a:t>DELETE [Resource]</a:t>
            </a:r>
            <a:endParaRPr lang="fr-FR" sz="1400" dirty="0">
              <a:solidFill>
                <a:schemeClr val="accent2"/>
              </a:solidFill>
            </a:endParaRPr>
          </a:p>
        </p:txBody>
      </p:sp>
      <p:sp>
        <p:nvSpPr>
          <p:cNvPr id="34" name="Flèche courbée vers la gauche 33"/>
          <p:cNvSpPr/>
          <p:nvPr/>
        </p:nvSpPr>
        <p:spPr>
          <a:xfrm>
            <a:off x="7959572" y="4365123"/>
            <a:ext cx="288032" cy="331055"/>
          </a:xfrm>
          <a:prstGeom prst="curved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316880" y="4448145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2"/>
                </a:solidFill>
              </a:rPr>
              <a:t>200 OK</a:t>
            </a:r>
            <a:endParaRPr lang="fr-FR" sz="120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9284" y="3480668"/>
            <a:ext cx="7956550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7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Flux 2a</a:t>
            </a:r>
            <a:endParaRPr lang="fr-FR" dirty="0"/>
          </a:p>
        </p:txBody>
      </p:sp>
      <p:sp>
        <p:nvSpPr>
          <p:cNvPr id="61" name="Espace réservé du numéro de diapositive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EACB-F89F-468B-982A-136CC05B408E}" type="slidenum">
              <a:rPr lang="fr-FR" smtClean="0"/>
              <a:t>2</a:t>
            </a:fld>
            <a:endParaRPr lang="fr-FR"/>
          </a:p>
        </p:txBody>
      </p:sp>
      <p:sp>
        <p:nvSpPr>
          <p:cNvPr id="4" name="Parenthèses 3"/>
          <p:cNvSpPr/>
          <p:nvPr/>
        </p:nvSpPr>
        <p:spPr>
          <a:xfrm>
            <a:off x="880955" y="2107704"/>
            <a:ext cx="1386789" cy="45720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Déclarant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5" name="Parenthèses 4"/>
          <p:cNvSpPr/>
          <p:nvPr/>
        </p:nvSpPr>
        <p:spPr>
          <a:xfrm>
            <a:off x="6876256" y="2060848"/>
            <a:ext cx="1944217" cy="45720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Gestionnaire d’agenda</a:t>
            </a:r>
            <a:endParaRPr lang="fr-FR" sz="1400" dirty="0">
              <a:solidFill>
                <a:schemeClr val="accent1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555634" y="2591326"/>
            <a:ext cx="0" cy="693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1562334" y="2792541"/>
            <a:ext cx="6286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1555634" y="3068960"/>
            <a:ext cx="629943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059833" y="2545159"/>
            <a:ext cx="316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Flux </a:t>
            </a:r>
            <a:r>
              <a:rPr lang="fr-FR" sz="1400" dirty="0" smtClean="0">
                <a:solidFill>
                  <a:schemeClr val="bg1"/>
                </a:solidFill>
              </a:rPr>
              <a:t>2a </a:t>
            </a:r>
            <a:r>
              <a:rPr lang="fr-FR" sz="1400" dirty="0" smtClean="0">
                <a:solidFill>
                  <a:schemeClr val="accent2"/>
                </a:solidFill>
              </a:rPr>
              <a:t>POST Schedule</a:t>
            </a:r>
            <a:endParaRPr lang="fr-FR" sz="1400" dirty="0">
              <a:solidFill>
                <a:schemeClr val="accent2"/>
              </a:solidFill>
            </a:endParaRPr>
          </a:p>
        </p:txBody>
      </p:sp>
      <p:sp>
        <p:nvSpPr>
          <p:cNvPr id="14" name="Flèche courbée vers la gauche 13"/>
          <p:cNvSpPr/>
          <p:nvPr/>
        </p:nvSpPr>
        <p:spPr>
          <a:xfrm>
            <a:off x="7967542" y="2769914"/>
            <a:ext cx="288032" cy="331055"/>
          </a:xfrm>
          <a:prstGeom prst="curved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233264" y="2852936"/>
            <a:ext cx="944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2"/>
                </a:solidFill>
              </a:rPr>
              <a:t>201 </a:t>
            </a:r>
            <a:r>
              <a:rPr lang="fr-FR" sz="1200" dirty="0" err="1">
                <a:solidFill>
                  <a:schemeClr val="accent2"/>
                </a:solidFill>
              </a:rPr>
              <a:t>C</a:t>
            </a:r>
            <a:r>
              <a:rPr lang="fr-FR" sz="1200" dirty="0" err="1" smtClean="0">
                <a:solidFill>
                  <a:schemeClr val="accent2"/>
                </a:solidFill>
              </a:rPr>
              <a:t>reated</a:t>
            </a:r>
            <a:endParaRPr lang="fr-FR" sz="1200" dirty="0">
              <a:solidFill>
                <a:schemeClr val="accent2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>
            <a:off x="7855067" y="2531158"/>
            <a:ext cx="0" cy="693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21088"/>
            <a:ext cx="7956550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0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Flux 2b</a:t>
            </a:r>
            <a:endParaRPr lang="fr-FR" dirty="0"/>
          </a:p>
        </p:txBody>
      </p:sp>
      <p:sp>
        <p:nvSpPr>
          <p:cNvPr id="61" name="Espace réservé du numéro de diapositive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EACB-F89F-468B-982A-136CC05B408E}" type="slidenum">
              <a:rPr lang="fr-FR" smtClean="0"/>
              <a:t>3</a:t>
            </a:fld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555634" y="2591326"/>
            <a:ext cx="0" cy="693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1562334" y="2792541"/>
            <a:ext cx="6286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1555634" y="3068960"/>
            <a:ext cx="629943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059833" y="2545159"/>
            <a:ext cx="316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Flux </a:t>
            </a:r>
            <a:r>
              <a:rPr lang="fr-FR" sz="1400" dirty="0" smtClean="0">
                <a:solidFill>
                  <a:schemeClr val="bg1"/>
                </a:solidFill>
              </a:rPr>
              <a:t>2a 2b 2c </a:t>
            </a:r>
            <a:r>
              <a:rPr lang="fr-FR" sz="1400" dirty="0" smtClean="0">
                <a:solidFill>
                  <a:schemeClr val="accent2"/>
                </a:solidFill>
              </a:rPr>
              <a:t>PUT/PATCH Schedule</a:t>
            </a:r>
            <a:endParaRPr lang="fr-FR" sz="1400" dirty="0">
              <a:solidFill>
                <a:schemeClr val="accent2"/>
              </a:solidFill>
            </a:endParaRPr>
          </a:p>
        </p:txBody>
      </p:sp>
      <p:sp>
        <p:nvSpPr>
          <p:cNvPr id="14" name="Flèche courbée vers la gauche 13"/>
          <p:cNvSpPr/>
          <p:nvPr/>
        </p:nvSpPr>
        <p:spPr>
          <a:xfrm>
            <a:off x="7967542" y="2769914"/>
            <a:ext cx="288032" cy="331055"/>
          </a:xfrm>
          <a:prstGeom prst="curved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324850" y="285293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2"/>
                </a:solidFill>
              </a:rPr>
              <a:t>200 OK</a:t>
            </a:r>
            <a:endParaRPr lang="fr-FR" sz="1200" dirty="0">
              <a:solidFill>
                <a:schemeClr val="accent2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>
            <a:off x="7855067" y="2531158"/>
            <a:ext cx="0" cy="693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enthèses 14"/>
          <p:cNvSpPr/>
          <p:nvPr/>
        </p:nvSpPr>
        <p:spPr>
          <a:xfrm>
            <a:off x="880955" y="2107704"/>
            <a:ext cx="1386789" cy="45720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Déclarant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16" name="Parenthèses 15"/>
          <p:cNvSpPr/>
          <p:nvPr/>
        </p:nvSpPr>
        <p:spPr>
          <a:xfrm>
            <a:off x="6876256" y="2060848"/>
            <a:ext cx="1944217" cy="45720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Gestionnaire d’agenda</a:t>
            </a:r>
            <a:endParaRPr lang="fr-FR" sz="1400" dirty="0">
              <a:solidFill>
                <a:schemeClr val="accent1"/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835553" y="4956531"/>
            <a:ext cx="0" cy="7565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842253" y="5220674"/>
            <a:ext cx="6286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835553" y="5497093"/>
            <a:ext cx="629943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339752" y="4973292"/>
            <a:ext cx="316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Flux </a:t>
            </a:r>
            <a:r>
              <a:rPr lang="fr-FR" sz="1400" dirty="0" smtClean="0">
                <a:solidFill>
                  <a:schemeClr val="bg1"/>
                </a:solidFill>
              </a:rPr>
              <a:t>2a 2b 2c </a:t>
            </a:r>
            <a:r>
              <a:rPr lang="fr-FR" sz="1400" dirty="0" smtClean="0">
                <a:solidFill>
                  <a:schemeClr val="accent2"/>
                </a:solidFill>
              </a:rPr>
              <a:t>PUT/PATCH Schedule</a:t>
            </a:r>
            <a:endParaRPr lang="fr-FR" sz="1400" dirty="0">
              <a:solidFill>
                <a:schemeClr val="accent2"/>
              </a:solidFill>
            </a:endParaRPr>
          </a:p>
        </p:txBody>
      </p:sp>
      <p:sp>
        <p:nvSpPr>
          <p:cNvPr id="49" name="Flèche courbée vers la gauche 48"/>
          <p:cNvSpPr/>
          <p:nvPr/>
        </p:nvSpPr>
        <p:spPr>
          <a:xfrm>
            <a:off x="7247461" y="5168015"/>
            <a:ext cx="288032" cy="361088"/>
          </a:xfrm>
          <a:prstGeom prst="curved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604769" y="5281069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2"/>
                </a:solidFill>
              </a:rPr>
              <a:t>200 OK</a:t>
            </a:r>
            <a:endParaRPr lang="fr-FR" sz="1200" dirty="0">
              <a:solidFill>
                <a:schemeClr val="accent2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>
            <a:off x="7134986" y="4896363"/>
            <a:ext cx="0" cy="7565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enthèses 51"/>
          <p:cNvSpPr/>
          <p:nvPr/>
        </p:nvSpPr>
        <p:spPr>
          <a:xfrm>
            <a:off x="160874" y="4494360"/>
            <a:ext cx="1386789" cy="498677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Déclarant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53" name="Parenthèses 52"/>
          <p:cNvSpPr/>
          <p:nvPr/>
        </p:nvSpPr>
        <p:spPr>
          <a:xfrm>
            <a:off x="6156175" y="4447504"/>
            <a:ext cx="1944217" cy="498677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Gestionnaire d’agenda</a:t>
            </a:r>
            <a:endParaRPr lang="fr-FR" sz="1400" dirty="0">
              <a:solidFill>
                <a:schemeClr val="accent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" y="2788864"/>
            <a:ext cx="7955970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Flux 2c</a:t>
            </a:r>
            <a:endParaRPr lang="fr-FR" dirty="0"/>
          </a:p>
        </p:txBody>
      </p:sp>
      <p:sp>
        <p:nvSpPr>
          <p:cNvPr id="61" name="Espace réservé du numéro de diapositive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EACB-F89F-468B-982A-136CC05B408E}" type="slidenum">
              <a:rPr lang="fr-FR" smtClean="0"/>
              <a:t>4</a:t>
            </a:fld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555634" y="2591326"/>
            <a:ext cx="0" cy="693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1562334" y="2792541"/>
            <a:ext cx="6286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1555634" y="3068960"/>
            <a:ext cx="629943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059833" y="2545159"/>
            <a:ext cx="316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Flux </a:t>
            </a:r>
            <a:r>
              <a:rPr lang="fr-FR" sz="1400" dirty="0" smtClean="0">
                <a:solidFill>
                  <a:schemeClr val="bg1"/>
                </a:solidFill>
              </a:rPr>
              <a:t>2c </a:t>
            </a:r>
            <a:r>
              <a:rPr lang="fr-FR" sz="1400" dirty="0" smtClean="0">
                <a:solidFill>
                  <a:schemeClr val="accent2"/>
                </a:solidFill>
              </a:rPr>
              <a:t>DELETE Schedule</a:t>
            </a:r>
            <a:endParaRPr lang="fr-FR" sz="1400" dirty="0">
              <a:solidFill>
                <a:schemeClr val="accent2"/>
              </a:solidFill>
            </a:endParaRPr>
          </a:p>
        </p:txBody>
      </p:sp>
      <p:sp>
        <p:nvSpPr>
          <p:cNvPr id="14" name="Flèche courbée vers la gauche 13"/>
          <p:cNvSpPr/>
          <p:nvPr/>
        </p:nvSpPr>
        <p:spPr>
          <a:xfrm>
            <a:off x="7967542" y="2769914"/>
            <a:ext cx="288032" cy="331055"/>
          </a:xfrm>
          <a:prstGeom prst="curved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324850" y="285293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2"/>
                </a:solidFill>
              </a:rPr>
              <a:t>200 OK</a:t>
            </a:r>
            <a:endParaRPr lang="fr-FR" sz="1200" dirty="0">
              <a:solidFill>
                <a:schemeClr val="accent2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>
            <a:off x="7855067" y="2531158"/>
            <a:ext cx="0" cy="693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enthèses 14"/>
          <p:cNvSpPr/>
          <p:nvPr/>
        </p:nvSpPr>
        <p:spPr>
          <a:xfrm>
            <a:off x="6876256" y="2060848"/>
            <a:ext cx="1944217" cy="45720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Gestionnaire d’agenda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16" name="Parenthèses 15"/>
          <p:cNvSpPr/>
          <p:nvPr/>
        </p:nvSpPr>
        <p:spPr>
          <a:xfrm>
            <a:off x="880955" y="2107704"/>
            <a:ext cx="1386789" cy="45720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Déclarant</a:t>
            </a:r>
            <a:endParaRPr lang="fr-FR" sz="1400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23" y="3730896"/>
            <a:ext cx="7956550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4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Flux  3 et 4</a:t>
            </a:r>
            <a:endParaRPr lang="fr-FR" dirty="0"/>
          </a:p>
        </p:txBody>
      </p:sp>
      <p:sp>
        <p:nvSpPr>
          <p:cNvPr id="61" name="Espace réservé du numéro de diapositive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EACB-F89F-468B-982A-136CC05B408E}" type="slidenum">
              <a:rPr lang="fr-FR" smtClean="0"/>
              <a:t>5</a:t>
            </a:fld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555634" y="2591326"/>
            <a:ext cx="0" cy="693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1562334" y="2792541"/>
            <a:ext cx="6286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1555634" y="3068960"/>
            <a:ext cx="629943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944724" y="2545159"/>
            <a:ext cx="1545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Flux </a:t>
            </a:r>
            <a:r>
              <a:rPr lang="fr-FR" sz="1400" dirty="0" smtClean="0">
                <a:solidFill>
                  <a:schemeClr val="bg1"/>
                </a:solidFill>
              </a:rPr>
              <a:t>3a </a:t>
            </a:r>
            <a:r>
              <a:rPr lang="fr-FR" sz="1400" dirty="0" smtClean="0">
                <a:solidFill>
                  <a:schemeClr val="accent2"/>
                </a:solidFill>
              </a:rPr>
              <a:t>GET Slot</a:t>
            </a:r>
            <a:endParaRPr lang="fr-FR" sz="1400" dirty="0">
              <a:solidFill>
                <a:schemeClr val="accent2"/>
              </a:solidFill>
            </a:endParaRPr>
          </a:p>
        </p:txBody>
      </p:sp>
      <p:sp>
        <p:nvSpPr>
          <p:cNvPr id="14" name="Flèche courbée vers la gauche 13"/>
          <p:cNvSpPr/>
          <p:nvPr/>
        </p:nvSpPr>
        <p:spPr>
          <a:xfrm>
            <a:off x="7967542" y="2769914"/>
            <a:ext cx="288032" cy="331055"/>
          </a:xfrm>
          <a:prstGeom prst="curved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381347" y="2806830"/>
            <a:ext cx="2599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Flux 4a </a:t>
            </a:r>
            <a:r>
              <a:rPr lang="fr-FR" sz="1200" dirty="0" smtClean="0">
                <a:solidFill>
                  <a:schemeClr val="accent2"/>
                </a:solidFill>
              </a:rPr>
              <a:t>200 OK Bundle </a:t>
            </a:r>
            <a:r>
              <a:rPr lang="fr-FR" sz="1200" dirty="0" err="1" smtClean="0">
                <a:solidFill>
                  <a:schemeClr val="accent2"/>
                </a:solidFill>
              </a:rPr>
              <a:t>searchset</a:t>
            </a:r>
            <a:endParaRPr lang="fr-FR" sz="1200" dirty="0">
              <a:solidFill>
                <a:schemeClr val="accent2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>
            <a:off x="7855067" y="2531158"/>
            <a:ext cx="0" cy="693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542334" y="4823574"/>
            <a:ext cx="0" cy="693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1549034" y="5024789"/>
            <a:ext cx="6286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1542334" y="5301208"/>
            <a:ext cx="629943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583066" y="4777407"/>
            <a:ext cx="223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Flux </a:t>
            </a:r>
            <a:r>
              <a:rPr lang="fr-FR" sz="1400" dirty="0" smtClean="0">
                <a:solidFill>
                  <a:schemeClr val="bg1"/>
                </a:solidFill>
              </a:rPr>
              <a:t>3b </a:t>
            </a:r>
            <a:r>
              <a:rPr lang="fr-FR" sz="1400" dirty="0" smtClean="0">
                <a:solidFill>
                  <a:schemeClr val="accent2"/>
                </a:solidFill>
              </a:rPr>
              <a:t>GET </a:t>
            </a:r>
            <a:r>
              <a:rPr lang="fr-FR" sz="1400" dirty="0" err="1" smtClean="0">
                <a:solidFill>
                  <a:schemeClr val="accent2"/>
                </a:solidFill>
              </a:rPr>
              <a:t>Appointment</a:t>
            </a:r>
            <a:endParaRPr lang="fr-FR" sz="1400" dirty="0">
              <a:solidFill>
                <a:schemeClr val="accent2"/>
              </a:solidFill>
            </a:endParaRPr>
          </a:p>
        </p:txBody>
      </p:sp>
      <p:sp>
        <p:nvSpPr>
          <p:cNvPr id="44" name="Flèche courbée vers la gauche 43"/>
          <p:cNvSpPr/>
          <p:nvPr/>
        </p:nvSpPr>
        <p:spPr>
          <a:xfrm>
            <a:off x="7954242" y="5002162"/>
            <a:ext cx="288032" cy="331055"/>
          </a:xfrm>
          <a:prstGeom prst="curved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531696" y="5085184"/>
            <a:ext cx="2480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Flux 4b </a:t>
            </a:r>
            <a:r>
              <a:rPr lang="fr-FR" sz="1200" dirty="0" smtClean="0">
                <a:solidFill>
                  <a:schemeClr val="accent2"/>
                </a:solidFill>
              </a:rPr>
              <a:t>200 OK Bundle </a:t>
            </a:r>
            <a:r>
              <a:rPr lang="fr-FR" sz="1200" dirty="0" err="1" smtClean="0">
                <a:solidFill>
                  <a:schemeClr val="accent2"/>
                </a:solidFill>
              </a:rPr>
              <a:t>searchset</a:t>
            </a:r>
            <a:endParaRPr lang="fr-FR" sz="1200" dirty="0">
              <a:solidFill>
                <a:schemeClr val="accent2"/>
              </a:solidFill>
            </a:endParaRPr>
          </a:p>
        </p:txBody>
      </p:sp>
      <p:cxnSp>
        <p:nvCxnSpPr>
          <p:cNvPr id="46" name="Connecteur droit 45"/>
          <p:cNvCxnSpPr/>
          <p:nvPr/>
        </p:nvCxnSpPr>
        <p:spPr>
          <a:xfrm>
            <a:off x="7841767" y="4763406"/>
            <a:ext cx="0" cy="693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enthèses 25"/>
          <p:cNvSpPr/>
          <p:nvPr/>
        </p:nvSpPr>
        <p:spPr>
          <a:xfrm>
            <a:off x="752879" y="2107704"/>
            <a:ext cx="1605510" cy="45720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Consommateur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28" name="Parenthèses 27"/>
          <p:cNvSpPr/>
          <p:nvPr/>
        </p:nvSpPr>
        <p:spPr>
          <a:xfrm>
            <a:off x="739579" y="4339952"/>
            <a:ext cx="1605510" cy="45720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consommateur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24" name="Parenthèses 23"/>
          <p:cNvSpPr/>
          <p:nvPr/>
        </p:nvSpPr>
        <p:spPr>
          <a:xfrm>
            <a:off x="6876256" y="2060848"/>
            <a:ext cx="1944217" cy="45720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Gestionnaire d’agenda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25" name="Parenthèses 24"/>
          <p:cNvSpPr/>
          <p:nvPr/>
        </p:nvSpPr>
        <p:spPr>
          <a:xfrm>
            <a:off x="6876255" y="4221088"/>
            <a:ext cx="1944217" cy="45720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Gestionnaire d’agenda</a:t>
            </a:r>
            <a:endParaRPr lang="fr-FR" sz="1400" dirty="0">
              <a:solidFill>
                <a:schemeClr val="accent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548680"/>
            <a:ext cx="8083550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4" name="Connecteur droit 63"/>
          <p:cNvCxnSpPr/>
          <p:nvPr/>
        </p:nvCxnSpPr>
        <p:spPr>
          <a:xfrm>
            <a:off x="1668112" y="6064836"/>
            <a:ext cx="0" cy="693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1674812" y="6266051"/>
            <a:ext cx="6286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H="1">
            <a:off x="1668112" y="6542470"/>
            <a:ext cx="629943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3708844" y="6018669"/>
            <a:ext cx="223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Flux </a:t>
            </a:r>
            <a:r>
              <a:rPr lang="fr-FR" sz="1400" dirty="0" smtClean="0">
                <a:solidFill>
                  <a:schemeClr val="bg1"/>
                </a:solidFill>
              </a:rPr>
              <a:t>3b </a:t>
            </a:r>
            <a:r>
              <a:rPr lang="fr-FR" sz="1400" dirty="0" smtClean="0">
                <a:solidFill>
                  <a:schemeClr val="accent2"/>
                </a:solidFill>
              </a:rPr>
              <a:t>GET </a:t>
            </a:r>
            <a:r>
              <a:rPr lang="fr-FR" sz="1400" dirty="0" err="1" smtClean="0">
                <a:solidFill>
                  <a:schemeClr val="accent2"/>
                </a:solidFill>
              </a:rPr>
              <a:t>Appointment</a:t>
            </a:r>
            <a:endParaRPr lang="fr-FR" sz="1400" dirty="0">
              <a:solidFill>
                <a:schemeClr val="accent2"/>
              </a:solidFill>
            </a:endParaRPr>
          </a:p>
        </p:txBody>
      </p:sp>
      <p:sp>
        <p:nvSpPr>
          <p:cNvPr id="68" name="Flèche courbée vers la gauche 67"/>
          <p:cNvSpPr/>
          <p:nvPr/>
        </p:nvSpPr>
        <p:spPr>
          <a:xfrm>
            <a:off x="8080020" y="6243424"/>
            <a:ext cx="288032" cy="331055"/>
          </a:xfrm>
          <a:prstGeom prst="curved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3657474" y="6326446"/>
            <a:ext cx="2480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Flux 4b </a:t>
            </a:r>
            <a:r>
              <a:rPr lang="fr-FR" sz="1200" dirty="0" smtClean="0">
                <a:solidFill>
                  <a:schemeClr val="accent2"/>
                </a:solidFill>
              </a:rPr>
              <a:t>200 OK Bundle </a:t>
            </a:r>
            <a:r>
              <a:rPr lang="fr-FR" sz="1200" dirty="0" err="1" smtClean="0">
                <a:solidFill>
                  <a:schemeClr val="accent2"/>
                </a:solidFill>
              </a:rPr>
              <a:t>searchset</a:t>
            </a:r>
            <a:endParaRPr lang="fr-FR" sz="1200" dirty="0">
              <a:solidFill>
                <a:schemeClr val="accent2"/>
              </a:solidFill>
            </a:endParaRPr>
          </a:p>
        </p:txBody>
      </p:sp>
      <p:cxnSp>
        <p:nvCxnSpPr>
          <p:cNvPr id="70" name="Connecteur droit 69"/>
          <p:cNvCxnSpPr/>
          <p:nvPr/>
        </p:nvCxnSpPr>
        <p:spPr>
          <a:xfrm>
            <a:off x="7967545" y="6004668"/>
            <a:ext cx="0" cy="693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Parenthèses 70"/>
          <p:cNvSpPr/>
          <p:nvPr/>
        </p:nvSpPr>
        <p:spPr>
          <a:xfrm>
            <a:off x="865357" y="5581214"/>
            <a:ext cx="1605510" cy="45720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consommateur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72" name="Parenthèses 71"/>
          <p:cNvSpPr/>
          <p:nvPr/>
        </p:nvSpPr>
        <p:spPr>
          <a:xfrm>
            <a:off x="7002033" y="5462350"/>
            <a:ext cx="1944217" cy="45720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Gestionnaire d’agenda</a:t>
            </a:r>
            <a:endParaRPr lang="fr-FR" sz="1400" dirty="0">
              <a:solidFill>
                <a:schemeClr val="accent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6345" y="2852936"/>
            <a:ext cx="8102600" cy="134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6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Flux 5, 6 et 7</a:t>
            </a:r>
            <a:endParaRPr lang="fr-FR" dirty="0"/>
          </a:p>
        </p:txBody>
      </p:sp>
      <p:sp>
        <p:nvSpPr>
          <p:cNvPr id="61" name="Espace réservé du numéro de diapositive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EACB-F89F-468B-982A-136CC05B408E}" type="slidenum">
              <a:rPr lang="fr-FR" smtClean="0"/>
              <a:t>6</a:t>
            </a:fld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555634" y="1988840"/>
            <a:ext cx="6700" cy="3384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1562334" y="2387192"/>
            <a:ext cx="3199558" cy="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1555634" y="2664191"/>
            <a:ext cx="3206258" cy="2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998651" y="2118626"/>
            <a:ext cx="2252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Flux 5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accent2"/>
                </a:solidFill>
              </a:rPr>
              <a:t>POST </a:t>
            </a:r>
            <a:r>
              <a:rPr lang="fr-FR" sz="1400" dirty="0" err="1" smtClean="0">
                <a:solidFill>
                  <a:schemeClr val="accent2"/>
                </a:solidFill>
              </a:rPr>
              <a:t>Appointment</a:t>
            </a:r>
            <a:endParaRPr lang="fr-FR" sz="1400" dirty="0">
              <a:solidFill>
                <a:schemeClr val="accent2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627784" y="2426403"/>
            <a:ext cx="928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2"/>
                </a:solidFill>
              </a:rPr>
              <a:t>201 </a:t>
            </a:r>
            <a:r>
              <a:rPr lang="fr-FR" sz="1200" dirty="0" err="1" smtClean="0">
                <a:solidFill>
                  <a:schemeClr val="accent2"/>
                </a:solidFill>
              </a:rPr>
              <a:t>created</a:t>
            </a:r>
            <a:endParaRPr lang="fr-FR" sz="1200" dirty="0">
              <a:solidFill>
                <a:schemeClr val="accent2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>
            <a:off x="7848364" y="2086582"/>
            <a:ext cx="0" cy="328663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4761892" y="1988840"/>
            <a:ext cx="0" cy="3384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4768592" y="2893660"/>
            <a:ext cx="3079772" cy="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arrow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4761892" y="3170079"/>
            <a:ext cx="3086472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olid"/>
            <a:tailEnd type="arrow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4768592" y="3429000"/>
            <a:ext cx="3079772" cy="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dash"/>
            <a:tailEnd type="arrow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5841058" y="2676610"/>
            <a:ext cx="833883" cy="27699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chemeClr val="tx1">
                    <a:lumMod val="50000"/>
                  </a:schemeClr>
                </a:solidFill>
              </a:rPr>
              <a:t>Notif</a:t>
            </a:r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tx1">
                    <a:lumMod val="50000"/>
                  </a:schemeClr>
                </a:solidFill>
              </a:rPr>
              <a:t>msg</a:t>
            </a:r>
            <a:endParaRPr lang="fr-FR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427646" y="2916321"/>
            <a:ext cx="1594988" cy="30777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tx1">
                    <a:lumMod val="50000"/>
                  </a:schemeClr>
                </a:solidFill>
              </a:rPr>
              <a:t>GET </a:t>
            </a:r>
            <a:r>
              <a:rPr lang="fr-FR" sz="1400" dirty="0" err="1" smtClean="0">
                <a:solidFill>
                  <a:schemeClr val="tx1">
                    <a:lumMod val="50000"/>
                  </a:schemeClr>
                </a:solidFill>
              </a:rPr>
              <a:t>Appointment</a:t>
            </a:r>
            <a:endParaRPr lang="fr-FR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967288" y="3212976"/>
            <a:ext cx="644728" cy="27699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</a:rPr>
              <a:t>200 ok</a:t>
            </a:r>
            <a:endParaRPr lang="fr-FR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 flipH="1">
            <a:off x="4769877" y="3826774"/>
            <a:ext cx="308647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arrow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972367" y="3573016"/>
            <a:ext cx="2521524" cy="30777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tx1">
                    <a:lumMod val="50000"/>
                  </a:schemeClr>
                </a:solidFill>
              </a:rPr>
              <a:t>POST </a:t>
            </a:r>
            <a:r>
              <a:rPr lang="fr-FR" sz="1400" dirty="0" err="1" smtClean="0">
                <a:solidFill>
                  <a:schemeClr val="tx1">
                    <a:lumMod val="50000"/>
                  </a:schemeClr>
                </a:solidFill>
              </a:rPr>
              <a:t>AppointmentResponse</a:t>
            </a:r>
            <a:endParaRPr lang="fr-FR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7" name="Connecteur droit avec flèche 36"/>
          <p:cNvCxnSpPr/>
          <p:nvPr/>
        </p:nvCxnSpPr>
        <p:spPr>
          <a:xfrm flipV="1">
            <a:off x="4779605" y="4107865"/>
            <a:ext cx="3079772" cy="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dash"/>
            <a:tailEnd type="arrow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807149" y="3891841"/>
            <a:ext cx="994183" cy="27699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</a:rPr>
              <a:t>201 </a:t>
            </a:r>
            <a:r>
              <a:rPr lang="fr-FR" sz="1200" dirty="0" err="1" smtClean="0">
                <a:solidFill>
                  <a:schemeClr val="tx1">
                    <a:lumMod val="50000"/>
                  </a:schemeClr>
                </a:solidFill>
              </a:rPr>
              <a:t>created</a:t>
            </a:r>
            <a:endParaRPr lang="fr-FR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1555515" y="4695225"/>
            <a:ext cx="3199558" cy="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1548815" y="4972224"/>
            <a:ext cx="3206258" cy="2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2292022" y="4426659"/>
            <a:ext cx="1484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2"/>
                </a:solidFill>
              </a:rPr>
              <a:t>GET </a:t>
            </a:r>
            <a:r>
              <a:rPr lang="fr-FR" sz="1400" dirty="0" err="1" smtClean="0">
                <a:solidFill>
                  <a:schemeClr val="accent2"/>
                </a:solidFill>
              </a:rPr>
              <a:t>Appointment</a:t>
            </a:r>
            <a:endParaRPr lang="fr-FR" sz="1400" dirty="0">
              <a:solidFill>
                <a:schemeClr val="accent2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339752" y="4734436"/>
            <a:ext cx="1406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Flux </a:t>
            </a:r>
            <a:r>
              <a:rPr lang="fr-FR" sz="1200" dirty="0" smtClean="0">
                <a:solidFill>
                  <a:schemeClr val="bg1"/>
                </a:solidFill>
              </a:rPr>
              <a:t>6 et 7 </a:t>
            </a:r>
            <a:r>
              <a:rPr lang="fr-FR" sz="1200" dirty="0" smtClean="0">
                <a:solidFill>
                  <a:schemeClr val="accent2"/>
                </a:solidFill>
              </a:rPr>
              <a:t>200 ok</a:t>
            </a:r>
            <a:endParaRPr lang="fr-FR" sz="1200" dirty="0">
              <a:solidFill>
                <a:schemeClr val="accent2"/>
              </a:solidFill>
            </a:endParaRPr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1562334" y="4395618"/>
            <a:ext cx="31995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2653866" y="4126628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chemeClr val="accent2"/>
                </a:solidFill>
              </a:rPr>
              <a:t>Notif</a:t>
            </a:r>
            <a:r>
              <a:rPr lang="fr-FR" sz="1200" dirty="0" smtClean="0">
                <a:solidFill>
                  <a:schemeClr val="accent2"/>
                </a:solidFill>
              </a:rPr>
              <a:t> </a:t>
            </a:r>
            <a:r>
              <a:rPr lang="fr-FR" sz="1200" dirty="0" err="1" smtClean="0">
                <a:solidFill>
                  <a:schemeClr val="accent2"/>
                </a:solidFill>
              </a:rPr>
              <a:t>msg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51" name="Parenthèses 50"/>
          <p:cNvSpPr/>
          <p:nvPr/>
        </p:nvSpPr>
        <p:spPr>
          <a:xfrm>
            <a:off x="755576" y="1531640"/>
            <a:ext cx="1605510" cy="45720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Demandeur RDV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53" name="Parenthèses 52"/>
          <p:cNvSpPr/>
          <p:nvPr/>
        </p:nvSpPr>
        <p:spPr>
          <a:xfrm>
            <a:off x="6948264" y="1598244"/>
            <a:ext cx="1846871" cy="457200"/>
          </a:xfrm>
          <a:prstGeom prst="bracketPair">
            <a:avLst/>
          </a:prstGeom>
          <a:ln w="19050">
            <a:solidFill>
              <a:schemeClr val="tx1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>
                    <a:lumMod val="50000"/>
                  </a:schemeClr>
                </a:solidFill>
              </a:rPr>
              <a:t>Système Ressource sollicitée</a:t>
            </a:r>
            <a:endParaRPr lang="fr-FR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Parenthèses 32"/>
          <p:cNvSpPr/>
          <p:nvPr/>
        </p:nvSpPr>
        <p:spPr>
          <a:xfrm>
            <a:off x="3779912" y="1531640"/>
            <a:ext cx="1944217" cy="45720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Gestionnaire d’agenda</a:t>
            </a:r>
            <a:endParaRPr lang="fr-FR" sz="1400" dirty="0">
              <a:solidFill>
                <a:schemeClr val="accent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2775" y="3863985"/>
            <a:ext cx="8120063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21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</a:t>
            </a:r>
            <a:r>
              <a:rPr lang="fr-FR" dirty="0" err="1" smtClean="0"/>
              <a:t>rendes-vous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EACB-F89F-468B-982A-136CC05B408E}" type="slidenum">
              <a:rPr lang="fr-FR" smtClean="0"/>
              <a:t>7</a:t>
            </a:fld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555635" y="2591326"/>
            <a:ext cx="6699" cy="16297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1562334" y="2792541"/>
            <a:ext cx="6286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1555634" y="3068960"/>
            <a:ext cx="629943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059833" y="2545159"/>
            <a:ext cx="316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Flux </a:t>
            </a:r>
            <a:r>
              <a:rPr lang="fr-FR" sz="1400" dirty="0">
                <a:solidFill>
                  <a:schemeClr val="bg1"/>
                </a:solidFill>
              </a:rPr>
              <a:t>6</a:t>
            </a:r>
            <a:r>
              <a:rPr lang="fr-FR" sz="1400" dirty="0" smtClean="0">
                <a:solidFill>
                  <a:schemeClr val="bg1"/>
                </a:solidFill>
              </a:rPr>
              <a:t>a </a:t>
            </a:r>
            <a:r>
              <a:rPr lang="fr-FR" sz="1400" dirty="0" smtClean="0">
                <a:solidFill>
                  <a:schemeClr val="accent2"/>
                </a:solidFill>
              </a:rPr>
              <a:t>POST </a:t>
            </a:r>
            <a:r>
              <a:rPr lang="fr-FR" sz="1400" dirty="0" smtClean="0">
                <a:solidFill>
                  <a:schemeClr val="accent2"/>
                </a:solidFill>
              </a:rPr>
              <a:t>[</a:t>
            </a:r>
            <a:r>
              <a:rPr lang="fr-FR" sz="1400" dirty="0" err="1" smtClean="0">
                <a:solidFill>
                  <a:schemeClr val="accent2"/>
                </a:solidFill>
              </a:rPr>
              <a:t>Appointment</a:t>
            </a:r>
            <a:r>
              <a:rPr lang="fr-FR" sz="1400" dirty="0" smtClean="0">
                <a:solidFill>
                  <a:schemeClr val="accent2"/>
                </a:solidFill>
              </a:rPr>
              <a:t>]</a:t>
            </a:r>
            <a:endParaRPr lang="fr-FR" sz="1400" dirty="0">
              <a:solidFill>
                <a:schemeClr val="accent2"/>
              </a:solidFill>
            </a:endParaRPr>
          </a:p>
        </p:txBody>
      </p:sp>
      <p:sp>
        <p:nvSpPr>
          <p:cNvPr id="9" name="Flèche courbée vers la gauche 8"/>
          <p:cNvSpPr/>
          <p:nvPr/>
        </p:nvSpPr>
        <p:spPr>
          <a:xfrm>
            <a:off x="7967542" y="2769914"/>
            <a:ext cx="288032" cy="331055"/>
          </a:xfrm>
          <a:prstGeom prst="curved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139952" y="2852936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2"/>
                </a:solidFill>
              </a:rPr>
              <a:t>201 </a:t>
            </a:r>
            <a:r>
              <a:rPr lang="fr-FR" sz="1200" dirty="0" err="1" smtClean="0">
                <a:solidFill>
                  <a:schemeClr val="accent2"/>
                </a:solidFill>
              </a:rPr>
              <a:t>created</a:t>
            </a:r>
            <a:endParaRPr lang="fr-FR" sz="1200" dirty="0">
              <a:solidFill>
                <a:schemeClr val="accent2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 flipH="1">
            <a:off x="7855064" y="2531158"/>
            <a:ext cx="4" cy="1761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enthèses 11"/>
          <p:cNvSpPr/>
          <p:nvPr/>
        </p:nvSpPr>
        <p:spPr>
          <a:xfrm>
            <a:off x="880955" y="2107704"/>
            <a:ext cx="1386789" cy="45720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Déclarant rendez-vous</a:t>
            </a:r>
            <a:endParaRPr lang="fr-FR" sz="1400" dirty="0">
              <a:solidFill>
                <a:schemeClr val="accent1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554364" y="3595662"/>
            <a:ext cx="6286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1547664" y="3872081"/>
            <a:ext cx="629943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051863" y="3348280"/>
            <a:ext cx="316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Flux </a:t>
            </a:r>
            <a:r>
              <a:rPr lang="fr-FR" sz="1400" dirty="0" smtClean="0">
                <a:solidFill>
                  <a:schemeClr val="bg1"/>
                </a:solidFill>
              </a:rPr>
              <a:t>6b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accent2"/>
                </a:solidFill>
              </a:rPr>
              <a:t>PUT </a:t>
            </a:r>
            <a:r>
              <a:rPr lang="fr-FR" sz="1400" dirty="0" smtClean="0">
                <a:solidFill>
                  <a:schemeClr val="accent2"/>
                </a:solidFill>
              </a:rPr>
              <a:t>[</a:t>
            </a:r>
            <a:r>
              <a:rPr lang="fr-FR" sz="1400" dirty="0" err="1" smtClean="0">
                <a:solidFill>
                  <a:schemeClr val="accent2"/>
                </a:solidFill>
              </a:rPr>
              <a:t>Appointment</a:t>
            </a:r>
            <a:r>
              <a:rPr lang="fr-FR" sz="1400" dirty="0" smtClean="0">
                <a:solidFill>
                  <a:schemeClr val="accent2"/>
                </a:solidFill>
              </a:rPr>
              <a:t>]</a:t>
            </a:r>
            <a:endParaRPr lang="fr-FR" sz="1400" dirty="0">
              <a:solidFill>
                <a:schemeClr val="accent2"/>
              </a:solidFill>
            </a:endParaRPr>
          </a:p>
        </p:txBody>
      </p:sp>
      <p:sp>
        <p:nvSpPr>
          <p:cNvPr id="16" name="Flèche courbée vers la gauche 15"/>
          <p:cNvSpPr/>
          <p:nvPr/>
        </p:nvSpPr>
        <p:spPr>
          <a:xfrm>
            <a:off x="7959572" y="3573035"/>
            <a:ext cx="288032" cy="331055"/>
          </a:xfrm>
          <a:prstGeom prst="curved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316880" y="3656057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2"/>
                </a:solidFill>
              </a:rPr>
              <a:t>200 OK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25" name="Parenthèses 24"/>
          <p:cNvSpPr/>
          <p:nvPr/>
        </p:nvSpPr>
        <p:spPr>
          <a:xfrm>
            <a:off x="7161669" y="2023239"/>
            <a:ext cx="1386789" cy="45720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Gestionnaire d’agendas</a:t>
            </a:r>
            <a:endParaRPr lang="fr-FR" sz="1400" dirty="0">
              <a:solidFill>
                <a:schemeClr val="accent1"/>
              </a:solidFill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532853" y="4991974"/>
            <a:ext cx="6699" cy="16297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539552" y="5193189"/>
            <a:ext cx="6286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532852" y="5469608"/>
            <a:ext cx="629943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037051" y="4945807"/>
            <a:ext cx="316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Flux </a:t>
            </a:r>
            <a:r>
              <a:rPr lang="fr-FR" sz="1400" dirty="0">
                <a:solidFill>
                  <a:schemeClr val="bg1"/>
                </a:solidFill>
              </a:rPr>
              <a:t>6</a:t>
            </a:r>
            <a:r>
              <a:rPr lang="fr-FR" sz="1400" dirty="0" smtClean="0">
                <a:solidFill>
                  <a:schemeClr val="bg1"/>
                </a:solidFill>
              </a:rPr>
              <a:t>a </a:t>
            </a:r>
            <a:r>
              <a:rPr lang="fr-FR" sz="1400" dirty="0" smtClean="0">
                <a:solidFill>
                  <a:schemeClr val="accent2"/>
                </a:solidFill>
              </a:rPr>
              <a:t>POST </a:t>
            </a:r>
            <a:r>
              <a:rPr lang="fr-FR" sz="1400" dirty="0" smtClean="0">
                <a:solidFill>
                  <a:schemeClr val="accent2"/>
                </a:solidFill>
              </a:rPr>
              <a:t>[</a:t>
            </a:r>
            <a:r>
              <a:rPr lang="fr-FR" sz="1400" dirty="0" err="1" smtClean="0">
                <a:solidFill>
                  <a:schemeClr val="accent2"/>
                </a:solidFill>
              </a:rPr>
              <a:t>Appointment</a:t>
            </a:r>
            <a:r>
              <a:rPr lang="fr-FR" sz="1400" dirty="0" smtClean="0">
                <a:solidFill>
                  <a:schemeClr val="accent2"/>
                </a:solidFill>
              </a:rPr>
              <a:t>]</a:t>
            </a:r>
            <a:endParaRPr lang="fr-FR" sz="1400" dirty="0">
              <a:solidFill>
                <a:schemeClr val="accent2"/>
              </a:solidFill>
            </a:endParaRPr>
          </a:p>
        </p:txBody>
      </p:sp>
      <p:sp>
        <p:nvSpPr>
          <p:cNvPr id="30" name="Flèche courbée vers la gauche 29"/>
          <p:cNvSpPr/>
          <p:nvPr/>
        </p:nvSpPr>
        <p:spPr>
          <a:xfrm>
            <a:off x="6944760" y="5170562"/>
            <a:ext cx="288032" cy="331055"/>
          </a:xfrm>
          <a:prstGeom prst="curved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117170" y="5253584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2"/>
                </a:solidFill>
              </a:rPr>
              <a:t>201 </a:t>
            </a:r>
            <a:r>
              <a:rPr lang="fr-FR" sz="1200" dirty="0" err="1" smtClean="0">
                <a:solidFill>
                  <a:schemeClr val="accent2"/>
                </a:solidFill>
              </a:rPr>
              <a:t>created</a:t>
            </a:r>
            <a:endParaRPr lang="fr-FR" sz="1200" dirty="0">
              <a:solidFill>
                <a:schemeClr val="accent2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H="1">
            <a:off x="6832282" y="4931806"/>
            <a:ext cx="4" cy="1761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enthèses 32"/>
          <p:cNvSpPr/>
          <p:nvPr/>
        </p:nvSpPr>
        <p:spPr>
          <a:xfrm>
            <a:off x="-141827" y="4508352"/>
            <a:ext cx="1386789" cy="45720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Déclarant rendez-vous</a:t>
            </a:r>
            <a:endParaRPr lang="fr-FR" sz="1400" dirty="0">
              <a:solidFill>
                <a:schemeClr val="accent1"/>
              </a:solidFill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531582" y="5996310"/>
            <a:ext cx="6286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524882" y="6272729"/>
            <a:ext cx="629943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029081" y="5748928"/>
            <a:ext cx="316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Flux </a:t>
            </a:r>
            <a:r>
              <a:rPr lang="fr-FR" sz="1400" dirty="0" smtClean="0">
                <a:solidFill>
                  <a:schemeClr val="bg1"/>
                </a:solidFill>
              </a:rPr>
              <a:t>6b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accent2"/>
                </a:solidFill>
              </a:rPr>
              <a:t>PUT </a:t>
            </a:r>
            <a:r>
              <a:rPr lang="fr-FR" sz="1400" dirty="0" smtClean="0">
                <a:solidFill>
                  <a:schemeClr val="accent2"/>
                </a:solidFill>
              </a:rPr>
              <a:t>[</a:t>
            </a:r>
            <a:r>
              <a:rPr lang="fr-FR" sz="1400" dirty="0" err="1" smtClean="0">
                <a:solidFill>
                  <a:schemeClr val="accent2"/>
                </a:solidFill>
              </a:rPr>
              <a:t>Appointment</a:t>
            </a:r>
            <a:r>
              <a:rPr lang="fr-FR" sz="1400" dirty="0" smtClean="0">
                <a:solidFill>
                  <a:schemeClr val="accent2"/>
                </a:solidFill>
              </a:rPr>
              <a:t>]</a:t>
            </a:r>
            <a:endParaRPr lang="fr-FR" sz="1400" dirty="0">
              <a:solidFill>
                <a:schemeClr val="accent2"/>
              </a:solidFill>
            </a:endParaRPr>
          </a:p>
        </p:txBody>
      </p:sp>
      <p:sp>
        <p:nvSpPr>
          <p:cNvPr id="37" name="Flèche courbée vers la gauche 36"/>
          <p:cNvSpPr/>
          <p:nvPr/>
        </p:nvSpPr>
        <p:spPr>
          <a:xfrm>
            <a:off x="6936790" y="5973683"/>
            <a:ext cx="288032" cy="331055"/>
          </a:xfrm>
          <a:prstGeom prst="curved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294098" y="6056705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2"/>
                </a:solidFill>
              </a:rPr>
              <a:t>200 OK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39" name="Parenthèses 38"/>
          <p:cNvSpPr/>
          <p:nvPr/>
        </p:nvSpPr>
        <p:spPr>
          <a:xfrm>
            <a:off x="6138887" y="4423887"/>
            <a:ext cx="1386789" cy="45720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Gestionnaire d’agendas</a:t>
            </a:r>
            <a:endParaRPr lang="fr-FR" sz="1400" dirty="0">
              <a:solidFill>
                <a:schemeClr val="accent1"/>
              </a:solidFill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4824" y="52427"/>
            <a:ext cx="768162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23424"/>
      </p:ext>
    </p:extLst>
  </p:cSld>
  <p:clrMapOvr>
    <a:masterClrMapping/>
  </p:clrMapOvr>
</p:sld>
</file>

<file path=ppt/theme/theme1.xml><?xml version="1.0" encoding="utf-8"?>
<a:theme xmlns:a="http://schemas.openxmlformats.org/drawingml/2006/main" name="ASIP_THEME STANDARD_V1.0">
  <a:themeElements>
    <a:clrScheme name="ASIP_COULEURS STANDARD_V1.0">
      <a:dk1>
        <a:sysClr val="windowText" lastClr="000000"/>
      </a:dk1>
      <a:lt1>
        <a:sysClr val="window" lastClr="FFFFFF"/>
      </a:lt1>
      <a:dk2>
        <a:srgbClr val="006AB2"/>
      </a:dk2>
      <a:lt2>
        <a:srgbClr val="C7C0BA"/>
      </a:lt2>
      <a:accent1>
        <a:srgbClr val="00A1E0"/>
      </a:accent1>
      <a:accent2>
        <a:srgbClr val="95C23D"/>
      </a:accent2>
      <a:accent3>
        <a:srgbClr val="F7D700"/>
      </a:accent3>
      <a:accent4>
        <a:srgbClr val="FF9900"/>
      </a:accent4>
      <a:accent5>
        <a:srgbClr val="E94190"/>
      </a:accent5>
      <a:accent6>
        <a:srgbClr val="B51621"/>
      </a:accent6>
      <a:hlink>
        <a:srgbClr val="00A1E0"/>
      </a:hlink>
      <a:folHlink>
        <a:srgbClr val="E2001A"/>
      </a:folHlink>
    </a:clrScheme>
    <a:fontScheme name="ASIP_POLICE_V1.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72000" tIns="72000" rIns="72000" bIns="72000" rtlCol="0" anchor="ctr">
        <a:noAutofit/>
      </a:bodyPr>
      <a:lstStyle>
        <a:defPPr>
          <a:defRPr sz="2800" dirty="0" err="1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pen" id="{66FED925-DBC0-4C91-A59B-B83E759CA808}" vid="{B6BD42B5-40AC-4469-8268-20164A81AF0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229D95DB84C341BE68AD8B5058EEDE" ma:contentTypeVersion="18" ma:contentTypeDescription="Crée un document." ma:contentTypeScope="" ma:versionID="c0a84c484de259476553c4dc48c27fae">
  <xsd:schema xmlns:xsd="http://www.w3.org/2001/XMLSchema" xmlns:xs="http://www.w3.org/2001/XMLSchema" xmlns:p="http://schemas.microsoft.com/office/2006/metadata/properties" xmlns:ns1="http://schemas.microsoft.com/sharepoint/v3" xmlns:ns2="51bc01aa-08ab-4208-b541-d92dfbe33f64" xmlns:ns3="17d13f71-f065-4f09-8787-38d5d93a2db4" targetNamespace="http://schemas.microsoft.com/office/2006/metadata/properties" ma:root="true" ma:fieldsID="750ab95994fd8863afea2d8e32458498" ns1:_="" ns2:_="" ns3:_="">
    <xsd:import namespace="http://schemas.microsoft.com/sharepoint/v3"/>
    <xsd:import namespace="51bc01aa-08ab-4208-b541-d92dfbe33f64"/>
    <xsd:import namespace="17d13f71-f065-4f09-8787-38d5d93a2d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c01aa-08ab-4208-b541-d92dfbe33f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c4480557-28ee-4200-b705-f4b4ceb9c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d13f71-f065-4f09-8787-38d5d93a2db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27ae407-10fe-4592-8d4c-7245392a235a}" ma:internalName="TaxCatchAll" ma:showField="CatchAllData" ma:web="17d13f71-f065-4f09-8787-38d5d93a2d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7d13f71-f065-4f09-8787-38d5d93a2db4" xsi:nil="true"/>
    <lcf76f155ced4ddcb4097134ff3c332f xmlns="51bc01aa-08ab-4208-b541-d92dfbe33f64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433B400-C60A-4D5A-A1CA-32A6ECF8164F}"/>
</file>

<file path=customXml/itemProps2.xml><?xml version="1.0" encoding="utf-8"?>
<ds:datastoreItem xmlns:ds="http://schemas.openxmlformats.org/officeDocument/2006/customXml" ds:itemID="{947FDBF7-9075-4964-A7C1-A903C03E52E2}"/>
</file>

<file path=customXml/itemProps3.xml><?xml version="1.0" encoding="utf-8"?>
<ds:datastoreItem xmlns:ds="http://schemas.openxmlformats.org/officeDocument/2006/customXml" ds:itemID="{29038F40-6F61-47B0-A8AE-47C80CC315BB}"/>
</file>

<file path=docProps/app.xml><?xml version="1.0" encoding="utf-8"?>
<Properties xmlns="http://schemas.openxmlformats.org/officeDocument/2006/extended-properties" xmlns:vt="http://schemas.openxmlformats.org/officeDocument/2006/docPropsVTypes">
  <Template>ASIP_THEME STANDARD_V1.0</Template>
  <TotalTime>36907</TotalTime>
  <Words>207</Words>
  <Application>Microsoft Office PowerPoint</Application>
  <PresentationFormat>Affichage à l'écran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ASIP_THEME STANDARD_V1.0</vt:lpstr>
      <vt:lpstr>Flux 1</vt:lpstr>
      <vt:lpstr>Flux 2a</vt:lpstr>
      <vt:lpstr>Flux 2b</vt:lpstr>
      <vt:lpstr>Flux 2c</vt:lpstr>
      <vt:lpstr>Flux  3 et 4</vt:lpstr>
      <vt:lpstr>Flux 5, 6 et 7</vt:lpstr>
      <vt:lpstr>Gestion rendes-vous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d’ensemble des flux</dc:title>
  <dc:creator>ASIP</dc:creator>
  <cp:lastModifiedBy>MAAROUFI Meriem</cp:lastModifiedBy>
  <cp:revision>118</cp:revision>
  <dcterms:created xsi:type="dcterms:W3CDTF">2017-06-26T08:24:24Z</dcterms:created>
  <dcterms:modified xsi:type="dcterms:W3CDTF">2022-01-13T12:22:38Z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0x01010027229D95DB84C341BE68AD8B5058EEDE</vt:lpwstr>
  </property>
</Properties>
</file>