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147469809" r:id="rId6"/>
    <p:sldId id="214746981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2DA9F-23BF-4117-A863-EB440206922D}" v="9" dt="2024-09-23T14:06:29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0B980-1494-A1D4-C720-F4E20704F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84DF43-300C-B1A3-B57D-EB28B9BD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4253D-94F8-ECC7-90C2-6A99E9DF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B5DF-9479-46D2-801C-C7263BA86C71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63D7FD-893A-38BB-7CA0-27E91A93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2F2DE6-7700-5959-1AE4-E8E04D1E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D211-AEAC-4A6D-8802-493783AB8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18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FC31B-57FD-6DB6-B146-85EEFF63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07EB46-427F-A005-6D13-12697F474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91B58F-951C-5E48-7390-54A7480B5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B5DF-9479-46D2-801C-C7263BA86C71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A4BB4A-919A-25BB-CC14-E0DC0C9D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9892D-424E-95AD-BF0C-09183DC4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D211-AEAC-4A6D-8802-493783AB8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93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B5992F-51BD-90E7-2A98-3482259E7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0ED2E7-171C-AD64-61C8-5D8936418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64C4CD-EE47-42D2-B3F9-7274D0B3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B5DF-9479-46D2-801C-C7263BA86C71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00A498-A00D-805E-0792-D6A5B1015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717F6B-D17F-701A-E990-D8A7E953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D211-AEAC-4A6D-8802-493783AB8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72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9A4F5-1C8F-991B-28BD-7652E910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AD8A5F-87EB-2258-4276-FE9ADDD4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2CECFB-B65C-A3E5-7730-1E357F9D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B5DF-9479-46D2-801C-C7263BA86C71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66E4A3-BB2E-1068-FEAC-C4CFE912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8D8DEB-694D-E028-64EB-75583A48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D211-AEAC-4A6D-8802-493783AB8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4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B3A53-F214-4E5B-64D6-3BE2B3165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205AC7-F12D-FA16-D018-E1EB3C74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B48ABB-0FCF-345A-C30B-D8F6DBC8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B5DF-9479-46D2-801C-C7263BA86C71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00B60C-BCC9-A893-1F86-6D312DFB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63FCD1-0839-E9C8-6EC8-20F1362ED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D211-AEAC-4A6D-8802-493783AB8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72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5BDF6-737C-7898-0696-FF9C39CF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81916-A2FB-C83A-9AC7-1FD6C09A0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27ED3F-4EC9-F0D3-1A4D-006AE9AB2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5C8578-78F4-9383-1560-00BD9F59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B5DF-9479-46D2-801C-C7263BA86C71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415C55-1A0C-C9EF-936A-8557164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CBFB8F-77B5-5862-C690-EAEC7E13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D211-AEAC-4A6D-8802-493783AB8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66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4782-0895-091F-E4EE-EAB565FE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2F1C76-2C5C-0BA0-8DF5-C38E32C47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BEAF68-B30D-FD2C-EE84-F4E572D38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54C6610-515A-7CE5-B4BD-572A0049E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D52628-9ACE-A2F9-EC71-484D09C86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715B6F-EBC0-51F6-634E-C0DC934E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B5DF-9479-46D2-801C-C7263BA86C71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3576DC-5DCA-863F-F812-8099BDCD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C0AD559-3166-E002-5037-3005D152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D211-AEAC-4A6D-8802-493783AB8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588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E8FA2-6F0B-8E89-3000-260B70BE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D72FC7-3EEA-B3F9-01F7-FD3C5F7C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B5DF-9479-46D2-801C-C7263BA86C71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3A2594-8986-30AC-AB59-E367EA9C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4AAB1B-FB07-E5AF-D1E6-148FDFA1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D211-AEAC-4A6D-8802-493783AB8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885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71CCDD-6429-9675-96DD-747B8AB7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B5DF-9479-46D2-801C-C7263BA86C71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08BCCC-5D28-B239-D060-9989DD8E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27BB29-CED3-0097-51A1-77717F77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D211-AEAC-4A6D-8802-493783AB8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07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04807-12D1-3908-4067-0BD7CB12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CDFE0-FA99-28EF-BE1E-C99EF54E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95DAC1-0058-87DD-FEDC-748371C6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B8E4C0-A3E9-7E73-37A0-8E105321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B5DF-9479-46D2-801C-C7263BA86C71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3F79FE-1C1A-DB40-5C4F-82665C70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9E25F0-EA77-5503-39D7-797207D1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D211-AEAC-4A6D-8802-493783AB8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76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F39E56-662B-F4EC-97C5-73879D01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C615D19-15E7-0561-59B3-4B502CF1F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DEE690-C254-C0EE-7B44-6B4EB1139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16AB74-CAE6-AC6E-8E97-94615937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6B5DF-9479-46D2-801C-C7263BA86C71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B3FC8C1-CE5F-6E0C-E233-A35D1AC0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FFE306-F7F4-4054-B969-21511704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4D211-AEAC-4A6D-8802-493783AB8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4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AA5F87-C4DB-14D5-8B3B-582A718B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D4F9DB-AED9-EE39-E165-BAD30914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C2108A-E3BC-DD4C-6D5D-2AFD571A3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6B5DF-9479-46D2-801C-C7263BA86C71}" type="datetimeFigureOut">
              <a:rPr lang="fr-FR" smtClean="0"/>
              <a:t>23/09/2024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961965-6DCD-5D4B-7215-0A31F10B7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A7E7F5-5E75-5692-D962-B3795BC96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E4D211-AEAC-4A6D-8802-493783AB80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81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0A8E3-4742-D5FB-B5F8-F1BB1E622C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Volet Transmission de document(s) CDA en HL7v2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453993-629D-885F-C520-DB75289BF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672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1098674" y="-3348"/>
            <a:ext cx="10751520" cy="71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>
              <a:lnSpc>
                <a:spcPts val="2933"/>
              </a:lnSpc>
            </a:pPr>
            <a:r>
              <a:rPr lang="fr-FR" sz="2667" b="1" spc="-1" dirty="0">
                <a:solidFill>
                  <a:srgbClr val="006AB2"/>
                </a:solidFill>
                <a:latin typeface="Arial"/>
              </a:rPr>
              <a:t>Les Acteurs/Transactions</a:t>
            </a:r>
            <a:endParaRPr lang="fr-FR" sz="2667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FB7A597-53F4-90E9-E2BA-BAF8CB5ED626}"/>
              </a:ext>
            </a:extLst>
          </p:cNvPr>
          <p:cNvSpPr/>
          <p:nvPr/>
        </p:nvSpPr>
        <p:spPr>
          <a:xfrm>
            <a:off x="9915652" y="1539502"/>
            <a:ext cx="1822933" cy="532940"/>
          </a:xfrm>
          <a:prstGeom prst="roundRect">
            <a:avLst/>
          </a:prstGeom>
          <a:noFill/>
          <a:ln w="25400" cap="flat" cmpd="sng" algn="ctr">
            <a:solidFill>
              <a:srgbClr val="C7C0BA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200" kern="0" dirty="0">
                <a:solidFill>
                  <a:srgbClr val="C7C0BA">
                    <a:lumMod val="75000"/>
                  </a:srgbClr>
                </a:solidFill>
                <a:latin typeface="Arial"/>
              </a:rPr>
              <a:t>Repository (DMP)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5498EB71-85AB-8AA9-EC08-EAC01656399C}"/>
              </a:ext>
            </a:extLst>
          </p:cNvPr>
          <p:cNvCxnSpPr>
            <a:cxnSpLocks/>
          </p:cNvCxnSpPr>
          <p:nvPr/>
        </p:nvCxnSpPr>
        <p:spPr>
          <a:xfrm>
            <a:off x="2067999" y="1706577"/>
            <a:ext cx="3460976" cy="0"/>
          </a:xfrm>
          <a:prstGeom prst="line">
            <a:avLst/>
          </a:prstGeom>
          <a:noFill/>
          <a:ln w="12700" cap="flat" cmpd="sng" algn="ctr">
            <a:solidFill>
              <a:srgbClr val="006AB2"/>
            </a:solidFill>
            <a:prstDash val="solid"/>
          </a:ln>
          <a:effectLst/>
        </p:spPr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B1605D4-860B-C3CB-41B0-D3238F067236}"/>
              </a:ext>
            </a:extLst>
          </p:cNvPr>
          <p:cNvCxnSpPr>
            <a:cxnSpLocks/>
          </p:cNvCxnSpPr>
          <p:nvPr/>
        </p:nvCxnSpPr>
        <p:spPr>
          <a:xfrm>
            <a:off x="2125308" y="1966395"/>
            <a:ext cx="3403667" cy="8084"/>
          </a:xfrm>
          <a:prstGeom prst="line">
            <a:avLst/>
          </a:prstGeom>
          <a:noFill/>
          <a:ln w="12700" cap="flat" cmpd="sng" algn="ctr">
            <a:solidFill>
              <a:srgbClr val="006AB2"/>
            </a:solidFill>
            <a:prstDash val="solid"/>
          </a:ln>
          <a:effectLst/>
        </p:spPr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88F4C50-37FB-E24D-D1A0-2803E849461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257155" y="1828243"/>
            <a:ext cx="2614683" cy="9053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7AA91A79-A31E-04FB-9D87-8FA559EC667A}"/>
              </a:ext>
            </a:extLst>
          </p:cNvPr>
          <p:cNvSpPr txBox="1"/>
          <p:nvPr/>
        </p:nvSpPr>
        <p:spPr>
          <a:xfrm>
            <a:off x="8262087" y="1164367"/>
            <a:ext cx="1219200" cy="908075"/>
          </a:xfrm>
          <a:prstGeom prst="rect">
            <a:avLst/>
          </a:prstGeom>
          <a:noFill/>
        </p:spPr>
        <p:txBody>
          <a:bodyPr wrap="none" lIns="96000" tIns="144000" rIns="96000" bIns="144000" rtlCol="0" anchor="ctr" anchorCtr="0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067" dirty="0" err="1">
                <a:solidFill>
                  <a:srgbClr val="575757"/>
                </a:solidFill>
                <a:ea typeface="Geneva" charset="-128"/>
              </a:rPr>
              <a:t>Provide&amp;Register</a:t>
            </a:r>
            <a:r>
              <a:rPr lang="fr-FR" sz="1067" dirty="0">
                <a:solidFill>
                  <a:srgbClr val="575757"/>
                </a:solidFill>
                <a:ea typeface="Geneva" charset="-128"/>
              </a:rPr>
              <a:t> </a:t>
            </a:r>
            <a:br>
              <a:rPr lang="fr-FR" sz="1067" dirty="0">
                <a:solidFill>
                  <a:srgbClr val="575757"/>
                </a:solidFill>
                <a:ea typeface="Geneva" charset="-128"/>
              </a:rPr>
            </a:br>
            <a:r>
              <a:rPr lang="fr-FR" sz="1067" dirty="0">
                <a:solidFill>
                  <a:srgbClr val="575757"/>
                </a:solidFill>
                <a:ea typeface="Geneva" charset="-128"/>
              </a:rPr>
              <a:t>Document Set-b ITI-41 </a:t>
            </a:r>
            <a:r>
              <a:rPr lang="fr-FR" sz="1067" dirty="0">
                <a:solidFill>
                  <a:srgbClr val="575757"/>
                </a:solidFill>
                <a:ea typeface="Geneva" charset="-128"/>
                <a:sym typeface="Wingdings" panose="05000000000000000000" pitchFamily="2" charset="2"/>
              </a:rPr>
              <a:t></a:t>
            </a:r>
            <a:endParaRPr lang="fr-FR" sz="1067" dirty="0">
              <a:solidFill>
                <a:srgbClr val="575757"/>
              </a:solidFill>
              <a:ea typeface="Geneva" charset="-128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400B1F9-458C-A57B-4EF6-3F9E3D9F21A3}"/>
              </a:ext>
            </a:extLst>
          </p:cNvPr>
          <p:cNvSpPr/>
          <p:nvPr/>
        </p:nvSpPr>
        <p:spPr>
          <a:xfrm>
            <a:off x="9908172" y="3495002"/>
            <a:ext cx="1822933" cy="531751"/>
          </a:xfrm>
          <a:prstGeom prst="roundRect">
            <a:avLst/>
          </a:prstGeom>
          <a:noFill/>
          <a:ln w="25400" cap="flat" cmpd="sng" algn="ctr">
            <a:solidFill>
              <a:srgbClr val="C7C0BA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200" kern="0" dirty="0">
                <a:solidFill>
                  <a:srgbClr val="C7C0BA">
                    <a:lumMod val="75000"/>
                  </a:srgbClr>
                </a:solidFill>
                <a:latin typeface="Arial"/>
              </a:rPr>
              <a:t>Système cible(MSS)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16E4076-E93D-18E3-7E86-0FF5DAFA9BD3}"/>
              </a:ext>
            </a:extLst>
          </p:cNvPr>
          <p:cNvSpPr txBox="1"/>
          <p:nvPr/>
        </p:nvSpPr>
        <p:spPr>
          <a:xfrm>
            <a:off x="8384615" y="3032703"/>
            <a:ext cx="1219200" cy="978949"/>
          </a:xfrm>
          <a:prstGeom prst="rect">
            <a:avLst/>
          </a:prstGeom>
          <a:noFill/>
        </p:spPr>
        <p:txBody>
          <a:bodyPr wrap="none" lIns="96000" tIns="144000" rIns="96000" bIns="144000" rtlCol="0" anchor="ctr" anchorCtr="0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067" dirty="0" err="1">
                <a:solidFill>
                  <a:prstClr val="black">
                    <a:lumMod val="65000"/>
                    <a:lumOff val="35000"/>
                  </a:prstClr>
                </a:solidFill>
                <a:ea typeface="Geneva" charset="-128"/>
              </a:rPr>
              <a:t>Distribute</a:t>
            </a:r>
            <a:r>
              <a:rPr lang="fr-FR" sz="1067" dirty="0">
                <a:solidFill>
                  <a:prstClr val="black">
                    <a:lumMod val="65000"/>
                    <a:lumOff val="35000"/>
                  </a:prstClr>
                </a:solidFill>
                <a:ea typeface="Geneva" charset="-128"/>
              </a:rPr>
              <a:t> Document </a:t>
            </a:r>
            <a:br>
              <a:rPr lang="fr-FR" sz="1067" dirty="0">
                <a:solidFill>
                  <a:prstClr val="black">
                    <a:lumMod val="65000"/>
                    <a:lumOff val="35000"/>
                  </a:prstClr>
                </a:solidFill>
                <a:ea typeface="Geneva" charset="-128"/>
              </a:rPr>
            </a:br>
            <a:r>
              <a:rPr lang="fr-FR" sz="1067" dirty="0">
                <a:solidFill>
                  <a:prstClr val="black">
                    <a:lumMod val="65000"/>
                    <a:lumOff val="35000"/>
                  </a:prstClr>
                </a:solidFill>
                <a:ea typeface="Geneva" charset="-128"/>
              </a:rPr>
              <a:t>Set on Media [ITI-32] </a:t>
            </a:r>
            <a:r>
              <a:rPr lang="fr-FR" sz="1067" dirty="0">
                <a:solidFill>
                  <a:prstClr val="black">
                    <a:lumMod val="65000"/>
                    <a:lumOff val="35000"/>
                  </a:prstClr>
                </a:solidFill>
                <a:ea typeface="Geneva" charset="-128"/>
                <a:sym typeface="Wingdings" panose="05000000000000000000" pitchFamily="2" charset="2"/>
              </a:rPr>
              <a:t></a:t>
            </a:r>
            <a:endParaRPr lang="fr-FR" sz="1067" dirty="0">
              <a:solidFill>
                <a:prstClr val="black">
                  <a:lumMod val="65000"/>
                  <a:lumOff val="35000"/>
                </a:prstClr>
              </a:solidFill>
              <a:ea typeface="Geneva" charset="-128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C59BAC-6837-23A0-04B7-84AA1E537910}"/>
              </a:ext>
            </a:extLst>
          </p:cNvPr>
          <p:cNvSpPr txBox="1"/>
          <p:nvPr/>
        </p:nvSpPr>
        <p:spPr>
          <a:xfrm>
            <a:off x="2062139" y="2599665"/>
            <a:ext cx="2755325" cy="623737"/>
          </a:xfrm>
          <a:prstGeom prst="rect">
            <a:avLst/>
          </a:prstGeom>
          <a:noFill/>
        </p:spPr>
        <p:txBody>
          <a:bodyPr wrap="none" lIns="96000" tIns="144000" rIns="96000" bIns="144000" rtlCol="0" anchor="ctr" anchorCtr="0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067" dirty="0">
                <a:solidFill>
                  <a:srgbClr val="006AB2"/>
                </a:solidFill>
                <a:ea typeface="Geneva" charset="-128"/>
                <a:sym typeface="Wingdings" panose="05000000000000000000" pitchFamily="2" charset="2"/>
              </a:rPr>
              <a:t> Flux 3 </a:t>
            </a:r>
            <a:r>
              <a:rPr lang="fr-FR" sz="1067" dirty="0">
                <a:solidFill>
                  <a:srgbClr val="006AB2"/>
                </a:solidFill>
                <a:ea typeface="Geneva" charset="-128"/>
              </a:rPr>
              <a:t>Acc métier réception DMP</a:t>
            </a:r>
            <a:br>
              <a:rPr lang="fr-FR" sz="1067" dirty="0">
                <a:solidFill>
                  <a:srgbClr val="006AB2"/>
                </a:solidFill>
                <a:ea typeface="Geneva" charset="-128"/>
              </a:rPr>
            </a:br>
            <a:endParaRPr lang="fr-FR" sz="1067" dirty="0">
              <a:solidFill>
                <a:srgbClr val="006AB2"/>
              </a:solidFill>
              <a:ea typeface="Geneva" charset="-128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AC1E4C1-07BE-C3B8-AAF1-40D9F8CDAFEE}"/>
              </a:ext>
            </a:extLst>
          </p:cNvPr>
          <p:cNvSpPr txBox="1"/>
          <p:nvPr/>
        </p:nvSpPr>
        <p:spPr>
          <a:xfrm>
            <a:off x="2393723" y="2911533"/>
            <a:ext cx="2164327" cy="587787"/>
          </a:xfrm>
          <a:prstGeom prst="rect">
            <a:avLst/>
          </a:prstGeom>
          <a:noFill/>
        </p:spPr>
        <p:txBody>
          <a:bodyPr wrap="none" lIns="96000" tIns="144000" rIns="96000" bIns="144000" rtlCol="0" anchor="ctr" anchorCtr="0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067" dirty="0">
                <a:solidFill>
                  <a:srgbClr val="006AB2"/>
                </a:solidFill>
                <a:ea typeface="Geneva" charset="-128"/>
                <a:sym typeface="Wingdings" panose="05000000000000000000" pitchFamily="2" charset="2"/>
              </a:rPr>
              <a:t> Flux 4 </a:t>
            </a:r>
            <a:r>
              <a:rPr lang="fr-FR" sz="1067" dirty="0">
                <a:solidFill>
                  <a:srgbClr val="006AB2"/>
                </a:solidFill>
                <a:ea typeface="Geneva" charset="-128"/>
              </a:rPr>
              <a:t>Acc métier réception MSS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A46A07E-93ED-AAD3-2E72-6B68C18ABEF9}"/>
              </a:ext>
            </a:extLst>
          </p:cNvPr>
          <p:cNvCxnSpPr>
            <a:cxnSpLocks/>
          </p:cNvCxnSpPr>
          <p:nvPr/>
        </p:nvCxnSpPr>
        <p:spPr>
          <a:xfrm>
            <a:off x="2129026" y="2671083"/>
            <a:ext cx="2887203" cy="0"/>
          </a:xfrm>
          <a:prstGeom prst="line">
            <a:avLst/>
          </a:prstGeom>
          <a:noFill/>
          <a:ln w="12700" cap="flat" cmpd="sng" algn="ctr">
            <a:solidFill>
              <a:srgbClr val="006AB2"/>
            </a:solidFill>
            <a:prstDash val="solid"/>
          </a:ln>
          <a:effectLst/>
        </p:spPr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5D8E0C6-DD4F-BEB2-4AC3-AFB20871AE9A}"/>
              </a:ext>
            </a:extLst>
          </p:cNvPr>
          <p:cNvCxnSpPr>
            <a:cxnSpLocks/>
          </p:cNvCxnSpPr>
          <p:nvPr/>
        </p:nvCxnSpPr>
        <p:spPr>
          <a:xfrm>
            <a:off x="2089815" y="3032703"/>
            <a:ext cx="2902549" cy="0"/>
          </a:xfrm>
          <a:prstGeom prst="line">
            <a:avLst/>
          </a:prstGeom>
          <a:noFill/>
          <a:ln w="12700" cap="flat" cmpd="sng" algn="ctr">
            <a:solidFill>
              <a:srgbClr val="006AB2"/>
            </a:solidFill>
            <a:prstDash val="solid"/>
          </a:ln>
          <a:effectLst/>
        </p:spPr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A319DE6-CA86-3E86-0B49-2D9186A6DB54}"/>
              </a:ext>
            </a:extLst>
          </p:cNvPr>
          <p:cNvSpPr/>
          <p:nvPr/>
        </p:nvSpPr>
        <p:spPr>
          <a:xfrm>
            <a:off x="5528975" y="1586087"/>
            <a:ext cx="1728180" cy="484312"/>
          </a:xfrm>
          <a:prstGeom prst="roundRect">
            <a:avLst/>
          </a:prstGeom>
          <a:noFill/>
          <a:ln w="25400" cap="flat" cmpd="sng" algn="ctr">
            <a:solidFill>
              <a:srgbClr val="C7C0BA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200" kern="0" dirty="0">
                <a:solidFill>
                  <a:srgbClr val="C7C0BA">
                    <a:lumMod val="75000"/>
                  </a:srgbClr>
                </a:solidFill>
                <a:latin typeface="Arial"/>
              </a:rPr>
              <a:t>Document Source (DMP)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15141AE-FB3C-1846-87E1-C345E1E7FB5F}"/>
              </a:ext>
            </a:extLst>
          </p:cNvPr>
          <p:cNvSpPr/>
          <p:nvPr/>
        </p:nvSpPr>
        <p:spPr>
          <a:xfrm>
            <a:off x="5499399" y="3492465"/>
            <a:ext cx="1822933" cy="519188"/>
          </a:xfrm>
          <a:prstGeom prst="roundRect">
            <a:avLst/>
          </a:prstGeom>
          <a:noFill/>
          <a:ln w="25400" cap="flat" cmpd="sng" algn="ctr">
            <a:solidFill>
              <a:srgbClr val="C7C0BA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200" kern="0" dirty="0">
                <a:solidFill>
                  <a:srgbClr val="C7C0BA">
                    <a:lumMod val="75000"/>
                  </a:srgbClr>
                </a:solidFill>
                <a:latin typeface="Arial"/>
              </a:rPr>
              <a:t>Système initiateur(MSS)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35B37CC-AFC5-3302-0290-431271F3F97A}"/>
              </a:ext>
            </a:extLst>
          </p:cNvPr>
          <p:cNvSpPr txBox="1"/>
          <p:nvPr/>
        </p:nvSpPr>
        <p:spPr>
          <a:xfrm>
            <a:off x="9345687" y="4500100"/>
            <a:ext cx="1219200" cy="1219200"/>
          </a:xfrm>
          <a:prstGeom prst="rect">
            <a:avLst/>
          </a:prstGeom>
          <a:noFill/>
        </p:spPr>
        <p:txBody>
          <a:bodyPr wrap="none" lIns="96000" tIns="144000" rIns="96000" bIns="144000" rtlCol="0" anchor="ctr" anchorCtr="0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333" dirty="0">
                <a:solidFill>
                  <a:srgbClr val="575757"/>
                </a:solidFill>
                <a:ea typeface="Geneva" charset="-128"/>
                <a:sym typeface="Wingdings" panose="05000000000000000000" pitchFamily="2" charset="2"/>
              </a:rPr>
              <a:t> Flux hors périmètre de ce volet</a:t>
            </a:r>
            <a:br>
              <a:rPr lang="fr-FR" sz="1333" dirty="0">
                <a:solidFill>
                  <a:srgbClr val="575757"/>
                </a:solidFill>
                <a:ea typeface="Geneva" charset="-128"/>
                <a:sym typeface="Wingdings" panose="05000000000000000000" pitchFamily="2" charset="2"/>
              </a:rPr>
            </a:br>
            <a:r>
              <a:rPr lang="fr-FR" sz="1333" dirty="0">
                <a:solidFill>
                  <a:srgbClr val="006AB2"/>
                </a:solidFill>
                <a:ea typeface="Geneva" charset="-128"/>
                <a:sym typeface="Wingdings" panose="05000000000000000000" pitchFamily="2" charset="2"/>
              </a:rPr>
              <a:t> Flux dans le périmètre de ce volet</a:t>
            </a:r>
            <a:endParaRPr lang="fr-FR" sz="1333" dirty="0">
              <a:solidFill>
                <a:srgbClr val="006AB2"/>
              </a:solidFill>
              <a:ea typeface="Geneva" charset="-128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46D86B1-4F0D-49F4-6598-C4836A472828}"/>
              </a:ext>
            </a:extLst>
          </p:cNvPr>
          <p:cNvSpPr txBox="1"/>
          <p:nvPr/>
        </p:nvSpPr>
        <p:spPr>
          <a:xfrm>
            <a:off x="1996521" y="4479760"/>
            <a:ext cx="1219200" cy="1219200"/>
          </a:xfrm>
          <a:prstGeom prst="rect">
            <a:avLst/>
          </a:prstGeom>
          <a:noFill/>
        </p:spPr>
        <p:txBody>
          <a:bodyPr wrap="none" lIns="96000" tIns="144000" rIns="96000" bIns="144000" rtlCol="0" anchor="ctr" anchorCtr="0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333" b="1" dirty="0">
                <a:solidFill>
                  <a:srgbClr val="006AB2"/>
                </a:solidFill>
                <a:ea typeface="Geneva" charset="-128"/>
              </a:rPr>
              <a:t>Note (1)</a:t>
            </a:r>
            <a:r>
              <a:rPr lang="fr-FR" sz="1333" dirty="0">
                <a:solidFill>
                  <a:srgbClr val="006AB2"/>
                </a:solidFill>
                <a:ea typeface="Geneva" charset="-128"/>
              </a:rPr>
              <a:t>: - le CREATEUR doit implémenter </a:t>
            </a:r>
            <a:br>
              <a:rPr lang="fr-FR" sz="1333" dirty="0">
                <a:solidFill>
                  <a:srgbClr val="006AB2"/>
                </a:solidFill>
                <a:ea typeface="Geneva" charset="-128"/>
              </a:rPr>
            </a:br>
            <a:r>
              <a:rPr lang="fr-FR" sz="1333" dirty="0">
                <a:solidFill>
                  <a:srgbClr val="006AB2"/>
                </a:solidFill>
                <a:ea typeface="Geneva" charset="-128"/>
              </a:rPr>
              <a:t>l’une ou l’autre des transactions Flux 1 HL7-ORU ou Flux 2 HL7-MDM </a:t>
            </a:r>
          </a:p>
          <a:p>
            <a:pPr marL="228594" indent="-228594" algn="ctr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fr-FR" sz="1333" dirty="0">
                <a:solidFill>
                  <a:srgbClr val="006AB2"/>
                </a:solidFill>
                <a:ea typeface="Geneva" charset="-128"/>
              </a:rPr>
              <a:t>Le GESTIONNAIRE doit implémenter les deux transactions </a:t>
            </a:r>
            <a:br>
              <a:rPr lang="fr-FR" sz="1333" dirty="0">
                <a:solidFill>
                  <a:srgbClr val="006AB2"/>
                </a:solidFill>
                <a:ea typeface="Geneva" charset="-128"/>
              </a:rPr>
            </a:br>
            <a:r>
              <a:rPr lang="fr-FR" sz="1333" dirty="0">
                <a:solidFill>
                  <a:srgbClr val="006AB2"/>
                </a:solidFill>
                <a:ea typeface="Geneva" charset="-128"/>
              </a:rPr>
              <a:t>Flux 1 HL7-ORU et Flux 2 HL7-MDM </a:t>
            </a:r>
          </a:p>
          <a:p>
            <a:pPr marL="228594" indent="-228594" algn="ctr" fontAlgn="base"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fr-FR" sz="1333" dirty="0">
              <a:solidFill>
                <a:srgbClr val="006AB2"/>
              </a:solidFill>
              <a:ea typeface="Geneva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fr-FR" sz="1333" dirty="0">
              <a:solidFill>
                <a:srgbClr val="006AB2"/>
              </a:solidFill>
              <a:ea typeface="Geneva" charset="-128"/>
            </a:endParaRPr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0EDCF22-86D5-8E8D-B75D-FFC4F3F97683}"/>
              </a:ext>
            </a:extLst>
          </p:cNvPr>
          <p:cNvCxnSpPr>
            <a:cxnSpLocks/>
          </p:cNvCxnSpPr>
          <p:nvPr/>
        </p:nvCxnSpPr>
        <p:spPr>
          <a:xfrm>
            <a:off x="7340604" y="3764990"/>
            <a:ext cx="2614683" cy="9053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627BAE5-4148-2277-0AD1-38AC09C1D911}"/>
              </a:ext>
            </a:extLst>
          </p:cNvPr>
          <p:cNvSpPr/>
          <p:nvPr/>
        </p:nvSpPr>
        <p:spPr>
          <a:xfrm>
            <a:off x="107534" y="1497349"/>
            <a:ext cx="1982281" cy="2089324"/>
          </a:xfrm>
          <a:prstGeom prst="roundRect">
            <a:avLst/>
          </a:prstGeom>
          <a:noFill/>
          <a:ln w="25400" cap="flat" cmpd="sng" algn="ctr">
            <a:solidFill>
              <a:srgbClr val="00A1E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867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CREATEUR documents (SGL, RIS, DPI…)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30D89BE-72DF-2E14-C314-6F54FA863332}"/>
              </a:ext>
            </a:extLst>
          </p:cNvPr>
          <p:cNvSpPr/>
          <p:nvPr/>
        </p:nvSpPr>
        <p:spPr>
          <a:xfrm>
            <a:off x="5025011" y="1412776"/>
            <a:ext cx="2944511" cy="3400953"/>
          </a:xfrm>
          <a:prstGeom prst="roundRect">
            <a:avLst/>
          </a:prstGeom>
          <a:noFill/>
          <a:ln w="25400" cap="flat" cmpd="sng" algn="ctr">
            <a:solidFill>
              <a:srgbClr val="00A1E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fr-FR" sz="2133" kern="0" dirty="0">
              <a:solidFill>
                <a:prstClr val="black">
                  <a:lumMod val="75000"/>
                  <a:lumOff val="25000"/>
                </a:prstClr>
              </a:solidFill>
              <a:latin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F664A4E-AD7B-8E18-F7D4-83BB11D39A80}"/>
              </a:ext>
            </a:extLst>
          </p:cNvPr>
          <p:cNvSpPr txBox="1"/>
          <p:nvPr/>
        </p:nvSpPr>
        <p:spPr>
          <a:xfrm>
            <a:off x="2964166" y="1195459"/>
            <a:ext cx="1670295" cy="1063637"/>
          </a:xfrm>
          <a:prstGeom prst="rect">
            <a:avLst/>
          </a:prstGeom>
          <a:noFill/>
        </p:spPr>
        <p:txBody>
          <a:bodyPr wrap="none" lIns="96000" tIns="144000" rIns="96000" bIns="14400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067" dirty="0">
                <a:solidFill>
                  <a:srgbClr val="006AB2"/>
                </a:solidFill>
                <a:ea typeface="Geneva" charset="-128"/>
              </a:rPr>
              <a:t>Transmission/remplacement/suppression </a:t>
            </a:r>
            <a:br>
              <a:rPr lang="fr-FR" sz="1067" dirty="0">
                <a:solidFill>
                  <a:srgbClr val="006AB2"/>
                </a:solidFill>
                <a:ea typeface="Geneva" charset="-128"/>
              </a:rPr>
            </a:br>
            <a:r>
              <a:rPr lang="fr-FR" sz="1067" dirty="0">
                <a:solidFill>
                  <a:srgbClr val="006AB2"/>
                </a:solidFill>
                <a:ea typeface="Geneva" charset="-128"/>
              </a:rPr>
              <a:t>document(s) –</a:t>
            </a:r>
            <a:r>
              <a:rPr lang="fr-FR" sz="1067" b="1" dirty="0">
                <a:solidFill>
                  <a:srgbClr val="006AB2"/>
                </a:solidFill>
                <a:ea typeface="Geneva" charset="-128"/>
              </a:rPr>
              <a:t>Note (1)</a:t>
            </a:r>
            <a:br>
              <a:rPr lang="fr-FR" sz="1067" b="1" dirty="0">
                <a:solidFill>
                  <a:srgbClr val="006AB2"/>
                </a:solidFill>
                <a:ea typeface="Geneva" charset="-128"/>
              </a:rPr>
            </a:br>
            <a:br>
              <a:rPr lang="fr-FR" sz="1067" dirty="0">
                <a:solidFill>
                  <a:srgbClr val="006AB2"/>
                </a:solidFill>
                <a:ea typeface="Geneva" charset="-128"/>
              </a:rPr>
            </a:br>
            <a:r>
              <a:rPr lang="fr-FR" sz="1067" dirty="0">
                <a:solidFill>
                  <a:srgbClr val="006AB2"/>
                </a:solidFill>
                <a:ea typeface="Geneva" charset="-128"/>
              </a:rPr>
              <a:t>Flux 1 HL7-ORU </a:t>
            </a:r>
            <a:r>
              <a:rPr lang="fr-FR" sz="1067" dirty="0">
                <a:solidFill>
                  <a:srgbClr val="006AB2"/>
                </a:solidFill>
                <a:ea typeface="Geneva" charset="-128"/>
                <a:sym typeface="Wingdings" panose="05000000000000000000" pitchFamily="2" charset="2"/>
              </a:rPr>
              <a:t></a:t>
            </a:r>
            <a:br>
              <a:rPr lang="fr-FR" sz="1067" dirty="0">
                <a:solidFill>
                  <a:srgbClr val="006AB2"/>
                </a:solidFill>
                <a:ea typeface="Geneva" charset="-128"/>
                <a:sym typeface="Wingdings" panose="05000000000000000000" pitchFamily="2" charset="2"/>
              </a:rPr>
            </a:br>
            <a:br>
              <a:rPr lang="fr-FR" sz="1067" dirty="0">
                <a:solidFill>
                  <a:srgbClr val="006AB2"/>
                </a:solidFill>
                <a:ea typeface="Geneva" charset="-128"/>
                <a:sym typeface="Wingdings" panose="05000000000000000000" pitchFamily="2" charset="2"/>
              </a:rPr>
            </a:br>
            <a:r>
              <a:rPr lang="fr-FR" sz="1067" dirty="0">
                <a:solidFill>
                  <a:srgbClr val="006AB2"/>
                </a:solidFill>
                <a:ea typeface="Geneva" charset="-128"/>
                <a:sym typeface="Wingdings" panose="05000000000000000000" pitchFamily="2" charset="2"/>
              </a:rPr>
              <a:t>Flux 2 HL7-MDM </a:t>
            </a:r>
            <a:endParaRPr lang="fr-FR" sz="1067" dirty="0">
              <a:solidFill>
                <a:srgbClr val="006AB2"/>
              </a:solidFill>
              <a:ea typeface="Geneva" charset="-128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0F3A64-9799-9077-D1A7-43C7F3C3991E}"/>
              </a:ext>
            </a:extLst>
          </p:cNvPr>
          <p:cNvSpPr txBox="1"/>
          <p:nvPr/>
        </p:nvSpPr>
        <p:spPr>
          <a:xfrm>
            <a:off x="2321550" y="3330432"/>
            <a:ext cx="2164327" cy="659108"/>
          </a:xfrm>
          <a:prstGeom prst="rect">
            <a:avLst/>
          </a:prstGeom>
          <a:noFill/>
        </p:spPr>
        <p:txBody>
          <a:bodyPr wrap="none" lIns="96000" tIns="144000" rIns="96000" bIns="144000" rtlCol="0" anchor="ctr" anchorCtr="0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067" dirty="0">
                <a:solidFill>
                  <a:srgbClr val="006AB2"/>
                </a:solidFill>
                <a:ea typeface="Geneva" charset="-128"/>
                <a:sym typeface="Wingdings" panose="05000000000000000000" pitchFamily="2" charset="2"/>
              </a:rPr>
              <a:t>Flux 5  </a:t>
            </a:r>
            <a:r>
              <a:rPr lang="fr-FR" sz="1067" dirty="0">
                <a:solidFill>
                  <a:srgbClr val="006AB2"/>
                </a:solidFill>
                <a:ea typeface="Geneva" charset="-128"/>
              </a:rPr>
              <a:t>Acc métier lecture MSS </a:t>
            </a:r>
            <a:br>
              <a:rPr lang="fr-FR" sz="1067" dirty="0">
                <a:solidFill>
                  <a:srgbClr val="006AB2"/>
                </a:solidFill>
                <a:ea typeface="Geneva" charset="-128"/>
              </a:rPr>
            </a:br>
            <a:endParaRPr lang="fr-FR" sz="1067" dirty="0">
              <a:solidFill>
                <a:srgbClr val="006AB2"/>
              </a:solidFill>
              <a:ea typeface="Geneva" charset="-128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341072E-B40D-F3D0-D5A9-22990582174B}"/>
              </a:ext>
            </a:extLst>
          </p:cNvPr>
          <p:cNvCxnSpPr>
            <a:cxnSpLocks/>
          </p:cNvCxnSpPr>
          <p:nvPr/>
        </p:nvCxnSpPr>
        <p:spPr>
          <a:xfrm>
            <a:off x="2022152" y="3447067"/>
            <a:ext cx="2994077" cy="0"/>
          </a:xfrm>
          <a:prstGeom prst="line">
            <a:avLst/>
          </a:prstGeom>
          <a:noFill/>
          <a:ln w="12700" cap="flat" cmpd="sng" algn="ctr">
            <a:solidFill>
              <a:srgbClr val="006AB2"/>
            </a:solidFill>
            <a:prstDash val="solid"/>
          </a:ln>
          <a:effectLst/>
        </p:spPr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F0B0739-9D21-0A00-CC72-C15D74FB9DF0}"/>
              </a:ext>
            </a:extLst>
          </p:cNvPr>
          <p:cNvSpPr/>
          <p:nvPr/>
        </p:nvSpPr>
        <p:spPr>
          <a:xfrm>
            <a:off x="9955287" y="4116061"/>
            <a:ext cx="1822933" cy="519188"/>
          </a:xfrm>
          <a:prstGeom prst="roundRect">
            <a:avLst/>
          </a:prstGeom>
          <a:noFill/>
          <a:ln w="25400" cap="flat" cmpd="sng" algn="ctr">
            <a:solidFill>
              <a:srgbClr val="C7C0BA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200" kern="0" dirty="0">
                <a:solidFill>
                  <a:srgbClr val="C7C0BA">
                    <a:lumMod val="75000"/>
                  </a:srgbClr>
                </a:solidFill>
                <a:latin typeface="Arial"/>
              </a:rPr>
              <a:t>Système initiateur(MSS)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87D00369-780C-DB83-9AA4-00F799FDF192}"/>
              </a:ext>
            </a:extLst>
          </p:cNvPr>
          <p:cNvSpPr/>
          <p:nvPr/>
        </p:nvSpPr>
        <p:spPr>
          <a:xfrm>
            <a:off x="5499399" y="4168477"/>
            <a:ext cx="1822933" cy="531751"/>
          </a:xfrm>
          <a:prstGeom prst="roundRect">
            <a:avLst/>
          </a:prstGeom>
          <a:noFill/>
          <a:ln w="25400" cap="flat" cmpd="sng" algn="ctr">
            <a:solidFill>
              <a:srgbClr val="C7C0BA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200" kern="0" dirty="0">
                <a:solidFill>
                  <a:srgbClr val="C7C0BA">
                    <a:lumMod val="75000"/>
                  </a:srgbClr>
                </a:solidFill>
                <a:latin typeface="Arial"/>
              </a:rPr>
              <a:t>Système cible(MSS)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9B1AC84-A36B-0115-5502-C6142A379F29}"/>
              </a:ext>
            </a:extLst>
          </p:cNvPr>
          <p:cNvCxnSpPr>
            <a:cxnSpLocks/>
          </p:cNvCxnSpPr>
          <p:nvPr/>
        </p:nvCxnSpPr>
        <p:spPr>
          <a:xfrm>
            <a:off x="7322332" y="4396882"/>
            <a:ext cx="2614683" cy="9053"/>
          </a:xfrm>
          <a:prstGeom prst="line">
            <a:avLst/>
          </a:prstGeom>
          <a:noFill/>
          <a:ln w="127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9B8B32F-DCE5-B04B-800C-EBA133C88E5A}"/>
              </a:ext>
            </a:extLst>
          </p:cNvPr>
          <p:cNvSpPr txBox="1"/>
          <p:nvPr/>
        </p:nvSpPr>
        <p:spPr>
          <a:xfrm>
            <a:off x="8366679" y="3720222"/>
            <a:ext cx="1219200" cy="978949"/>
          </a:xfrm>
          <a:prstGeom prst="rect">
            <a:avLst/>
          </a:prstGeom>
          <a:noFill/>
        </p:spPr>
        <p:txBody>
          <a:bodyPr wrap="none" lIns="96000" tIns="144000" rIns="96000" bIns="144000" rtlCol="0" anchor="ctr" anchorCtr="0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1067" dirty="0" err="1">
                <a:solidFill>
                  <a:prstClr val="black">
                    <a:lumMod val="65000"/>
                    <a:lumOff val="35000"/>
                  </a:prstClr>
                </a:solidFill>
                <a:ea typeface="Geneva" charset="-128"/>
              </a:rPr>
              <a:t>Distribute</a:t>
            </a:r>
            <a:r>
              <a:rPr lang="fr-FR" sz="1067" dirty="0">
                <a:solidFill>
                  <a:prstClr val="black">
                    <a:lumMod val="65000"/>
                    <a:lumOff val="35000"/>
                  </a:prstClr>
                </a:solidFill>
                <a:ea typeface="Geneva" charset="-128"/>
              </a:rPr>
              <a:t> Document </a:t>
            </a:r>
            <a:br>
              <a:rPr lang="fr-FR" sz="1067" dirty="0">
                <a:solidFill>
                  <a:prstClr val="black">
                    <a:lumMod val="65000"/>
                    <a:lumOff val="35000"/>
                  </a:prstClr>
                </a:solidFill>
                <a:ea typeface="Geneva" charset="-128"/>
              </a:rPr>
            </a:br>
            <a:r>
              <a:rPr lang="fr-FR" sz="1067" dirty="0">
                <a:solidFill>
                  <a:prstClr val="black">
                    <a:lumMod val="65000"/>
                    <a:lumOff val="35000"/>
                  </a:prstClr>
                </a:solidFill>
                <a:ea typeface="Geneva" charset="-128"/>
                <a:sym typeface="Wingdings" panose="05000000000000000000" pitchFamily="2" charset="2"/>
              </a:rPr>
              <a:t> </a:t>
            </a:r>
            <a:r>
              <a:rPr lang="fr-FR" sz="1067" dirty="0">
                <a:solidFill>
                  <a:prstClr val="black">
                    <a:lumMod val="65000"/>
                    <a:lumOff val="35000"/>
                  </a:prstClr>
                </a:solidFill>
                <a:ea typeface="Geneva" charset="-128"/>
              </a:rPr>
              <a:t>Set on Media [ITI-32]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7C803F6-2AF3-3887-82E1-6493122DEF07}"/>
              </a:ext>
            </a:extLst>
          </p:cNvPr>
          <p:cNvSpPr txBox="1"/>
          <p:nvPr/>
        </p:nvSpPr>
        <p:spPr>
          <a:xfrm>
            <a:off x="5330621" y="2270609"/>
            <a:ext cx="2566728" cy="1241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67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GESTIONNAIRE </a:t>
            </a:r>
            <a:br>
              <a:rPr lang="fr-FR" sz="1867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</a:br>
            <a:r>
              <a:rPr lang="fr-FR" sz="1867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documents </a:t>
            </a:r>
            <a:br>
              <a:rPr lang="fr-FR" sz="1867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</a:br>
            <a:r>
              <a:rPr lang="fr-FR" sz="1867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(PFI, </a:t>
            </a:r>
            <a:r>
              <a:rPr lang="fr-FR" sz="1867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DrimBox</a:t>
            </a:r>
            <a:r>
              <a:rPr lang="fr-FR" sz="1867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/>
              </a:rPr>
              <a:t>-source)</a:t>
            </a:r>
          </a:p>
          <a:p>
            <a:endParaRPr lang="fr-FR" sz="1867" dirty="0"/>
          </a:p>
        </p:txBody>
      </p:sp>
    </p:spTree>
    <p:extLst>
      <p:ext uri="{BB962C8B-B14F-4D97-AF65-F5344CB8AC3E}">
        <p14:creationId xmlns:p14="http://schemas.microsoft.com/office/powerpoint/2010/main" val="42037603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3F4B1-74D7-80FA-F867-A3AF5EF7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Diagrammes de séquences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AB0BD6-DEAE-E342-9119-8AB1C7944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8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47DDD60-5EC9-4A5C-9F4F-57A694407CB7}"/>
              </a:ext>
            </a:extLst>
          </p:cNvPr>
          <p:cNvSpPr/>
          <p:nvPr/>
        </p:nvSpPr>
        <p:spPr>
          <a:xfrm>
            <a:off x="64874" y="943276"/>
            <a:ext cx="1867301" cy="53901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CREATEUR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A1FA0DA-84EA-5D35-D570-55E7279AD176}"/>
              </a:ext>
            </a:extLst>
          </p:cNvPr>
          <p:cNvSpPr/>
          <p:nvPr/>
        </p:nvSpPr>
        <p:spPr>
          <a:xfrm>
            <a:off x="2854385" y="257592"/>
            <a:ext cx="1867301" cy="1204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446FD5D-7152-6D09-8409-BF3C53D3AF23}"/>
              </a:ext>
            </a:extLst>
          </p:cNvPr>
          <p:cNvSpPr/>
          <p:nvPr/>
        </p:nvSpPr>
        <p:spPr>
          <a:xfrm>
            <a:off x="4909556" y="921012"/>
            <a:ext cx="1322940" cy="539014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DMP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1AC1E4-3251-9D3B-9474-92169C7A1D9D}"/>
              </a:ext>
            </a:extLst>
          </p:cNvPr>
          <p:cNvSpPr/>
          <p:nvPr/>
        </p:nvSpPr>
        <p:spPr>
          <a:xfrm rot="16200000">
            <a:off x="11671" y="2017829"/>
            <a:ext cx="810601" cy="15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A47D68-4F1C-CABE-8FE1-806C7469A819}"/>
              </a:ext>
            </a:extLst>
          </p:cNvPr>
          <p:cNvSpPr txBox="1"/>
          <p:nvPr/>
        </p:nvSpPr>
        <p:spPr>
          <a:xfrm>
            <a:off x="797168" y="1668913"/>
            <a:ext cx="2880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ORU^R01^ORU_R01 (OBX-11=F/C/D)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A4FB2-B7A8-9170-19EC-311266181D89}"/>
              </a:ext>
            </a:extLst>
          </p:cNvPr>
          <p:cNvSpPr/>
          <p:nvPr/>
        </p:nvSpPr>
        <p:spPr>
          <a:xfrm rot="16200000">
            <a:off x="1421435" y="4046382"/>
            <a:ext cx="5061521" cy="1700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0FB994E-D7D0-FEE4-A390-10C014E89B77}"/>
              </a:ext>
            </a:extLst>
          </p:cNvPr>
          <p:cNvCxnSpPr>
            <a:cxnSpLocks/>
          </p:cNvCxnSpPr>
          <p:nvPr/>
        </p:nvCxnSpPr>
        <p:spPr>
          <a:xfrm>
            <a:off x="510526" y="1993781"/>
            <a:ext cx="3383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56DDC2A-D7B5-018C-64E9-59A80C655120}"/>
              </a:ext>
            </a:extLst>
          </p:cNvPr>
          <p:cNvSpPr txBox="1"/>
          <p:nvPr/>
        </p:nvSpPr>
        <p:spPr>
          <a:xfrm>
            <a:off x="1241424" y="2201128"/>
            <a:ext cx="2304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Ack</a:t>
            </a:r>
            <a:r>
              <a:rPr lang="fr-FR" sz="1400" dirty="0"/>
              <a:t> technique ACK^R01^ACK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DE3CAE-242E-E82E-E55E-7F417AEE5707}"/>
              </a:ext>
            </a:extLst>
          </p:cNvPr>
          <p:cNvCxnSpPr/>
          <p:nvPr/>
        </p:nvCxnSpPr>
        <p:spPr>
          <a:xfrm flipH="1">
            <a:off x="492371" y="2184036"/>
            <a:ext cx="3294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4639B37-54DC-C9DD-E127-8A041CB552CA}"/>
              </a:ext>
            </a:extLst>
          </p:cNvPr>
          <p:cNvCxnSpPr>
            <a:stCxn id="4" idx="2"/>
          </p:cNvCxnSpPr>
          <p:nvPr/>
        </p:nvCxnSpPr>
        <p:spPr>
          <a:xfrm>
            <a:off x="5571026" y="1460026"/>
            <a:ext cx="0" cy="50615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C4AE321-7316-8745-3007-8E6725FB4279}"/>
              </a:ext>
            </a:extLst>
          </p:cNvPr>
          <p:cNvCxnSpPr>
            <a:cxnSpLocks/>
          </p:cNvCxnSpPr>
          <p:nvPr/>
        </p:nvCxnSpPr>
        <p:spPr>
          <a:xfrm>
            <a:off x="4088266" y="2465393"/>
            <a:ext cx="152541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EAD33AF-5C5E-64AE-07C1-90D525F5BE17}"/>
              </a:ext>
            </a:extLst>
          </p:cNvPr>
          <p:cNvSpPr txBox="1"/>
          <p:nvPr/>
        </p:nvSpPr>
        <p:spPr>
          <a:xfrm>
            <a:off x="4117721" y="2176450"/>
            <a:ext cx="1530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Alimentation DMP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115EADC-619F-118D-E0CD-14C1C3B5F99A}"/>
              </a:ext>
            </a:extLst>
          </p:cNvPr>
          <p:cNvCxnSpPr>
            <a:cxnSpLocks/>
          </p:cNvCxnSpPr>
          <p:nvPr/>
        </p:nvCxnSpPr>
        <p:spPr>
          <a:xfrm flipH="1">
            <a:off x="4088266" y="2672742"/>
            <a:ext cx="148276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F3D489F-4C1D-2FBB-195A-0EB50801BEDA}"/>
              </a:ext>
            </a:extLst>
          </p:cNvPr>
          <p:cNvSpPr txBox="1"/>
          <p:nvPr/>
        </p:nvSpPr>
        <p:spPr>
          <a:xfrm>
            <a:off x="3958760" y="2663492"/>
            <a:ext cx="1832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Accusé réception DMP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60D3CF0-1380-5CBC-B158-2BC77CC260F5}"/>
              </a:ext>
            </a:extLst>
          </p:cNvPr>
          <p:cNvCxnSpPr/>
          <p:nvPr/>
        </p:nvCxnSpPr>
        <p:spPr>
          <a:xfrm flipH="1">
            <a:off x="510526" y="2925716"/>
            <a:ext cx="3294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7DF41413-6CC5-748B-ED8E-162134BE3D1D}"/>
              </a:ext>
            </a:extLst>
          </p:cNvPr>
          <p:cNvSpPr txBox="1"/>
          <p:nvPr/>
        </p:nvSpPr>
        <p:spPr>
          <a:xfrm>
            <a:off x="699899" y="2608732"/>
            <a:ext cx="3188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Acc réception DMP : ZAM^Z01^ZAM_Z01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7ACE02F-F3A2-2FF9-6AAC-56410C805203}"/>
              </a:ext>
            </a:extLst>
          </p:cNvPr>
          <p:cNvCxnSpPr>
            <a:cxnSpLocks/>
          </p:cNvCxnSpPr>
          <p:nvPr/>
        </p:nvCxnSpPr>
        <p:spPr>
          <a:xfrm>
            <a:off x="510526" y="3061873"/>
            <a:ext cx="3383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6EC5D3BF-AAAC-61C1-C993-8A0243599DDE}"/>
              </a:ext>
            </a:extLst>
          </p:cNvPr>
          <p:cNvSpPr txBox="1"/>
          <p:nvPr/>
        </p:nvSpPr>
        <p:spPr>
          <a:xfrm>
            <a:off x="1333956" y="3043171"/>
            <a:ext cx="2289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Ack</a:t>
            </a:r>
            <a:r>
              <a:rPr lang="fr-FR" sz="1400" dirty="0"/>
              <a:t> technique ACK^Z01^ACK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E8ACF3E4-EC1E-6AAF-B697-77CF71180A4D}"/>
              </a:ext>
            </a:extLst>
          </p:cNvPr>
          <p:cNvGrpSpPr/>
          <p:nvPr/>
        </p:nvGrpSpPr>
        <p:grpSpPr>
          <a:xfrm>
            <a:off x="3763775" y="3149294"/>
            <a:ext cx="4523537" cy="970831"/>
            <a:chOff x="5537200" y="4608457"/>
            <a:chExt cx="3982720" cy="97083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A23184-EC95-7971-D637-EBA914BFEDF6}"/>
                </a:ext>
              </a:extLst>
            </p:cNvPr>
            <p:cNvSpPr/>
            <p:nvPr/>
          </p:nvSpPr>
          <p:spPr>
            <a:xfrm>
              <a:off x="5537200" y="4608457"/>
              <a:ext cx="3982720" cy="970831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931FC6F0-E368-A96D-8702-AF4495C8F00C}"/>
                </a:ext>
              </a:extLst>
            </p:cNvPr>
            <p:cNvSpPr txBox="1"/>
            <p:nvPr/>
          </p:nvSpPr>
          <p:spPr>
            <a:xfrm>
              <a:off x="5537200" y="4608457"/>
              <a:ext cx="20694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bg2">
                      <a:lumMod val="50000"/>
                    </a:schemeClr>
                  </a:solidFill>
                </a:rPr>
                <a:t>       Un envoi par destinataire MSS</a:t>
              </a:r>
            </a:p>
          </p:txBody>
        </p: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1120B4AF-8E2A-ED93-19B1-BB5EAF25D7D5}"/>
                </a:ext>
              </a:extLst>
            </p:cNvPr>
            <p:cNvGrpSpPr/>
            <p:nvPr/>
          </p:nvGrpSpPr>
          <p:grpSpPr>
            <a:xfrm>
              <a:off x="5537200" y="4608457"/>
              <a:ext cx="2621280" cy="307777"/>
              <a:chOff x="5537200" y="4608457"/>
              <a:chExt cx="2621280" cy="307777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B15B3166-9CC1-A143-0E14-D060BC2037D8}"/>
                  </a:ext>
                </a:extLst>
              </p:cNvPr>
              <p:cNvCxnSpPr/>
              <p:nvPr/>
            </p:nvCxnSpPr>
            <p:spPr>
              <a:xfrm>
                <a:off x="5537200" y="4916234"/>
                <a:ext cx="249936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E8790FE-B086-B11D-5838-54C7AD25D084}"/>
                  </a:ext>
                </a:extLst>
              </p:cNvPr>
              <p:cNvCxnSpPr/>
              <p:nvPr/>
            </p:nvCxnSpPr>
            <p:spPr>
              <a:xfrm flipV="1">
                <a:off x="8026400" y="4608457"/>
                <a:ext cx="132080" cy="307777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EBE9D81F-1AB8-93A4-8415-A40776931551}"/>
                </a:ext>
              </a:extLst>
            </p:cNvPr>
            <p:cNvSpPr txBox="1"/>
            <p:nvPr/>
          </p:nvSpPr>
          <p:spPr>
            <a:xfrm>
              <a:off x="5957124" y="4939983"/>
              <a:ext cx="1182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bg2">
                      <a:lumMod val="50000"/>
                    </a:schemeClr>
                  </a:solidFill>
                </a:rPr>
                <a:t>Envoi courriel</a:t>
              </a:r>
            </a:p>
          </p:txBody>
        </p:sp>
      </p:grp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0EC69E4-5548-071B-675B-CDCCD4E2FAD9}"/>
              </a:ext>
            </a:extLst>
          </p:cNvPr>
          <p:cNvCxnSpPr>
            <a:cxnSpLocks/>
          </p:cNvCxnSpPr>
          <p:nvPr/>
        </p:nvCxnSpPr>
        <p:spPr>
          <a:xfrm>
            <a:off x="4037242" y="3779782"/>
            <a:ext cx="3939849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43F168B-5199-3E4E-3EC7-2F0A46301A24}"/>
              </a:ext>
            </a:extLst>
          </p:cNvPr>
          <p:cNvCxnSpPr>
            <a:cxnSpLocks/>
          </p:cNvCxnSpPr>
          <p:nvPr/>
        </p:nvCxnSpPr>
        <p:spPr>
          <a:xfrm flipH="1">
            <a:off x="4088266" y="4242026"/>
            <a:ext cx="3914612" cy="449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7740740C-E5CA-CF98-E840-0BA7BC7244C2}"/>
              </a:ext>
            </a:extLst>
          </p:cNvPr>
          <p:cNvSpPr txBox="1"/>
          <p:nvPr/>
        </p:nvSpPr>
        <p:spPr>
          <a:xfrm>
            <a:off x="6024992" y="4214159"/>
            <a:ext cx="1923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Accusé réception MSS 1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62D6FEA1-6F91-3753-C657-AB5A1652E566}"/>
              </a:ext>
            </a:extLst>
          </p:cNvPr>
          <p:cNvCxnSpPr>
            <a:cxnSpLocks/>
          </p:cNvCxnSpPr>
          <p:nvPr/>
        </p:nvCxnSpPr>
        <p:spPr>
          <a:xfrm flipH="1" flipV="1">
            <a:off x="4063029" y="4540638"/>
            <a:ext cx="3939849" cy="2746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CEDB32CD-D2AA-7F8C-A9C4-2B7A54010065}"/>
              </a:ext>
            </a:extLst>
          </p:cNvPr>
          <p:cNvSpPr txBox="1"/>
          <p:nvPr/>
        </p:nvSpPr>
        <p:spPr>
          <a:xfrm>
            <a:off x="6078890" y="4568103"/>
            <a:ext cx="1923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Accusé réception MSS 2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Etc…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6AC6BD3-F5D8-6C7A-5D77-6E7C69CAAB8E}"/>
              </a:ext>
            </a:extLst>
          </p:cNvPr>
          <p:cNvCxnSpPr>
            <a:cxnSpLocks/>
          </p:cNvCxnSpPr>
          <p:nvPr/>
        </p:nvCxnSpPr>
        <p:spPr>
          <a:xfrm flipH="1">
            <a:off x="492371" y="4388756"/>
            <a:ext cx="3374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93416991-8D5B-E6F1-5FB6-8D8F81D043EB}"/>
              </a:ext>
            </a:extLst>
          </p:cNvPr>
          <p:cNvSpPr txBox="1"/>
          <p:nvPr/>
        </p:nvSpPr>
        <p:spPr>
          <a:xfrm>
            <a:off x="537796" y="4092627"/>
            <a:ext cx="3148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Acc réception MSS : ZAM^Z02^ZAM_Z01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A632708-03D0-9150-3683-0DF0132A3166}"/>
              </a:ext>
            </a:extLst>
          </p:cNvPr>
          <p:cNvCxnSpPr>
            <a:cxnSpLocks/>
          </p:cNvCxnSpPr>
          <p:nvPr/>
        </p:nvCxnSpPr>
        <p:spPr>
          <a:xfrm>
            <a:off x="492371" y="4540638"/>
            <a:ext cx="3383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5CF3BB1-152E-A9F4-1B8A-38AB5D31ADCD}"/>
              </a:ext>
            </a:extLst>
          </p:cNvPr>
          <p:cNvSpPr txBox="1"/>
          <p:nvPr/>
        </p:nvSpPr>
        <p:spPr>
          <a:xfrm>
            <a:off x="1315801" y="4521936"/>
            <a:ext cx="2289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Ack</a:t>
            </a:r>
            <a:r>
              <a:rPr lang="fr-FR" sz="1400" dirty="0"/>
              <a:t> technique ACK^Z02^ACK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8B1264CF-5878-D132-0D3E-A605FBE1B5D2}"/>
              </a:ext>
            </a:extLst>
          </p:cNvPr>
          <p:cNvCxnSpPr>
            <a:cxnSpLocks/>
          </p:cNvCxnSpPr>
          <p:nvPr/>
        </p:nvCxnSpPr>
        <p:spPr>
          <a:xfrm flipH="1" flipV="1">
            <a:off x="4051888" y="6122126"/>
            <a:ext cx="3950990" cy="3516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815E91C2-7D99-1B0D-5A29-AC3E5F2529D5}"/>
              </a:ext>
            </a:extLst>
          </p:cNvPr>
          <p:cNvSpPr txBox="1"/>
          <p:nvPr/>
        </p:nvSpPr>
        <p:spPr>
          <a:xfrm>
            <a:off x="5520302" y="5871871"/>
            <a:ext cx="2497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1 Accusé lecture MSS par envoi 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EAD5F9E1-0FF1-523D-B203-40963AD6AD5E}"/>
              </a:ext>
            </a:extLst>
          </p:cNvPr>
          <p:cNvCxnSpPr>
            <a:cxnSpLocks/>
          </p:cNvCxnSpPr>
          <p:nvPr/>
        </p:nvCxnSpPr>
        <p:spPr>
          <a:xfrm flipH="1">
            <a:off x="492371" y="6299530"/>
            <a:ext cx="3374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D6BF3098-3612-5E66-AF9A-B70D22E91F28}"/>
              </a:ext>
            </a:extLst>
          </p:cNvPr>
          <p:cNvSpPr txBox="1"/>
          <p:nvPr/>
        </p:nvSpPr>
        <p:spPr>
          <a:xfrm>
            <a:off x="537796" y="6003401"/>
            <a:ext cx="2959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Acc lecture MSS : ZAM^Z03^ZAM_Z01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0819CE4-86D5-6518-B657-2728FD453A7E}"/>
              </a:ext>
            </a:extLst>
          </p:cNvPr>
          <p:cNvCxnSpPr>
            <a:cxnSpLocks/>
          </p:cNvCxnSpPr>
          <p:nvPr/>
        </p:nvCxnSpPr>
        <p:spPr>
          <a:xfrm>
            <a:off x="492371" y="6430865"/>
            <a:ext cx="3383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C81362DD-B5DC-7DA3-4B51-8A2FB4DB930A}"/>
              </a:ext>
            </a:extLst>
          </p:cNvPr>
          <p:cNvSpPr txBox="1"/>
          <p:nvPr/>
        </p:nvSpPr>
        <p:spPr>
          <a:xfrm>
            <a:off x="1315801" y="6432710"/>
            <a:ext cx="2289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Ack</a:t>
            </a:r>
            <a:r>
              <a:rPr lang="fr-FR" sz="1400" dirty="0"/>
              <a:t> technique ACK^Z03^ACK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443A6C10-6CE4-DD57-5DE9-8A59160AC72C}"/>
              </a:ext>
            </a:extLst>
          </p:cNvPr>
          <p:cNvSpPr txBox="1"/>
          <p:nvPr/>
        </p:nvSpPr>
        <p:spPr>
          <a:xfrm>
            <a:off x="2990137" y="262260"/>
            <a:ext cx="159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GESTIONNAIRE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02F840B9-AA9D-6A4B-E816-2FBEFB1952DE}"/>
              </a:ext>
            </a:extLst>
          </p:cNvPr>
          <p:cNvSpPr/>
          <p:nvPr/>
        </p:nvSpPr>
        <p:spPr>
          <a:xfrm>
            <a:off x="2855026" y="636440"/>
            <a:ext cx="1790004" cy="324577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Document Source (DMP)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F29E2FB7-7BB5-CF4F-4292-E6F9174CD73D}"/>
              </a:ext>
            </a:extLst>
          </p:cNvPr>
          <p:cNvSpPr/>
          <p:nvPr/>
        </p:nvSpPr>
        <p:spPr>
          <a:xfrm>
            <a:off x="2880659" y="1035566"/>
            <a:ext cx="1790004" cy="388949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Système initiateur (MSS)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96E2796-5335-D4BE-8FC5-0B2B5A960700}"/>
              </a:ext>
            </a:extLst>
          </p:cNvPr>
          <p:cNvSpPr/>
          <p:nvPr/>
        </p:nvSpPr>
        <p:spPr>
          <a:xfrm>
            <a:off x="7148749" y="961017"/>
            <a:ext cx="1600461" cy="539014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BAL MSS</a:t>
            </a:r>
            <a:br>
              <a:rPr lang="fr-FR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fr-FR" sz="1100" dirty="0">
                <a:solidFill>
                  <a:schemeClr val="bg2">
                    <a:lumMod val="75000"/>
                  </a:schemeClr>
                </a:solidFill>
              </a:rPr>
              <a:t>ORG ou PERSO ou APP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5A8761C-DDA4-7FFD-DAFE-A6AEE4968BA3}"/>
              </a:ext>
            </a:extLst>
          </p:cNvPr>
          <p:cNvCxnSpPr>
            <a:cxnSpLocks/>
          </p:cNvCxnSpPr>
          <p:nvPr/>
        </p:nvCxnSpPr>
        <p:spPr>
          <a:xfrm flipH="1">
            <a:off x="7955116" y="1540473"/>
            <a:ext cx="40376" cy="51043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C2F698DF-5E41-7474-E83A-89DF5A2779A8}"/>
              </a:ext>
            </a:extLst>
          </p:cNvPr>
          <p:cNvSpPr txBox="1"/>
          <p:nvPr/>
        </p:nvSpPr>
        <p:spPr>
          <a:xfrm>
            <a:off x="8246012" y="3729177"/>
            <a:ext cx="2820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Réception du courriel sur le serveur </a:t>
            </a:r>
            <a:br>
              <a:rPr lang="fr-FR" sz="1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de messagerie du destinataire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28F09BDA-8D89-56AB-6C8A-322394AA1290}"/>
              </a:ext>
            </a:extLst>
          </p:cNvPr>
          <p:cNvGrpSpPr/>
          <p:nvPr/>
        </p:nvGrpSpPr>
        <p:grpSpPr>
          <a:xfrm>
            <a:off x="7975381" y="3877882"/>
            <a:ext cx="233680" cy="153888"/>
            <a:chOff x="9814560" y="3043171"/>
            <a:chExt cx="233680" cy="153888"/>
          </a:xfrm>
        </p:grpSpPr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6C06D752-1904-69A3-AE0A-3B5AA0B6916C}"/>
                </a:ext>
              </a:extLst>
            </p:cNvPr>
            <p:cNvCxnSpPr/>
            <p:nvPr/>
          </p:nvCxnSpPr>
          <p:spPr>
            <a:xfrm>
              <a:off x="9814560" y="3061873"/>
              <a:ext cx="213360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8982AA4E-44B3-83DB-CC8B-B317097C5334}"/>
                </a:ext>
              </a:extLst>
            </p:cNvPr>
            <p:cNvCxnSpPr/>
            <p:nvPr/>
          </p:nvCxnSpPr>
          <p:spPr>
            <a:xfrm>
              <a:off x="10048240" y="3043171"/>
              <a:ext cx="0" cy="15388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7BE1091B-2224-A59C-72A4-6AFE5897C8C5}"/>
                </a:ext>
              </a:extLst>
            </p:cNvPr>
            <p:cNvCxnSpPr/>
            <p:nvPr/>
          </p:nvCxnSpPr>
          <p:spPr>
            <a:xfrm flipH="1">
              <a:off x="9814560" y="3197059"/>
              <a:ext cx="233680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446FCE4-2123-560C-6841-C4205FEA164E}"/>
              </a:ext>
            </a:extLst>
          </p:cNvPr>
          <p:cNvSpPr/>
          <p:nvPr/>
        </p:nvSpPr>
        <p:spPr>
          <a:xfrm rot="16200000">
            <a:off x="29825" y="3053750"/>
            <a:ext cx="810601" cy="15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4A9653-86E7-3254-9C00-72BAD9B00ACF}"/>
              </a:ext>
            </a:extLst>
          </p:cNvPr>
          <p:cNvSpPr/>
          <p:nvPr/>
        </p:nvSpPr>
        <p:spPr>
          <a:xfrm rot="16200000">
            <a:off x="19151" y="4446536"/>
            <a:ext cx="810601" cy="15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91CC439-C09A-0385-0F55-6D14AFA70FA4}"/>
              </a:ext>
            </a:extLst>
          </p:cNvPr>
          <p:cNvSpPr/>
          <p:nvPr/>
        </p:nvSpPr>
        <p:spPr>
          <a:xfrm rot="16200000">
            <a:off x="11669" y="6244625"/>
            <a:ext cx="810601" cy="150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B5A3F7AC-3113-E0A9-E27D-066C70EA2B9D}"/>
              </a:ext>
            </a:extLst>
          </p:cNvPr>
          <p:cNvCxnSpPr>
            <a:cxnSpLocks/>
          </p:cNvCxnSpPr>
          <p:nvPr/>
        </p:nvCxnSpPr>
        <p:spPr>
          <a:xfrm>
            <a:off x="411220" y="1482290"/>
            <a:ext cx="0" cy="53757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EEBA0BCF-E441-07C6-40B1-6A2DD7F0AC6D}"/>
              </a:ext>
            </a:extLst>
          </p:cNvPr>
          <p:cNvGrpSpPr/>
          <p:nvPr/>
        </p:nvGrpSpPr>
        <p:grpSpPr>
          <a:xfrm>
            <a:off x="7934889" y="5648960"/>
            <a:ext cx="352423" cy="255604"/>
            <a:chOff x="7934889" y="5648960"/>
            <a:chExt cx="352423" cy="255604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A18246E1-8FF5-0ADD-636E-7B4AA3048032}"/>
                </a:ext>
              </a:extLst>
            </p:cNvPr>
            <p:cNvCxnSpPr>
              <a:cxnSpLocks/>
            </p:cNvCxnSpPr>
            <p:nvPr/>
          </p:nvCxnSpPr>
          <p:spPr>
            <a:xfrm>
              <a:off x="7948980" y="5648960"/>
              <a:ext cx="338332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6E5C851-EC78-6BC0-4B4A-8BAFDBB4CBB0}"/>
                </a:ext>
              </a:extLst>
            </p:cNvPr>
            <p:cNvCxnSpPr>
              <a:cxnSpLocks/>
            </p:cNvCxnSpPr>
            <p:nvPr/>
          </p:nvCxnSpPr>
          <p:spPr>
            <a:xfrm>
              <a:off x="8262424" y="5648960"/>
              <a:ext cx="0" cy="255604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2B03AD7C-5C34-FB9D-4F37-BCB300BA3E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4889" y="5901204"/>
              <a:ext cx="311123" cy="0"/>
            </a:xfrm>
            <a:prstGeom prst="straightConnector1">
              <a:avLst/>
            </a:prstGeom>
            <a:ln w="190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F88DFFAC-58FC-799F-9282-0A1EECE8090B}"/>
              </a:ext>
            </a:extLst>
          </p:cNvPr>
          <p:cNvSpPr txBox="1"/>
          <p:nvPr/>
        </p:nvSpPr>
        <p:spPr>
          <a:xfrm>
            <a:off x="8068248" y="5176060"/>
            <a:ext cx="4241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Traitement manuel (lecture) ou automatique </a:t>
            </a:r>
            <a:br>
              <a:rPr lang="fr-FR" sz="1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(intégration des informations dans l’application métier) 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du courriel</a:t>
            </a:r>
          </a:p>
        </p:txBody>
      </p:sp>
    </p:spTree>
    <p:extLst>
      <p:ext uri="{BB962C8B-B14F-4D97-AF65-F5344CB8AC3E}">
        <p14:creationId xmlns:p14="http://schemas.microsoft.com/office/powerpoint/2010/main" val="146058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47DDD60-5EC9-4A5C-9F4F-57A694407CB7}"/>
              </a:ext>
            </a:extLst>
          </p:cNvPr>
          <p:cNvSpPr/>
          <p:nvPr/>
        </p:nvSpPr>
        <p:spPr>
          <a:xfrm>
            <a:off x="129940" y="943276"/>
            <a:ext cx="1867301" cy="53901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CREATEUR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A1FA0DA-84EA-5D35-D570-55E7279AD176}"/>
              </a:ext>
            </a:extLst>
          </p:cNvPr>
          <p:cNvSpPr/>
          <p:nvPr/>
        </p:nvSpPr>
        <p:spPr>
          <a:xfrm>
            <a:off x="2919451" y="257592"/>
            <a:ext cx="1867301" cy="1204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446FD5D-7152-6D09-8409-BF3C53D3AF23}"/>
              </a:ext>
            </a:extLst>
          </p:cNvPr>
          <p:cNvSpPr/>
          <p:nvPr/>
        </p:nvSpPr>
        <p:spPr>
          <a:xfrm>
            <a:off x="6149575" y="972152"/>
            <a:ext cx="1322940" cy="539014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DMP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1AC1E4-3251-9D3B-9474-92169C7A1D9D}"/>
              </a:ext>
            </a:extLst>
          </p:cNvPr>
          <p:cNvSpPr/>
          <p:nvPr/>
        </p:nvSpPr>
        <p:spPr>
          <a:xfrm rot="16200000">
            <a:off x="-1957934" y="4052500"/>
            <a:ext cx="4923757" cy="19461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A47D68-4F1C-CABE-8FE1-806C7469A819}"/>
              </a:ext>
            </a:extLst>
          </p:cNvPr>
          <p:cNvSpPr txBox="1"/>
          <p:nvPr/>
        </p:nvSpPr>
        <p:spPr>
          <a:xfrm>
            <a:off x="553236" y="1716996"/>
            <a:ext cx="3464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MDM^T02^MDM_T02 (Transmission initiale)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A4FB2-B7A8-9170-19EC-311266181D89}"/>
              </a:ext>
            </a:extLst>
          </p:cNvPr>
          <p:cNvSpPr/>
          <p:nvPr/>
        </p:nvSpPr>
        <p:spPr>
          <a:xfrm rot="16200000">
            <a:off x="1486501" y="4046382"/>
            <a:ext cx="5061521" cy="1700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0FB994E-D7D0-FEE4-A390-10C014E89B77}"/>
              </a:ext>
            </a:extLst>
          </p:cNvPr>
          <p:cNvCxnSpPr>
            <a:cxnSpLocks/>
          </p:cNvCxnSpPr>
          <p:nvPr/>
        </p:nvCxnSpPr>
        <p:spPr>
          <a:xfrm>
            <a:off x="575592" y="1993781"/>
            <a:ext cx="3383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56DDC2A-D7B5-018C-64E9-59A80C655120}"/>
              </a:ext>
            </a:extLst>
          </p:cNvPr>
          <p:cNvSpPr txBox="1"/>
          <p:nvPr/>
        </p:nvSpPr>
        <p:spPr>
          <a:xfrm>
            <a:off x="1306490" y="2201128"/>
            <a:ext cx="2294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Ack</a:t>
            </a:r>
            <a:r>
              <a:rPr lang="fr-FR" sz="1400" dirty="0"/>
              <a:t> technique ACK^T02^ACK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DE3CAE-242E-E82E-E55E-7F417AEE5707}"/>
              </a:ext>
            </a:extLst>
          </p:cNvPr>
          <p:cNvCxnSpPr/>
          <p:nvPr/>
        </p:nvCxnSpPr>
        <p:spPr>
          <a:xfrm flipH="1">
            <a:off x="557437" y="2184036"/>
            <a:ext cx="3294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4639B37-54DC-C9DD-E127-8A041CB552CA}"/>
              </a:ext>
            </a:extLst>
          </p:cNvPr>
          <p:cNvCxnSpPr>
            <a:stCxn id="4" idx="2"/>
          </p:cNvCxnSpPr>
          <p:nvPr/>
        </p:nvCxnSpPr>
        <p:spPr>
          <a:xfrm>
            <a:off x="6811045" y="1511166"/>
            <a:ext cx="0" cy="50615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C4AE321-7316-8745-3007-8E6725FB4279}"/>
              </a:ext>
            </a:extLst>
          </p:cNvPr>
          <p:cNvCxnSpPr>
            <a:cxnSpLocks/>
          </p:cNvCxnSpPr>
          <p:nvPr/>
        </p:nvCxnSpPr>
        <p:spPr>
          <a:xfrm>
            <a:off x="4164632" y="2351615"/>
            <a:ext cx="2641669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EAD33AF-5C5E-64AE-07C1-90D525F5BE17}"/>
              </a:ext>
            </a:extLst>
          </p:cNvPr>
          <p:cNvSpPr txBox="1"/>
          <p:nvPr/>
        </p:nvSpPr>
        <p:spPr>
          <a:xfrm>
            <a:off x="5133742" y="2014238"/>
            <a:ext cx="1530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Alimentation DMP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115EADC-619F-118D-E0CD-14C1C3B5F99A}"/>
              </a:ext>
            </a:extLst>
          </p:cNvPr>
          <p:cNvCxnSpPr>
            <a:cxnSpLocks/>
          </p:cNvCxnSpPr>
          <p:nvPr/>
        </p:nvCxnSpPr>
        <p:spPr>
          <a:xfrm flipH="1" flipV="1">
            <a:off x="4144311" y="2596026"/>
            <a:ext cx="2661990" cy="1270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F3D489F-4C1D-2FBB-195A-0EB50801BEDA}"/>
              </a:ext>
            </a:extLst>
          </p:cNvPr>
          <p:cNvSpPr txBox="1"/>
          <p:nvPr/>
        </p:nvSpPr>
        <p:spPr>
          <a:xfrm>
            <a:off x="4922226" y="2604857"/>
            <a:ext cx="1832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Accusé réception DMP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60D3CF0-1380-5CBC-B158-2BC77CC260F5}"/>
              </a:ext>
            </a:extLst>
          </p:cNvPr>
          <p:cNvCxnSpPr/>
          <p:nvPr/>
        </p:nvCxnSpPr>
        <p:spPr>
          <a:xfrm flipH="1">
            <a:off x="575592" y="2925716"/>
            <a:ext cx="3294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7DF41413-6CC5-748B-ED8E-162134BE3D1D}"/>
              </a:ext>
            </a:extLst>
          </p:cNvPr>
          <p:cNvSpPr txBox="1"/>
          <p:nvPr/>
        </p:nvSpPr>
        <p:spPr>
          <a:xfrm>
            <a:off x="764965" y="2608732"/>
            <a:ext cx="3188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Acc réception DMP : ZAM^Z01^ZAM_Z01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7ACE02F-F3A2-2FF9-6AAC-56410C805203}"/>
              </a:ext>
            </a:extLst>
          </p:cNvPr>
          <p:cNvCxnSpPr>
            <a:cxnSpLocks/>
          </p:cNvCxnSpPr>
          <p:nvPr/>
        </p:nvCxnSpPr>
        <p:spPr>
          <a:xfrm>
            <a:off x="575592" y="3061873"/>
            <a:ext cx="3383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6EC5D3BF-AAAC-61C1-C993-8A0243599DDE}"/>
              </a:ext>
            </a:extLst>
          </p:cNvPr>
          <p:cNvSpPr txBox="1"/>
          <p:nvPr/>
        </p:nvSpPr>
        <p:spPr>
          <a:xfrm>
            <a:off x="1399125" y="3068390"/>
            <a:ext cx="2289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Ack</a:t>
            </a:r>
            <a:r>
              <a:rPr lang="fr-FR" sz="1400" dirty="0"/>
              <a:t> technique ACK^Z01^ACK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E8ACF3E4-EC1E-6AAF-B697-77CF71180A4D}"/>
              </a:ext>
            </a:extLst>
          </p:cNvPr>
          <p:cNvGrpSpPr/>
          <p:nvPr/>
        </p:nvGrpSpPr>
        <p:grpSpPr>
          <a:xfrm>
            <a:off x="3828842" y="3123477"/>
            <a:ext cx="4674433" cy="970831"/>
            <a:chOff x="5537200" y="4608457"/>
            <a:chExt cx="3982720" cy="97083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A23184-EC95-7971-D637-EBA914BFEDF6}"/>
                </a:ext>
              </a:extLst>
            </p:cNvPr>
            <p:cNvSpPr/>
            <p:nvPr/>
          </p:nvSpPr>
          <p:spPr>
            <a:xfrm>
              <a:off x="5537200" y="4608457"/>
              <a:ext cx="3982720" cy="970831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931FC6F0-E368-A96D-8702-AF4495C8F00C}"/>
                </a:ext>
              </a:extLst>
            </p:cNvPr>
            <p:cNvSpPr txBox="1"/>
            <p:nvPr/>
          </p:nvSpPr>
          <p:spPr>
            <a:xfrm>
              <a:off x="5537200" y="4608457"/>
              <a:ext cx="20694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bg2">
                      <a:lumMod val="50000"/>
                    </a:schemeClr>
                  </a:solidFill>
                </a:rPr>
                <a:t>       Un envoi par destinataire MSS</a:t>
              </a:r>
            </a:p>
          </p:txBody>
        </p: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1120B4AF-8E2A-ED93-19B1-BB5EAF25D7D5}"/>
                </a:ext>
              </a:extLst>
            </p:cNvPr>
            <p:cNvGrpSpPr/>
            <p:nvPr/>
          </p:nvGrpSpPr>
          <p:grpSpPr>
            <a:xfrm>
              <a:off x="5537200" y="4608457"/>
              <a:ext cx="2621280" cy="307777"/>
              <a:chOff x="5537200" y="4608457"/>
              <a:chExt cx="2621280" cy="307777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B15B3166-9CC1-A143-0E14-D060BC2037D8}"/>
                  </a:ext>
                </a:extLst>
              </p:cNvPr>
              <p:cNvCxnSpPr/>
              <p:nvPr/>
            </p:nvCxnSpPr>
            <p:spPr>
              <a:xfrm>
                <a:off x="5537200" y="4916234"/>
                <a:ext cx="249936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E8790FE-B086-B11D-5838-54C7AD25D084}"/>
                  </a:ext>
                </a:extLst>
              </p:cNvPr>
              <p:cNvCxnSpPr/>
              <p:nvPr/>
            </p:nvCxnSpPr>
            <p:spPr>
              <a:xfrm flipV="1">
                <a:off x="8026400" y="4608457"/>
                <a:ext cx="132080" cy="307777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EBE9D81F-1AB8-93A4-8415-A40776931551}"/>
                </a:ext>
              </a:extLst>
            </p:cNvPr>
            <p:cNvSpPr txBox="1"/>
            <p:nvPr/>
          </p:nvSpPr>
          <p:spPr>
            <a:xfrm>
              <a:off x="5957124" y="4939983"/>
              <a:ext cx="1182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bg2">
                      <a:lumMod val="50000"/>
                    </a:schemeClr>
                  </a:solidFill>
                </a:rPr>
                <a:t>Envoi courriel</a:t>
              </a:r>
            </a:p>
          </p:txBody>
        </p:sp>
      </p:grp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0EC69E4-5548-071B-675B-CDCCD4E2FAD9}"/>
              </a:ext>
            </a:extLst>
          </p:cNvPr>
          <p:cNvCxnSpPr>
            <a:cxnSpLocks/>
          </p:cNvCxnSpPr>
          <p:nvPr/>
        </p:nvCxnSpPr>
        <p:spPr>
          <a:xfrm>
            <a:off x="4102308" y="3762780"/>
            <a:ext cx="413107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43F168B-5199-3E4E-3EC7-2F0A46301A24}"/>
              </a:ext>
            </a:extLst>
          </p:cNvPr>
          <p:cNvCxnSpPr>
            <a:cxnSpLocks/>
          </p:cNvCxnSpPr>
          <p:nvPr/>
        </p:nvCxnSpPr>
        <p:spPr>
          <a:xfrm flipH="1">
            <a:off x="4102308" y="4246516"/>
            <a:ext cx="413107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7740740C-E5CA-CF98-E840-0BA7BC7244C2}"/>
              </a:ext>
            </a:extLst>
          </p:cNvPr>
          <p:cNvSpPr txBox="1"/>
          <p:nvPr/>
        </p:nvSpPr>
        <p:spPr>
          <a:xfrm>
            <a:off x="6399993" y="4266066"/>
            <a:ext cx="1923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Accusé réception MSS 1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62D6FEA1-6F91-3753-C657-AB5A1652E566}"/>
              </a:ext>
            </a:extLst>
          </p:cNvPr>
          <p:cNvCxnSpPr>
            <a:cxnSpLocks/>
          </p:cNvCxnSpPr>
          <p:nvPr/>
        </p:nvCxnSpPr>
        <p:spPr>
          <a:xfrm flipH="1">
            <a:off x="4102308" y="4660872"/>
            <a:ext cx="4131076" cy="1495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CEDB32CD-D2AA-7F8C-A9C4-2B7A54010065}"/>
              </a:ext>
            </a:extLst>
          </p:cNvPr>
          <p:cNvSpPr txBox="1"/>
          <p:nvPr/>
        </p:nvSpPr>
        <p:spPr>
          <a:xfrm>
            <a:off x="6405840" y="4660872"/>
            <a:ext cx="1923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Accusé réception MSS 2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Etc…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6AC6BD3-F5D8-6C7A-5D77-6E7C69CAAB8E}"/>
              </a:ext>
            </a:extLst>
          </p:cNvPr>
          <p:cNvCxnSpPr>
            <a:cxnSpLocks/>
          </p:cNvCxnSpPr>
          <p:nvPr/>
        </p:nvCxnSpPr>
        <p:spPr>
          <a:xfrm flipH="1">
            <a:off x="557437" y="4388756"/>
            <a:ext cx="3374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93416991-8D5B-E6F1-5FB6-8D8F81D043EB}"/>
              </a:ext>
            </a:extLst>
          </p:cNvPr>
          <p:cNvSpPr txBox="1"/>
          <p:nvPr/>
        </p:nvSpPr>
        <p:spPr>
          <a:xfrm>
            <a:off x="602862" y="4092627"/>
            <a:ext cx="3148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Acc réception MSS : ZAM^Z02^ZAM_Z01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A632708-03D0-9150-3683-0DF0132A3166}"/>
              </a:ext>
            </a:extLst>
          </p:cNvPr>
          <p:cNvCxnSpPr>
            <a:cxnSpLocks/>
          </p:cNvCxnSpPr>
          <p:nvPr/>
        </p:nvCxnSpPr>
        <p:spPr>
          <a:xfrm>
            <a:off x="557437" y="4540638"/>
            <a:ext cx="3383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5CF3BB1-152E-A9F4-1B8A-38AB5D31ADCD}"/>
              </a:ext>
            </a:extLst>
          </p:cNvPr>
          <p:cNvSpPr txBox="1"/>
          <p:nvPr/>
        </p:nvSpPr>
        <p:spPr>
          <a:xfrm>
            <a:off x="1380867" y="4521936"/>
            <a:ext cx="2289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Ack</a:t>
            </a:r>
            <a:r>
              <a:rPr lang="fr-FR" sz="1400" dirty="0"/>
              <a:t> technique ACK^Z02^ACK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8B1264CF-5878-D132-0D3E-A605FBE1B5D2}"/>
              </a:ext>
            </a:extLst>
          </p:cNvPr>
          <p:cNvCxnSpPr>
            <a:cxnSpLocks/>
          </p:cNvCxnSpPr>
          <p:nvPr/>
        </p:nvCxnSpPr>
        <p:spPr>
          <a:xfrm flipH="1">
            <a:off x="4107052" y="5980727"/>
            <a:ext cx="412633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815E91C2-7D99-1B0D-5A29-AC3E5F2529D5}"/>
              </a:ext>
            </a:extLst>
          </p:cNvPr>
          <p:cNvSpPr txBox="1"/>
          <p:nvPr/>
        </p:nvSpPr>
        <p:spPr>
          <a:xfrm>
            <a:off x="6454110" y="6003252"/>
            <a:ext cx="1775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 Accusé lecture MSS 1</a:t>
            </a:r>
            <a:br>
              <a:rPr lang="fr-FR" sz="1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Etc… 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EAD5F9E1-0FF1-523D-B203-40963AD6AD5E}"/>
              </a:ext>
            </a:extLst>
          </p:cNvPr>
          <p:cNvCxnSpPr>
            <a:cxnSpLocks/>
          </p:cNvCxnSpPr>
          <p:nvPr/>
        </p:nvCxnSpPr>
        <p:spPr>
          <a:xfrm flipH="1">
            <a:off x="557437" y="6145493"/>
            <a:ext cx="3374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D6BF3098-3612-5E66-AF9A-B70D22E91F28}"/>
              </a:ext>
            </a:extLst>
          </p:cNvPr>
          <p:cNvSpPr txBox="1"/>
          <p:nvPr/>
        </p:nvSpPr>
        <p:spPr>
          <a:xfrm>
            <a:off x="602862" y="5849364"/>
            <a:ext cx="2959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Acc lecture MSS : ZAM^Z03^ZAM_Z01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0819CE4-86D5-6518-B657-2728FD453A7E}"/>
              </a:ext>
            </a:extLst>
          </p:cNvPr>
          <p:cNvCxnSpPr>
            <a:cxnSpLocks/>
          </p:cNvCxnSpPr>
          <p:nvPr/>
        </p:nvCxnSpPr>
        <p:spPr>
          <a:xfrm>
            <a:off x="557437" y="6276828"/>
            <a:ext cx="3383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C81362DD-B5DC-7DA3-4B51-8A2FB4DB930A}"/>
              </a:ext>
            </a:extLst>
          </p:cNvPr>
          <p:cNvSpPr txBox="1"/>
          <p:nvPr/>
        </p:nvSpPr>
        <p:spPr>
          <a:xfrm>
            <a:off x="1380867" y="6278673"/>
            <a:ext cx="2289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Ack</a:t>
            </a:r>
            <a:r>
              <a:rPr lang="fr-FR" sz="1400" dirty="0"/>
              <a:t> technique ACK^Z03^ACK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443A6C10-6CE4-DD57-5DE9-8A59160AC72C}"/>
              </a:ext>
            </a:extLst>
          </p:cNvPr>
          <p:cNvSpPr txBox="1"/>
          <p:nvPr/>
        </p:nvSpPr>
        <p:spPr>
          <a:xfrm>
            <a:off x="3055203" y="262260"/>
            <a:ext cx="159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GESTIONNAIRE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02F840B9-AA9D-6A4B-E816-2FBEFB1952DE}"/>
              </a:ext>
            </a:extLst>
          </p:cNvPr>
          <p:cNvSpPr/>
          <p:nvPr/>
        </p:nvSpPr>
        <p:spPr>
          <a:xfrm>
            <a:off x="2920092" y="636440"/>
            <a:ext cx="1790004" cy="324577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Document Source (DMP)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F29E2FB7-7BB5-CF4F-4292-E6F9174CD73D}"/>
              </a:ext>
            </a:extLst>
          </p:cNvPr>
          <p:cNvSpPr/>
          <p:nvPr/>
        </p:nvSpPr>
        <p:spPr>
          <a:xfrm>
            <a:off x="2945725" y="1035566"/>
            <a:ext cx="1790004" cy="388949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Système initiateur (MSS)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A64C4AE-3EF9-1432-77CC-1F6DCA5E0D75}"/>
              </a:ext>
            </a:extLst>
          </p:cNvPr>
          <p:cNvSpPr/>
          <p:nvPr/>
        </p:nvSpPr>
        <p:spPr>
          <a:xfrm>
            <a:off x="7571913" y="972152"/>
            <a:ext cx="1700635" cy="539014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BAL MSS</a:t>
            </a:r>
            <a:br>
              <a:rPr lang="fr-FR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fr-FR" sz="1100" dirty="0">
                <a:solidFill>
                  <a:schemeClr val="bg2">
                    <a:lumMod val="75000"/>
                  </a:schemeClr>
                </a:solidFill>
              </a:rPr>
              <a:t>ORG ou PERSO ou APP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683853B-70EC-CAB7-F611-288F508EA292}"/>
              </a:ext>
            </a:extLst>
          </p:cNvPr>
          <p:cNvCxnSpPr>
            <a:cxnSpLocks/>
          </p:cNvCxnSpPr>
          <p:nvPr/>
        </p:nvCxnSpPr>
        <p:spPr>
          <a:xfrm flipH="1">
            <a:off x="8233384" y="1511166"/>
            <a:ext cx="42003" cy="50615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62D622A-0E8F-007F-9447-6712BCC6049B}"/>
              </a:ext>
            </a:extLst>
          </p:cNvPr>
          <p:cNvGrpSpPr/>
          <p:nvPr/>
        </p:nvGrpSpPr>
        <p:grpSpPr>
          <a:xfrm>
            <a:off x="8254385" y="5578817"/>
            <a:ext cx="352423" cy="255604"/>
            <a:chOff x="7934889" y="5648960"/>
            <a:chExt cx="352423" cy="255604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2316CB5-1A50-BE23-FD10-353AC67922FC}"/>
                </a:ext>
              </a:extLst>
            </p:cNvPr>
            <p:cNvCxnSpPr>
              <a:cxnSpLocks/>
            </p:cNvCxnSpPr>
            <p:nvPr/>
          </p:nvCxnSpPr>
          <p:spPr>
            <a:xfrm>
              <a:off x="7948980" y="5648960"/>
              <a:ext cx="338332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F36FE77B-E71C-7C76-2B6A-1852D7FAB3E7}"/>
                </a:ext>
              </a:extLst>
            </p:cNvPr>
            <p:cNvCxnSpPr>
              <a:cxnSpLocks/>
            </p:cNvCxnSpPr>
            <p:nvPr/>
          </p:nvCxnSpPr>
          <p:spPr>
            <a:xfrm>
              <a:off x="8262424" y="5648960"/>
              <a:ext cx="0" cy="255604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1A1F81C2-663E-6856-6D97-D0563AD03A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4889" y="5901204"/>
              <a:ext cx="311123" cy="0"/>
            </a:xfrm>
            <a:prstGeom prst="straightConnector1">
              <a:avLst/>
            </a:prstGeom>
            <a:ln w="190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C55D151E-2E77-E00A-DE3A-13F46424BDBB}"/>
              </a:ext>
            </a:extLst>
          </p:cNvPr>
          <p:cNvSpPr txBox="1"/>
          <p:nvPr/>
        </p:nvSpPr>
        <p:spPr>
          <a:xfrm>
            <a:off x="8598333" y="5337287"/>
            <a:ext cx="36604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Traitement manuel (lecture) ou automatique </a:t>
            </a:r>
            <a:br>
              <a:rPr lang="fr-FR" sz="1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(intégration des informations dans l’application 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métier) du courriel</a:t>
            </a:r>
          </a:p>
        </p:txBody>
      </p:sp>
    </p:spTree>
    <p:extLst>
      <p:ext uri="{BB962C8B-B14F-4D97-AF65-F5344CB8AC3E}">
        <p14:creationId xmlns:p14="http://schemas.microsoft.com/office/powerpoint/2010/main" val="340906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47DDD60-5EC9-4A5C-9F4F-57A694407CB7}"/>
              </a:ext>
            </a:extLst>
          </p:cNvPr>
          <p:cNvSpPr/>
          <p:nvPr/>
        </p:nvSpPr>
        <p:spPr>
          <a:xfrm>
            <a:off x="129940" y="943276"/>
            <a:ext cx="1867301" cy="53901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CREATEUR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A1FA0DA-84EA-5D35-D570-55E7279AD176}"/>
              </a:ext>
            </a:extLst>
          </p:cNvPr>
          <p:cNvSpPr/>
          <p:nvPr/>
        </p:nvSpPr>
        <p:spPr>
          <a:xfrm>
            <a:off x="2919451" y="257592"/>
            <a:ext cx="1867301" cy="1204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446FD5D-7152-6D09-8409-BF3C53D3AF23}"/>
              </a:ext>
            </a:extLst>
          </p:cNvPr>
          <p:cNvSpPr/>
          <p:nvPr/>
        </p:nvSpPr>
        <p:spPr>
          <a:xfrm>
            <a:off x="5846863" y="958698"/>
            <a:ext cx="1322940" cy="539014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DMP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1AC1E4-3251-9D3B-9474-92169C7A1D9D}"/>
              </a:ext>
            </a:extLst>
          </p:cNvPr>
          <p:cNvSpPr/>
          <p:nvPr/>
        </p:nvSpPr>
        <p:spPr>
          <a:xfrm rot="16200000">
            <a:off x="-1957934" y="4052500"/>
            <a:ext cx="4923757" cy="19461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A47D68-4F1C-CABE-8FE1-806C7469A819}"/>
              </a:ext>
            </a:extLst>
          </p:cNvPr>
          <p:cNvSpPr txBox="1"/>
          <p:nvPr/>
        </p:nvSpPr>
        <p:spPr>
          <a:xfrm>
            <a:off x="553236" y="1716996"/>
            <a:ext cx="3167855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1400" dirty="0"/>
              <a:t>MDM^T10^MDM_T02 (Remplacement)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A4FB2-B7A8-9170-19EC-311266181D89}"/>
              </a:ext>
            </a:extLst>
          </p:cNvPr>
          <p:cNvSpPr/>
          <p:nvPr/>
        </p:nvSpPr>
        <p:spPr>
          <a:xfrm rot="16200000">
            <a:off x="1486501" y="4046382"/>
            <a:ext cx="5061521" cy="1700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0FB994E-D7D0-FEE4-A390-10C014E89B77}"/>
              </a:ext>
            </a:extLst>
          </p:cNvPr>
          <p:cNvCxnSpPr>
            <a:cxnSpLocks/>
          </p:cNvCxnSpPr>
          <p:nvPr/>
        </p:nvCxnSpPr>
        <p:spPr>
          <a:xfrm>
            <a:off x="575592" y="1993781"/>
            <a:ext cx="3383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56DDC2A-D7B5-018C-64E9-59A80C655120}"/>
              </a:ext>
            </a:extLst>
          </p:cNvPr>
          <p:cNvSpPr txBox="1"/>
          <p:nvPr/>
        </p:nvSpPr>
        <p:spPr>
          <a:xfrm>
            <a:off x="1306490" y="2201128"/>
            <a:ext cx="2294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Ack</a:t>
            </a:r>
            <a:r>
              <a:rPr lang="fr-FR" sz="1400" dirty="0"/>
              <a:t> technique ACK^T10^ACK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DE3CAE-242E-E82E-E55E-7F417AEE5707}"/>
              </a:ext>
            </a:extLst>
          </p:cNvPr>
          <p:cNvCxnSpPr/>
          <p:nvPr/>
        </p:nvCxnSpPr>
        <p:spPr>
          <a:xfrm flipH="1">
            <a:off x="557437" y="2184036"/>
            <a:ext cx="3294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4639B37-54DC-C9DD-E127-8A041CB552CA}"/>
              </a:ext>
            </a:extLst>
          </p:cNvPr>
          <p:cNvCxnSpPr>
            <a:cxnSpLocks/>
          </p:cNvCxnSpPr>
          <p:nvPr/>
        </p:nvCxnSpPr>
        <p:spPr>
          <a:xfrm>
            <a:off x="6512794" y="1500031"/>
            <a:ext cx="0" cy="50615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C4AE321-7316-8745-3007-8E6725FB4279}"/>
              </a:ext>
            </a:extLst>
          </p:cNvPr>
          <p:cNvCxnSpPr>
            <a:cxnSpLocks/>
          </p:cNvCxnSpPr>
          <p:nvPr/>
        </p:nvCxnSpPr>
        <p:spPr>
          <a:xfrm>
            <a:off x="4153332" y="2442016"/>
            <a:ext cx="235500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EAD33AF-5C5E-64AE-07C1-90D525F5BE17}"/>
              </a:ext>
            </a:extLst>
          </p:cNvPr>
          <p:cNvSpPr txBox="1"/>
          <p:nvPr/>
        </p:nvSpPr>
        <p:spPr>
          <a:xfrm>
            <a:off x="4952652" y="2086879"/>
            <a:ext cx="1530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Alimentation DMP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115EADC-619F-118D-E0CD-14C1C3B5F99A}"/>
              </a:ext>
            </a:extLst>
          </p:cNvPr>
          <p:cNvCxnSpPr>
            <a:cxnSpLocks/>
          </p:cNvCxnSpPr>
          <p:nvPr/>
        </p:nvCxnSpPr>
        <p:spPr>
          <a:xfrm flipH="1">
            <a:off x="4153332" y="2663906"/>
            <a:ext cx="2355001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F3D489F-4C1D-2FBB-195A-0EB50801BEDA}"/>
              </a:ext>
            </a:extLst>
          </p:cNvPr>
          <p:cNvSpPr txBox="1"/>
          <p:nvPr/>
        </p:nvSpPr>
        <p:spPr>
          <a:xfrm>
            <a:off x="4762898" y="2640895"/>
            <a:ext cx="1832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Accusé réception DMP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60D3CF0-1380-5CBC-B158-2BC77CC260F5}"/>
              </a:ext>
            </a:extLst>
          </p:cNvPr>
          <p:cNvCxnSpPr/>
          <p:nvPr/>
        </p:nvCxnSpPr>
        <p:spPr>
          <a:xfrm flipH="1">
            <a:off x="575592" y="2925716"/>
            <a:ext cx="3294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7DF41413-6CC5-748B-ED8E-162134BE3D1D}"/>
              </a:ext>
            </a:extLst>
          </p:cNvPr>
          <p:cNvSpPr txBox="1"/>
          <p:nvPr/>
        </p:nvSpPr>
        <p:spPr>
          <a:xfrm>
            <a:off x="764965" y="2608732"/>
            <a:ext cx="3188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Acc réception DMP : ZAM^Z01^ZAM_Z01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7ACE02F-F3A2-2FF9-6AAC-56410C805203}"/>
              </a:ext>
            </a:extLst>
          </p:cNvPr>
          <p:cNvCxnSpPr>
            <a:cxnSpLocks/>
          </p:cNvCxnSpPr>
          <p:nvPr/>
        </p:nvCxnSpPr>
        <p:spPr>
          <a:xfrm>
            <a:off x="575592" y="3061873"/>
            <a:ext cx="3383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6EC5D3BF-AAAC-61C1-C993-8A0243599DDE}"/>
              </a:ext>
            </a:extLst>
          </p:cNvPr>
          <p:cNvSpPr txBox="1"/>
          <p:nvPr/>
        </p:nvSpPr>
        <p:spPr>
          <a:xfrm>
            <a:off x="1399125" y="3068390"/>
            <a:ext cx="2289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Ack</a:t>
            </a:r>
            <a:r>
              <a:rPr lang="fr-FR" sz="1400" dirty="0"/>
              <a:t> technique ACK^Z01^ACK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E8ACF3E4-EC1E-6AAF-B697-77CF71180A4D}"/>
              </a:ext>
            </a:extLst>
          </p:cNvPr>
          <p:cNvGrpSpPr/>
          <p:nvPr/>
        </p:nvGrpSpPr>
        <p:grpSpPr>
          <a:xfrm>
            <a:off x="3828842" y="3123477"/>
            <a:ext cx="4801751" cy="970831"/>
            <a:chOff x="5537200" y="4608457"/>
            <a:chExt cx="3982720" cy="97083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A23184-EC95-7971-D637-EBA914BFEDF6}"/>
                </a:ext>
              </a:extLst>
            </p:cNvPr>
            <p:cNvSpPr/>
            <p:nvPr/>
          </p:nvSpPr>
          <p:spPr>
            <a:xfrm>
              <a:off x="5537200" y="4608457"/>
              <a:ext cx="3982720" cy="970831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931FC6F0-E368-A96D-8702-AF4495C8F00C}"/>
                </a:ext>
              </a:extLst>
            </p:cNvPr>
            <p:cNvSpPr txBox="1"/>
            <p:nvPr/>
          </p:nvSpPr>
          <p:spPr>
            <a:xfrm>
              <a:off x="5537200" y="4608457"/>
              <a:ext cx="20694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bg2">
                      <a:lumMod val="50000"/>
                    </a:schemeClr>
                  </a:solidFill>
                </a:rPr>
                <a:t>       Un envoi par destinataire MSS</a:t>
              </a:r>
            </a:p>
          </p:txBody>
        </p: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1120B4AF-8E2A-ED93-19B1-BB5EAF25D7D5}"/>
                </a:ext>
              </a:extLst>
            </p:cNvPr>
            <p:cNvGrpSpPr/>
            <p:nvPr/>
          </p:nvGrpSpPr>
          <p:grpSpPr>
            <a:xfrm>
              <a:off x="5537200" y="4608457"/>
              <a:ext cx="2621280" cy="307777"/>
              <a:chOff x="5537200" y="4608457"/>
              <a:chExt cx="2621280" cy="307777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B15B3166-9CC1-A143-0E14-D060BC2037D8}"/>
                  </a:ext>
                </a:extLst>
              </p:cNvPr>
              <p:cNvCxnSpPr/>
              <p:nvPr/>
            </p:nvCxnSpPr>
            <p:spPr>
              <a:xfrm>
                <a:off x="5537200" y="4916234"/>
                <a:ext cx="249936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E8790FE-B086-B11D-5838-54C7AD25D084}"/>
                  </a:ext>
                </a:extLst>
              </p:cNvPr>
              <p:cNvCxnSpPr/>
              <p:nvPr/>
            </p:nvCxnSpPr>
            <p:spPr>
              <a:xfrm flipV="1">
                <a:off x="8026400" y="4608457"/>
                <a:ext cx="132080" cy="307777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EBE9D81F-1AB8-93A4-8415-A40776931551}"/>
                </a:ext>
              </a:extLst>
            </p:cNvPr>
            <p:cNvSpPr txBox="1"/>
            <p:nvPr/>
          </p:nvSpPr>
          <p:spPr>
            <a:xfrm>
              <a:off x="5957124" y="4939983"/>
              <a:ext cx="1182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bg2">
                      <a:lumMod val="50000"/>
                    </a:schemeClr>
                  </a:solidFill>
                </a:rPr>
                <a:t>Envoi courriel</a:t>
              </a:r>
            </a:p>
          </p:txBody>
        </p:sp>
      </p:grp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0EC69E4-5548-071B-675B-CDCCD4E2FAD9}"/>
              </a:ext>
            </a:extLst>
          </p:cNvPr>
          <p:cNvCxnSpPr>
            <a:cxnSpLocks/>
          </p:cNvCxnSpPr>
          <p:nvPr/>
        </p:nvCxnSpPr>
        <p:spPr>
          <a:xfrm flipV="1">
            <a:off x="4153332" y="3714412"/>
            <a:ext cx="4052568" cy="1808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43F168B-5199-3E4E-3EC7-2F0A46301A24}"/>
              </a:ext>
            </a:extLst>
          </p:cNvPr>
          <p:cNvCxnSpPr>
            <a:cxnSpLocks/>
          </p:cNvCxnSpPr>
          <p:nvPr/>
        </p:nvCxnSpPr>
        <p:spPr>
          <a:xfrm flipH="1">
            <a:off x="4153332" y="4246516"/>
            <a:ext cx="403725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7740740C-E5CA-CF98-E840-0BA7BC7244C2}"/>
              </a:ext>
            </a:extLst>
          </p:cNvPr>
          <p:cNvSpPr txBox="1"/>
          <p:nvPr/>
        </p:nvSpPr>
        <p:spPr>
          <a:xfrm>
            <a:off x="6368822" y="4264341"/>
            <a:ext cx="1923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Accusé réception MSS 1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62D6FEA1-6F91-3753-C657-AB5A1652E566}"/>
              </a:ext>
            </a:extLst>
          </p:cNvPr>
          <p:cNvCxnSpPr>
            <a:cxnSpLocks/>
          </p:cNvCxnSpPr>
          <p:nvPr/>
        </p:nvCxnSpPr>
        <p:spPr>
          <a:xfrm flipH="1">
            <a:off x="4102308" y="4673338"/>
            <a:ext cx="4088282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CEDB32CD-D2AA-7F8C-A9C4-2B7A54010065}"/>
              </a:ext>
            </a:extLst>
          </p:cNvPr>
          <p:cNvSpPr txBox="1"/>
          <p:nvPr/>
        </p:nvSpPr>
        <p:spPr>
          <a:xfrm>
            <a:off x="6368822" y="4662348"/>
            <a:ext cx="1923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Accusé réception MSS 2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Etc…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6AC6BD3-F5D8-6C7A-5D77-6E7C69CAAB8E}"/>
              </a:ext>
            </a:extLst>
          </p:cNvPr>
          <p:cNvCxnSpPr>
            <a:cxnSpLocks/>
          </p:cNvCxnSpPr>
          <p:nvPr/>
        </p:nvCxnSpPr>
        <p:spPr>
          <a:xfrm flipH="1">
            <a:off x="557437" y="4388756"/>
            <a:ext cx="3374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93416991-8D5B-E6F1-5FB6-8D8F81D043EB}"/>
              </a:ext>
            </a:extLst>
          </p:cNvPr>
          <p:cNvSpPr txBox="1"/>
          <p:nvPr/>
        </p:nvSpPr>
        <p:spPr>
          <a:xfrm>
            <a:off x="602862" y="4092627"/>
            <a:ext cx="3148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Acc réception MSS : ZAM^Z02^ZAM_Z01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A632708-03D0-9150-3683-0DF0132A3166}"/>
              </a:ext>
            </a:extLst>
          </p:cNvPr>
          <p:cNvCxnSpPr>
            <a:cxnSpLocks/>
          </p:cNvCxnSpPr>
          <p:nvPr/>
        </p:nvCxnSpPr>
        <p:spPr>
          <a:xfrm>
            <a:off x="557437" y="4540638"/>
            <a:ext cx="3383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5CF3BB1-152E-A9F4-1B8A-38AB5D31ADCD}"/>
              </a:ext>
            </a:extLst>
          </p:cNvPr>
          <p:cNvSpPr txBox="1"/>
          <p:nvPr/>
        </p:nvSpPr>
        <p:spPr>
          <a:xfrm>
            <a:off x="1380867" y="4521936"/>
            <a:ext cx="2289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Ack</a:t>
            </a:r>
            <a:r>
              <a:rPr lang="fr-FR" sz="1400" dirty="0"/>
              <a:t> technique ACK^Z02^ACK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8B1264CF-5878-D132-0D3E-A605FBE1B5D2}"/>
              </a:ext>
            </a:extLst>
          </p:cNvPr>
          <p:cNvCxnSpPr>
            <a:cxnSpLocks/>
          </p:cNvCxnSpPr>
          <p:nvPr/>
        </p:nvCxnSpPr>
        <p:spPr>
          <a:xfrm flipH="1">
            <a:off x="4107052" y="5849364"/>
            <a:ext cx="409884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815E91C2-7D99-1B0D-5A29-AC3E5F2529D5}"/>
              </a:ext>
            </a:extLst>
          </p:cNvPr>
          <p:cNvSpPr txBox="1"/>
          <p:nvPr/>
        </p:nvSpPr>
        <p:spPr>
          <a:xfrm>
            <a:off x="6534471" y="5851715"/>
            <a:ext cx="173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Accusé lecture MSS 1</a:t>
            </a:r>
            <a:br>
              <a:rPr lang="fr-FR" sz="1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Etc… 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EAD5F9E1-0FF1-523D-B203-40963AD6AD5E}"/>
              </a:ext>
            </a:extLst>
          </p:cNvPr>
          <p:cNvCxnSpPr>
            <a:cxnSpLocks/>
          </p:cNvCxnSpPr>
          <p:nvPr/>
        </p:nvCxnSpPr>
        <p:spPr>
          <a:xfrm flipH="1">
            <a:off x="557437" y="6145493"/>
            <a:ext cx="3374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D6BF3098-3612-5E66-AF9A-B70D22E91F28}"/>
              </a:ext>
            </a:extLst>
          </p:cNvPr>
          <p:cNvSpPr txBox="1"/>
          <p:nvPr/>
        </p:nvSpPr>
        <p:spPr>
          <a:xfrm>
            <a:off x="602862" y="5849364"/>
            <a:ext cx="2959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Acc lecture MSS : ZAM^Z03^ZAM_Z01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0819CE4-86D5-6518-B657-2728FD453A7E}"/>
              </a:ext>
            </a:extLst>
          </p:cNvPr>
          <p:cNvCxnSpPr>
            <a:cxnSpLocks/>
          </p:cNvCxnSpPr>
          <p:nvPr/>
        </p:nvCxnSpPr>
        <p:spPr>
          <a:xfrm>
            <a:off x="557437" y="6276828"/>
            <a:ext cx="3383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C81362DD-B5DC-7DA3-4B51-8A2FB4DB930A}"/>
              </a:ext>
            </a:extLst>
          </p:cNvPr>
          <p:cNvSpPr txBox="1"/>
          <p:nvPr/>
        </p:nvSpPr>
        <p:spPr>
          <a:xfrm>
            <a:off x="1380867" y="6278673"/>
            <a:ext cx="2289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Ack</a:t>
            </a:r>
            <a:r>
              <a:rPr lang="fr-FR" sz="1400" dirty="0"/>
              <a:t> technique ACK^Z03^ACK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443A6C10-6CE4-DD57-5DE9-8A59160AC72C}"/>
              </a:ext>
            </a:extLst>
          </p:cNvPr>
          <p:cNvSpPr txBox="1"/>
          <p:nvPr/>
        </p:nvSpPr>
        <p:spPr>
          <a:xfrm>
            <a:off x="3055203" y="262260"/>
            <a:ext cx="159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GESTIONNAIRE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02F840B9-AA9D-6A4B-E816-2FBEFB1952DE}"/>
              </a:ext>
            </a:extLst>
          </p:cNvPr>
          <p:cNvSpPr/>
          <p:nvPr/>
        </p:nvSpPr>
        <p:spPr>
          <a:xfrm>
            <a:off x="2920092" y="636440"/>
            <a:ext cx="1790004" cy="324577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Document Source (DMP)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F29E2FB7-7BB5-CF4F-4292-E6F9174CD73D}"/>
              </a:ext>
            </a:extLst>
          </p:cNvPr>
          <p:cNvSpPr/>
          <p:nvPr/>
        </p:nvSpPr>
        <p:spPr>
          <a:xfrm>
            <a:off x="2945725" y="1035566"/>
            <a:ext cx="1790004" cy="388949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Système initiateur (MSS)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CC62CDC-6CA7-F712-552C-0E08CC7536F5}"/>
              </a:ext>
            </a:extLst>
          </p:cNvPr>
          <p:cNvSpPr/>
          <p:nvPr/>
        </p:nvSpPr>
        <p:spPr>
          <a:xfrm>
            <a:off x="7333439" y="961017"/>
            <a:ext cx="1714303" cy="539014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BAL MSS</a:t>
            </a:r>
            <a:br>
              <a:rPr lang="fr-FR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fr-FR" sz="1100" dirty="0">
                <a:solidFill>
                  <a:schemeClr val="bg2">
                    <a:lumMod val="75000"/>
                  </a:schemeClr>
                </a:solidFill>
              </a:rPr>
              <a:t>ORG ou PERSO ou APP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2B2183A-203B-C596-072C-C237CCD360B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190591" y="1500031"/>
            <a:ext cx="15309" cy="51116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EDB9CE31-A374-B31F-C890-60D35E19232D}"/>
              </a:ext>
            </a:extLst>
          </p:cNvPr>
          <p:cNvGrpSpPr/>
          <p:nvPr/>
        </p:nvGrpSpPr>
        <p:grpSpPr>
          <a:xfrm>
            <a:off x="8190590" y="5484811"/>
            <a:ext cx="352423" cy="255604"/>
            <a:chOff x="7934889" y="5648960"/>
            <a:chExt cx="352423" cy="255604"/>
          </a:xfrm>
        </p:grpSpPr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C500C957-B330-0BBE-6939-44E4A7056307}"/>
                </a:ext>
              </a:extLst>
            </p:cNvPr>
            <p:cNvCxnSpPr>
              <a:cxnSpLocks/>
            </p:cNvCxnSpPr>
            <p:nvPr/>
          </p:nvCxnSpPr>
          <p:spPr>
            <a:xfrm>
              <a:off x="7948980" y="5648960"/>
              <a:ext cx="338332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887CAD81-D89F-267A-E2A7-A215F854D915}"/>
                </a:ext>
              </a:extLst>
            </p:cNvPr>
            <p:cNvCxnSpPr>
              <a:cxnSpLocks/>
            </p:cNvCxnSpPr>
            <p:nvPr/>
          </p:nvCxnSpPr>
          <p:spPr>
            <a:xfrm>
              <a:off x="8262424" y="5648960"/>
              <a:ext cx="0" cy="255604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>
              <a:extLst>
                <a:ext uri="{FF2B5EF4-FFF2-40B4-BE49-F238E27FC236}">
                  <a16:creationId xmlns:a16="http://schemas.microsoft.com/office/drawing/2014/main" id="{A00891AB-538C-713D-AA3C-0A13826686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4889" y="5901204"/>
              <a:ext cx="311123" cy="0"/>
            </a:xfrm>
            <a:prstGeom prst="straightConnector1">
              <a:avLst/>
            </a:prstGeom>
            <a:ln w="190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ZoneTexte 101">
            <a:extLst>
              <a:ext uri="{FF2B5EF4-FFF2-40B4-BE49-F238E27FC236}">
                <a16:creationId xmlns:a16="http://schemas.microsoft.com/office/drawing/2014/main" id="{052C97A6-9B33-C491-492E-115A599EE21A}"/>
              </a:ext>
            </a:extLst>
          </p:cNvPr>
          <p:cNvSpPr txBox="1"/>
          <p:nvPr/>
        </p:nvSpPr>
        <p:spPr>
          <a:xfrm>
            <a:off x="8517946" y="5264588"/>
            <a:ext cx="36604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Traitement manuel (lecture) ou automatique </a:t>
            </a:r>
            <a:br>
              <a:rPr lang="fr-FR" sz="1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(intégration des informations dans l’application 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métier) du courriel</a:t>
            </a:r>
          </a:p>
        </p:txBody>
      </p:sp>
    </p:spTree>
    <p:extLst>
      <p:ext uri="{BB962C8B-B14F-4D97-AF65-F5344CB8AC3E}">
        <p14:creationId xmlns:p14="http://schemas.microsoft.com/office/powerpoint/2010/main" val="155619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47DDD60-5EC9-4A5C-9F4F-57A694407CB7}"/>
              </a:ext>
            </a:extLst>
          </p:cNvPr>
          <p:cNvSpPr/>
          <p:nvPr/>
        </p:nvSpPr>
        <p:spPr>
          <a:xfrm>
            <a:off x="129940" y="943276"/>
            <a:ext cx="1867301" cy="53901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CREATEUR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A1FA0DA-84EA-5D35-D570-55E7279AD176}"/>
              </a:ext>
            </a:extLst>
          </p:cNvPr>
          <p:cNvSpPr/>
          <p:nvPr/>
        </p:nvSpPr>
        <p:spPr>
          <a:xfrm>
            <a:off x="2919451" y="257592"/>
            <a:ext cx="1867301" cy="1204676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446FD5D-7152-6D09-8409-BF3C53D3AF23}"/>
              </a:ext>
            </a:extLst>
          </p:cNvPr>
          <p:cNvSpPr/>
          <p:nvPr/>
        </p:nvSpPr>
        <p:spPr>
          <a:xfrm>
            <a:off x="5621941" y="971957"/>
            <a:ext cx="1322940" cy="539014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DMP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1AC1E4-3251-9D3B-9474-92169C7A1D9D}"/>
              </a:ext>
            </a:extLst>
          </p:cNvPr>
          <p:cNvSpPr/>
          <p:nvPr/>
        </p:nvSpPr>
        <p:spPr>
          <a:xfrm rot="16200000">
            <a:off x="-1957934" y="4052500"/>
            <a:ext cx="4923757" cy="19461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A47D68-4F1C-CABE-8FE1-806C7469A819}"/>
              </a:ext>
            </a:extLst>
          </p:cNvPr>
          <p:cNvSpPr txBox="1"/>
          <p:nvPr/>
        </p:nvSpPr>
        <p:spPr>
          <a:xfrm>
            <a:off x="553236" y="1716996"/>
            <a:ext cx="294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MDM^T04^MDM_T02 (Suppression)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A4FB2-B7A8-9170-19EC-311266181D89}"/>
              </a:ext>
            </a:extLst>
          </p:cNvPr>
          <p:cNvSpPr/>
          <p:nvPr/>
        </p:nvSpPr>
        <p:spPr>
          <a:xfrm rot="16200000">
            <a:off x="1486501" y="4046382"/>
            <a:ext cx="5061521" cy="17009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0FB994E-D7D0-FEE4-A390-10C014E89B77}"/>
              </a:ext>
            </a:extLst>
          </p:cNvPr>
          <p:cNvCxnSpPr>
            <a:cxnSpLocks/>
          </p:cNvCxnSpPr>
          <p:nvPr/>
        </p:nvCxnSpPr>
        <p:spPr>
          <a:xfrm>
            <a:off x="575592" y="1993781"/>
            <a:ext cx="3383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56DDC2A-D7B5-018C-64E9-59A80C655120}"/>
              </a:ext>
            </a:extLst>
          </p:cNvPr>
          <p:cNvSpPr txBox="1"/>
          <p:nvPr/>
        </p:nvSpPr>
        <p:spPr>
          <a:xfrm>
            <a:off x="1306490" y="2201128"/>
            <a:ext cx="2294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Ack</a:t>
            </a:r>
            <a:r>
              <a:rPr lang="fr-FR" sz="1400" dirty="0"/>
              <a:t> technique ACK^T04^ACK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BDE3CAE-242E-E82E-E55E-7F417AEE5707}"/>
              </a:ext>
            </a:extLst>
          </p:cNvPr>
          <p:cNvCxnSpPr/>
          <p:nvPr/>
        </p:nvCxnSpPr>
        <p:spPr>
          <a:xfrm flipH="1">
            <a:off x="557437" y="2184036"/>
            <a:ext cx="3294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4639B37-54DC-C9DD-E127-8A041CB552CA}"/>
              </a:ext>
            </a:extLst>
          </p:cNvPr>
          <p:cNvCxnSpPr>
            <a:stCxn id="4" idx="2"/>
          </p:cNvCxnSpPr>
          <p:nvPr/>
        </p:nvCxnSpPr>
        <p:spPr>
          <a:xfrm>
            <a:off x="6283411" y="1510971"/>
            <a:ext cx="0" cy="50615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C4AE321-7316-8745-3007-8E6725FB4279}"/>
              </a:ext>
            </a:extLst>
          </p:cNvPr>
          <p:cNvCxnSpPr>
            <a:cxnSpLocks/>
          </p:cNvCxnSpPr>
          <p:nvPr/>
        </p:nvCxnSpPr>
        <p:spPr>
          <a:xfrm>
            <a:off x="4153332" y="2465393"/>
            <a:ext cx="2138488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EAD33AF-5C5E-64AE-07C1-90D525F5BE17}"/>
              </a:ext>
            </a:extLst>
          </p:cNvPr>
          <p:cNvSpPr txBox="1"/>
          <p:nvPr/>
        </p:nvSpPr>
        <p:spPr>
          <a:xfrm>
            <a:off x="4089000" y="2157616"/>
            <a:ext cx="1530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Alimentation DMP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115EADC-619F-118D-E0CD-14C1C3B5F99A}"/>
              </a:ext>
            </a:extLst>
          </p:cNvPr>
          <p:cNvCxnSpPr>
            <a:cxnSpLocks/>
          </p:cNvCxnSpPr>
          <p:nvPr/>
        </p:nvCxnSpPr>
        <p:spPr>
          <a:xfrm flipH="1">
            <a:off x="4128095" y="2672742"/>
            <a:ext cx="2155316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F3D489F-4C1D-2FBB-195A-0EB50801BEDA}"/>
              </a:ext>
            </a:extLst>
          </p:cNvPr>
          <p:cNvSpPr txBox="1"/>
          <p:nvPr/>
        </p:nvSpPr>
        <p:spPr>
          <a:xfrm>
            <a:off x="4084967" y="2703611"/>
            <a:ext cx="1832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Accusé réception DMP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60D3CF0-1380-5CBC-B158-2BC77CC260F5}"/>
              </a:ext>
            </a:extLst>
          </p:cNvPr>
          <p:cNvCxnSpPr/>
          <p:nvPr/>
        </p:nvCxnSpPr>
        <p:spPr>
          <a:xfrm flipH="1">
            <a:off x="575592" y="2925716"/>
            <a:ext cx="3294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7DF41413-6CC5-748B-ED8E-162134BE3D1D}"/>
              </a:ext>
            </a:extLst>
          </p:cNvPr>
          <p:cNvSpPr txBox="1"/>
          <p:nvPr/>
        </p:nvSpPr>
        <p:spPr>
          <a:xfrm>
            <a:off x="764965" y="2608732"/>
            <a:ext cx="3188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Acc réception DMP : ZAM^Z01^ZAM_Z01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E7ACE02F-F3A2-2FF9-6AAC-56410C805203}"/>
              </a:ext>
            </a:extLst>
          </p:cNvPr>
          <p:cNvCxnSpPr>
            <a:cxnSpLocks/>
          </p:cNvCxnSpPr>
          <p:nvPr/>
        </p:nvCxnSpPr>
        <p:spPr>
          <a:xfrm>
            <a:off x="575592" y="3061873"/>
            <a:ext cx="3383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6EC5D3BF-AAAC-61C1-C993-8A0243599DDE}"/>
              </a:ext>
            </a:extLst>
          </p:cNvPr>
          <p:cNvSpPr txBox="1"/>
          <p:nvPr/>
        </p:nvSpPr>
        <p:spPr>
          <a:xfrm>
            <a:off x="1399125" y="3068390"/>
            <a:ext cx="2289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Ack</a:t>
            </a:r>
            <a:r>
              <a:rPr lang="fr-FR" sz="1400" dirty="0"/>
              <a:t> technique ACK^Z01^ACK</a:t>
            </a: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E8ACF3E4-EC1E-6AAF-B697-77CF71180A4D}"/>
              </a:ext>
            </a:extLst>
          </p:cNvPr>
          <p:cNvGrpSpPr/>
          <p:nvPr/>
        </p:nvGrpSpPr>
        <p:grpSpPr>
          <a:xfrm>
            <a:off x="3828842" y="3123477"/>
            <a:ext cx="4371881" cy="970831"/>
            <a:chOff x="5537200" y="4608457"/>
            <a:chExt cx="3982720" cy="97083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A23184-EC95-7971-D637-EBA914BFEDF6}"/>
                </a:ext>
              </a:extLst>
            </p:cNvPr>
            <p:cNvSpPr/>
            <p:nvPr/>
          </p:nvSpPr>
          <p:spPr>
            <a:xfrm>
              <a:off x="5537200" y="4608457"/>
              <a:ext cx="3982720" cy="970831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931FC6F0-E368-A96D-8702-AF4495C8F00C}"/>
                </a:ext>
              </a:extLst>
            </p:cNvPr>
            <p:cNvSpPr txBox="1"/>
            <p:nvPr/>
          </p:nvSpPr>
          <p:spPr>
            <a:xfrm>
              <a:off x="5537200" y="4608457"/>
              <a:ext cx="20694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bg2">
                      <a:lumMod val="50000"/>
                    </a:schemeClr>
                  </a:solidFill>
                </a:rPr>
                <a:t>       Un envoi par destinataire MSS</a:t>
              </a:r>
            </a:p>
          </p:txBody>
        </p: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1120B4AF-8E2A-ED93-19B1-BB5EAF25D7D5}"/>
                </a:ext>
              </a:extLst>
            </p:cNvPr>
            <p:cNvGrpSpPr/>
            <p:nvPr/>
          </p:nvGrpSpPr>
          <p:grpSpPr>
            <a:xfrm>
              <a:off x="5537200" y="4608457"/>
              <a:ext cx="2621280" cy="307777"/>
              <a:chOff x="5537200" y="4608457"/>
              <a:chExt cx="2621280" cy="307777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B15B3166-9CC1-A143-0E14-D060BC2037D8}"/>
                  </a:ext>
                </a:extLst>
              </p:cNvPr>
              <p:cNvCxnSpPr/>
              <p:nvPr/>
            </p:nvCxnSpPr>
            <p:spPr>
              <a:xfrm>
                <a:off x="5537200" y="4916234"/>
                <a:ext cx="2499360" cy="0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9E8790FE-B086-B11D-5838-54C7AD25D084}"/>
                  </a:ext>
                </a:extLst>
              </p:cNvPr>
              <p:cNvCxnSpPr/>
              <p:nvPr/>
            </p:nvCxnSpPr>
            <p:spPr>
              <a:xfrm flipV="1">
                <a:off x="8026400" y="4608457"/>
                <a:ext cx="132080" cy="307777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EBE9D81F-1AB8-93A4-8415-A40776931551}"/>
                </a:ext>
              </a:extLst>
            </p:cNvPr>
            <p:cNvSpPr txBox="1"/>
            <p:nvPr/>
          </p:nvSpPr>
          <p:spPr>
            <a:xfrm>
              <a:off x="5957124" y="4939983"/>
              <a:ext cx="11820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bg2">
                      <a:lumMod val="50000"/>
                    </a:schemeClr>
                  </a:solidFill>
                </a:rPr>
                <a:t>Envoi courriel</a:t>
              </a:r>
            </a:p>
          </p:txBody>
        </p:sp>
      </p:grp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0EC69E4-5548-071B-675B-CDCCD4E2FAD9}"/>
              </a:ext>
            </a:extLst>
          </p:cNvPr>
          <p:cNvCxnSpPr>
            <a:cxnSpLocks/>
          </p:cNvCxnSpPr>
          <p:nvPr/>
        </p:nvCxnSpPr>
        <p:spPr>
          <a:xfrm>
            <a:off x="4153332" y="3780865"/>
            <a:ext cx="3625224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43F168B-5199-3E4E-3EC7-2F0A46301A24}"/>
              </a:ext>
            </a:extLst>
          </p:cNvPr>
          <p:cNvCxnSpPr>
            <a:cxnSpLocks/>
          </p:cNvCxnSpPr>
          <p:nvPr/>
        </p:nvCxnSpPr>
        <p:spPr>
          <a:xfrm flipH="1">
            <a:off x="4084967" y="4246516"/>
            <a:ext cx="3693589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7740740C-E5CA-CF98-E840-0BA7BC7244C2}"/>
              </a:ext>
            </a:extLst>
          </p:cNvPr>
          <p:cNvSpPr txBox="1"/>
          <p:nvPr/>
        </p:nvSpPr>
        <p:spPr>
          <a:xfrm>
            <a:off x="5855998" y="4263539"/>
            <a:ext cx="1923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Accusé réception MSS 1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62D6FEA1-6F91-3753-C657-AB5A1652E566}"/>
              </a:ext>
            </a:extLst>
          </p:cNvPr>
          <p:cNvCxnSpPr>
            <a:cxnSpLocks/>
          </p:cNvCxnSpPr>
          <p:nvPr/>
        </p:nvCxnSpPr>
        <p:spPr>
          <a:xfrm flipH="1">
            <a:off x="4102308" y="4730692"/>
            <a:ext cx="3702040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CEDB32CD-D2AA-7F8C-A9C4-2B7A54010065}"/>
              </a:ext>
            </a:extLst>
          </p:cNvPr>
          <p:cNvSpPr txBox="1"/>
          <p:nvPr/>
        </p:nvSpPr>
        <p:spPr>
          <a:xfrm>
            <a:off x="5828781" y="4783045"/>
            <a:ext cx="1923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Accusé réception MSS 2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Etc…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36AC6BD3-F5D8-6C7A-5D77-6E7C69CAAB8E}"/>
              </a:ext>
            </a:extLst>
          </p:cNvPr>
          <p:cNvCxnSpPr>
            <a:cxnSpLocks/>
          </p:cNvCxnSpPr>
          <p:nvPr/>
        </p:nvCxnSpPr>
        <p:spPr>
          <a:xfrm flipH="1">
            <a:off x="557437" y="4388756"/>
            <a:ext cx="3374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93416991-8D5B-E6F1-5FB6-8D8F81D043EB}"/>
              </a:ext>
            </a:extLst>
          </p:cNvPr>
          <p:cNvSpPr txBox="1"/>
          <p:nvPr/>
        </p:nvSpPr>
        <p:spPr>
          <a:xfrm>
            <a:off x="602862" y="4092627"/>
            <a:ext cx="3148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Acc réception MSS : ZAM^Z02^ZAM_Z01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A632708-03D0-9150-3683-0DF0132A3166}"/>
              </a:ext>
            </a:extLst>
          </p:cNvPr>
          <p:cNvCxnSpPr>
            <a:cxnSpLocks/>
          </p:cNvCxnSpPr>
          <p:nvPr/>
        </p:nvCxnSpPr>
        <p:spPr>
          <a:xfrm>
            <a:off x="557437" y="4540638"/>
            <a:ext cx="3383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D5CF3BB1-152E-A9F4-1B8A-38AB5D31ADCD}"/>
              </a:ext>
            </a:extLst>
          </p:cNvPr>
          <p:cNvSpPr txBox="1"/>
          <p:nvPr/>
        </p:nvSpPr>
        <p:spPr>
          <a:xfrm>
            <a:off x="1380867" y="4521936"/>
            <a:ext cx="2289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Ack</a:t>
            </a:r>
            <a:r>
              <a:rPr lang="fr-FR" sz="1400" dirty="0"/>
              <a:t> technique ACK^Z02^ACK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8B1264CF-5878-D132-0D3E-A605FBE1B5D2}"/>
              </a:ext>
            </a:extLst>
          </p:cNvPr>
          <p:cNvCxnSpPr>
            <a:cxnSpLocks/>
          </p:cNvCxnSpPr>
          <p:nvPr/>
        </p:nvCxnSpPr>
        <p:spPr>
          <a:xfrm flipH="1">
            <a:off x="4102308" y="5849364"/>
            <a:ext cx="3723083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815E91C2-7D99-1B0D-5A29-AC3E5F2529D5}"/>
              </a:ext>
            </a:extLst>
          </p:cNvPr>
          <p:cNvSpPr txBox="1"/>
          <p:nvPr/>
        </p:nvSpPr>
        <p:spPr>
          <a:xfrm>
            <a:off x="5969916" y="5910247"/>
            <a:ext cx="173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Accusé lecture MSS 1</a:t>
            </a:r>
            <a:br>
              <a:rPr lang="fr-FR" sz="1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Etc… 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EAD5F9E1-0FF1-523D-B203-40963AD6AD5E}"/>
              </a:ext>
            </a:extLst>
          </p:cNvPr>
          <p:cNvCxnSpPr>
            <a:cxnSpLocks/>
          </p:cNvCxnSpPr>
          <p:nvPr/>
        </p:nvCxnSpPr>
        <p:spPr>
          <a:xfrm flipH="1">
            <a:off x="557437" y="6145493"/>
            <a:ext cx="3374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D6BF3098-3612-5E66-AF9A-B70D22E91F28}"/>
              </a:ext>
            </a:extLst>
          </p:cNvPr>
          <p:cNvSpPr txBox="1"/>
          <p:nvPr/>
        </p:nvSpPr>
        <p:spPr>
          <a:xfrm>
            <a:off x="602862" y="5849364"/>
            <a:ext cx="2959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Acc lecture MSS : ZAM^Z03^ZAM_Z01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70819CE4-86D5-6518-B657-2728FD453A7E}"/>
              </a:ext>
            </a:extLst>
          </p:cNvPr>
          <p:cNvCxnSpPr>
            <a:cxnSpLocks/>
          </p:cNvCxnSpPr>
          <p:nvPr/>
        </p:nvCxnSpPr>
        <p:spPr>
          <a:xfrm>
            <a:off x="557437" y="6276828"/>
            <a:ext cx="3383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>
            <a:extLst>
              <a:ext uri="{FF2B5EF4-FFF2-40B4-BE49-F238E27FC236}">
                <a16:creationId xmlns:a16="http://schemas.microsoft.com/office/drawing/2014/main" id="{C81362DD-B5DC-7DA3-4B51-8A2FB4DB930A}"/>
              </a:ext>
            </a:extLst>
          </p:cNvPr>
          <p:cNvSpPr txBox="1"/>
          <p:nvPr/>
        </p:nvSpPr>
        <p:spPr>
          <a:xfrm>
            <a:off x="1380867" y="6278673"/>
            <a:ext cx="2289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Ack</a:t>
            </a:r>
            <a:r>
              <a:rPr lang="fr-FR" sz="1400" dirty="0"/>
              <a:t> technique ACK^Z03^ACK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443A6C10-6CE4-DD57-5DE9-8A59160AC72C}"/>
              </a:ext>
            </a:extLst>
          </p:cNvPr>
          <p:cNvSpPr txBox="1"/>
          <p:nvPr/>
        </p:nvSpPr>
        <p:spPr>
          <a:xfrm>
            <a:off x="3055203" y="262260"/>
            <a:ext cx="159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GESTIONNAIRE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02F840B9-AA9D-6A4B-E816-2FBEFB1952DE}"/>
              </a:ext>
            </a:extLst>
          </p:cNvPr>
          <p:cNvSpPr/>
          <p:nvPr/>
        </p:nvSpPr>
        <p:spPr>
          <a:xfrm>
            <a:off x="2920092" y="636440"/>
            <a:ext cx="1790004" cy="324577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Document Source (DMP)</a:t>
            </a: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F29E2FB7-7BB5-CF4F-4292-E6F9174CD73D}"/>
              </a:ext>
            </a:extLst>
          </p:cNvPr>
          <p:cNvSpPr/>
          <p:nvPr/>
        </p:nvSpPr>
        <p:spPr>
          <a:xfrm>
            <a:off x="2945725" y="1035566"/>
            <a:ext cx="1790004" cy="388949"/>
          </a:xfrm>
          <a:prstGeom prst="roundRect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2">
                    <a:lumMod val="50000"/>
                  </a:schemeClr>
                </a:solidFill>
              </a:rPr>
              <a:t>Système initiateur (MSS)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4A85DEF1-ED7D-BD77-1439-6E07C2959968}"/>
              </a:ext>
            </a:extLst>
          </p:cNvPr>
          <p:cNvSpPr/>
          <p:nvPr/>
        </p:nvSpPr>
        <p:spPr>
          <a:xfrm>
            <a:off x="7029677" y="962527"/>
            <a:ext cx="1776866" cy="539014"/>
          </a:xfrm>
          <a:prstGeom prst="roundRect">
            <a:avLst/>
          </a:prstGeom>
          <a:noFill/>
          <a:ln w="254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BAL MSS</a:t>
            </a:r>
            <a:br>
              <a:rPr lang="fr-FR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fr-FR" sz="1100" dirty="0">
                <a:solidFill>
                  <a:schemeClr val="bg2">
                    <a:lumMod val="75000"/>
                  </a:schemeClr>
                </a:solidFill>
              </a:rPr>
              <a:t>ORG ou PERSO ou APP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F6A5B14-CC2B-7F02-918B-70B3BE1B475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841624" y="1501541"/>
            <a:ext cx="76486" cy="51439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9F1BBFE-7C24-211E-511F-6E08DE850DCE}"/>
              </a:ext>
            </a:extLst>
          </p:cNvPr>
          <p:cNvGrpSpPr/>
          <p:nvPr/>
        </p:nvGrpSpPr>
        <p:grpSpPr>
          <a:xfrm>
            <a:off x="7797901" y="5440271"/>
            <a:ext cx="352423" cy="255604"/>
            <a:chOff x="7934889" y="5648960"/>
            <a:chExt cx="352423" cy="255604"/>
          </a:xfrm>
        </p:grpSpPr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B069BC9E-74A8-1A5F-9285-97308696EDE7}"/>
                </a:ext>
              </a:extLst>
            </p:cNvPr>
            <p:cNvCxnSpPr>
              <a:cxnSpLocks/>
            </p:cNvCxnSpPr>
            <p:nvPr/>
          </p:nvCxnSpPr>
          <p:spPr>
            <a:xfrm>
              <a:off x="7948980" y="5648960"/>
              <a:ext cx="338332" cy="0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71384B0-F9F6-CB6E-264E-558A5B92DE72}"/>
                </a:ext>
              </a:extLst>
            </p:cNvPr>
            <p:cNvCxnSpPr>
              <a:cxnSpLocks/>
            </p:cNvCxnSpPr>
            <p:nvPr/>
          </p:nvCxnSpPr>
          <p:spPr>
            <a:xfrm>
              <a:off x="8262424" y="5648960"/>
              <a:ext cx="0" cy="255604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54E1845F-970C-027E-75BB-00165115CC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4889" y="5901204"/>
              <a:ext cx="311123" cy="0"/>
            </a:xfrm>
            <a:prstGeom prst="straightConnector1">
              <a:avLst/>
            </a:prstGeom>
            <a:ln w="190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228FA137-D91C-7742-C31E-3AC47D00C1E0}"/>
              </a:ext>
            </a:extLst>
          </p:cNvPr>
          <p:cNvSpPr txBox="1"/>
          <p:nvPr/>
        </p:nvSpPr>
        <p:spPr>
          <a:xfrm>
            <a:off x="8125257" y="5220048"/>
            <a:ext cx="36604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Traitement manuel (lecture) ou automatique </a:t>
            </a:r>
            <a:br>
              <a:rPr lang="fr-FR" sz="1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(intégration des informations dans l’application </a:t>
            </a:r>
          </a:p>
          <a:p>
            <a:r>
              <a:rPr lang="fr-FR" sz="1400" dirty="0">
                <a:solidFill>
                  <a:schemeClr val="bg2">
                    <a:lumMod val="50000"/>
                  </a:schemeClr>
                </a:solidFill>
              </a:rPr>
              <a:t>métier) du courriel</a:t>
            </a:r>
          </a:p>
        </p:txBody>
      </p:sp>
    </p:spTree>
    <p:extLst>
      <p:ext uri="{BB962C8B-B14F-4D97-AF65-F5344CB8AC3E}">
        <p14:creationId xmlns:p14="http://schemas.microsoft.com/office/powerpoint/2010/main" val="40180558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229D95DB84C341BE68AD8B5058EEDE" ma:contentTypeVersion="19" ma:contentTypeDescription="Crée un document." ma:contentTypeScope="" ma:versionID="2f3d0f0f757ef637e17d84accf0c3c27">
  <xsd:schema xmlns:xsd="http://www.w3.org/2001/XMLSchema" xmlns:xs="http://www.w3.org/2001/XMLSchema" xmlns:p="http://schemas.microsoft.com/office/2006/metadata/properties" xmlns:ns1="http://schemas.microsoft.com/sharepoint/v3" xmlns:ns2="51bc01aa-08ab-4208-b541-d92dfbe33f64" xmlns:ns3="17d13f71-f065-4f09-8787-38d5d93a2db4" targetNamespace="http://schemas.microsoft.com/office/2006/metadata/properties" ma:root="true" ma:fieldsID="19dc70d77420f6b16339f4c8407ad584" ns1:_="" ns2:_="" ns3:_="">
    <xsd:import namespace="http://schemas.microsoft.com/sharepoint/v3"/>
    <xsd:import namespace="51bc01aa-08ab-4208-b541-d92dfbe33f64"/>
    <xsd:import namespace="17d13f71-f065-4f09-8787-38d5d93a2d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c01aa-08ab-4208-b541-d92dfbe33f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c4480557-28ee-4200-b705-f4b4ceb9c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d13f71-f065-4f09-8787-38d5d93a2db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27ae407-10fe-4592-8d4c-7245392a235a}" ma:internalName="TaxCatchAll" ma:showField="CatchAllData" ma:web="17d13f71-f065-4f09-8787-38d5d93a2d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17d13f71-f065-4f09-8787-38d5d93a2db4" xsi:nil="true"/>
    <lcf76f155ced4ddcb4097134ff3c332f xmlns="51bc01aa-08ab-4208-b541-d92dfbe33f6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7F21CE6-B9FD-47C6-9B85-6DF3C8699F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1bc01aa-08ab-4208-b541-d92dfbe33f64"/>
    <ds:schemaRef ds:uri="17d13f71-f065-4f09-8787-38d5d93a2d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BA4C0F-4689-4470-898F-0D8311573B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BE7EAC-2CF6-4091-A01B-8339747E257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17d13f71-f065-4f09-8787-38d5d93a2db4"/>
    <ds:schemaRef ds:uri="51bc01aa-08ab-4208-b541-d92dfbe33f6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777</Words>
  <Application>Microsoft Office PowerPoint</Application>
  <PresentationFormat>Grand écran</PresentationFormat>
  <Paragraphs>122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Geneva</vt:lpstr>
      <vt:lpstr>Thème Office</vt:lpstr>
      <vt:lpstr>Volet Transmission de document(s) CDA en HL7v2</vt:lpstr>
      <vt:lpstr>Les Acteurs/Transactions</vt:lpstr>
      <vt:lpstr>Diagrammes de séquences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Volet Transmission de document(s) CDA en HL7v2</dc:title>
  <dc:creator>Isabelle GIBAUD</dc:creator>
  <cp:lastModifiedBy>Sylvain DEMEY</cp:lastModifiedBy>
  <cp:revision>6</cp:revision>
  <dcterms:created xsi:type="dcterms:W3CDTF">2024-07-14T10:39:41Z</dcterms:created>
  <dcterms:modified xsi:type="dcterms:W3CDTF">2024-09-23T14:15:10Z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0x01010027229D95DB84C341BE68AD8B5058EEDE</vt:lpwstr>
  </property>
  <property fmtid="{D5CDD505-2E9C-101B-9397-08002B2CF9AE}" pid="3" name="MediaServiceImageTags">
    <vt:lpwstr/>
  </property>
</Properties>
</file>