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5" r:id="rId6"/>
    <p:sldId id="266" r:id="rId7"/>
    <p:sldId id="263" r:id="rId8"/>
    <p:sldId id="264"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972"/>
    <p:restoredTop sz="94694"/>
  </p:normalViewPr>
  <p:slideViewPr>
    <p:cSldViewPr snapToGrid="0" snapToObjects="1">
      <p:cViewPr>
        <p:scale>
          <a:sx n="122" d="100"/>
          <a:sy n="122" d="100"/>
        </p:scale>
        <p:origin x="24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9/22/19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9/22/19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9/22/19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8FFF-AC94-DA4E-A2F6-6C6B9180101C}"/>
              </a:ext>
            </a:extLst>
          </p:cNvPr>
          <p:cNvSpPr>
            <a:spLocks noGrp="1"/>
          </p:cNvSpPr>
          <p:nvPr>
            <p:ph type="ctrTitle"/>
          </p:nvPr>
        </p:nvSpPr>
        <p:spPr/>
        <p:txBody>
          <a:bodyPr/>
          <a:lstStyle/>
          <a:p>
            <a:r>
              <a:rPr lang="en-US" cap="small" dirty="0"/>
              <a:t>Historical Data</a:t>
            </a:r>
          </a:p>
        </p:txBody>
      </p:sp>
      <p:sp>
        <p:nvSpPr>
          <p:cNvPr id="3" name="Subtitle 2">
            <a:extLst>
              <a:ext uri="{FF2B5EF4-FFF2-40B4-BE49-F238E27FC236}">
                <a16:creationId xmlns:a16="http://schemas.microsoft.com/office/drawing/2014/main" id="{AF9A9DDA-CC71-6A4D-B928-52A482668C86}"/>
              </a:ext>
            </a:extLst>
          </p:cNvPr>
          <p:cNvSpPr>
            <a:spLocks noGrp="1"/>
          </p:cNvSpPr>
          <p:nvPr>
            <p:ph type="subTitle" idx="1"/>
          </p:nvPr>
        </p:nvSpPr>
        <p:spPr/>
        <p:txBody>
          <a:bodyPr/>
          <a:lstStyle/>
          <a:p>
            <a:r>
              <a:rPr lang="en-US" cap="small" dirty="0"/>
              <a:t>A performance summary of DQN and A2C RL Agents</a:t>
            </a:r>
          </a:p>
        </p:txBody>
      </p:sp>
    </p:spTree>
    <p:extLst>
      <p:ext uri="{BB962C8B-B14F-4D97-AF65-F5344CB8AC3E}">
        <p14:creationId xmlns:p14="http://schemas.microsoft.com/office/powerpoint/2010/main" val="275645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5082160"/>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Actor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4</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0.10</a:t>
            </a:r>
          </a:p>
          <a:p>
            <a:pPr marL="0" indent="0">
              <a:lnSpc>
                <a:spcPct val="140000"/>
              </a:lnSpc>
              <a:spcBef>
                <a:spcPts val="0"/>
              </a:spcBef>
              <a:spcAft>
                <a:spcPts val="0"/>
              </a:spcAft>
              <a:buNone/>
            </a:pPr>
            <a:endPar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Critic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4</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0.001</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a:t>
            </a:r>
            <a:endPar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Aversion"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"Episode Length"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252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+-750</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"Validation Frac"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Daily</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1000</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6" name="Content Placeholder 2">
            <a:extLst>
              <a:ext uri="{FF2B5EF4-FFF2-40B4-BE49-F238E27FC236}">
                <a16:creationId xmlns:a16="http://schemas.microsoft.com/office/drawing/2014/main" id="{3763D249-15AA-1148-A658-D2C570CDDA44}"/>
              </a:ext>
            </a:extLst>
          </p:cNvPr>
          <p:cNvSpPr txBox="1">
            <a:spLocks/>
          </p:cNvSpPr>
          <p:nvPr/>
        </p:nvSpPr>
        <p:spPr>
          <a:xfrm>
            <a:off x="4692412" y="5588139"/>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In the daily setting the Actor Critic is no longer able to mimic the Merton fraction as well as it did with monthly data.</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Perhaps it believes other state parameters have more predictive power on a daily basis (however its performance is not consistently stellar out of sample so we cannot conclude it is beating Merton)  </a:t>
            </a:r>
            <a:endParaRPr lang="en-US" sz="900" dirty="0">
              <a:latin typeface="Menlo" panose="020B0609030804020204" pitchFamily="49" charset="0"/>
              <a:ea typeface="Menlo" panose="020B0609030804020204" pitchFamily="49" charset="0"/>
              <a:cs typeface="Menlo" panose="020B0609030804020204" pitchFamily="49" charset="0"/>
            </a:endParaRPr>
          </a:p>
        </p:txBody>
      </p:sp>
      <p:pic>
        <p:nvPicPr>
          <p:cNvPr id="7" name="Content Placeholder 6">
            <a:extLst>
              <a:ext uri="{FF2B5EF4-FFF2-40B4-BE49-F238E27FC236}">
                <a16:creationId xmlns:a16="http://schemas.microsoft.com/office/drawing/2014/main" id="{79E46AA2-BADC-B94A-94CD-EE7C4AFA6900}"/>
              </a:ext>
            </a:extLst>
          </p:cNvPr>
          <p:cNvPicPr>
            <a:picLocks noGrp="1" noChangeAspect="1"/>
          </p:cNvPicPr>
          <p:nvPr>
            <p:ph sz="half" idx="2"/>
          </p:nvPr>
        </p:nvPicPr>
        <p:blipFill>
          <a:blip r:embed="rId2"/>
          <a:srcRect/>
          <a:stretch/>
        </p:blipFill>
        <p:spPr>
          <a:xfrm>
            <a:off x="4229231" y="1469010"/>
            <a:ext cx="2237033" cy="2175793"/>
          </a:xfrm>
        </p:spPr>
      </p:pic>
      <p:graphicFrame>
        <p:nvGraphicFramePr>
          <p:cNvPr id="9" name="Table 8">
            <a:extLst>
              <a:ext uri="{FF2B5EF4-FFF2-40B4-BE49-F238E27FC236}">
                <a16:creationId xmlns:a16="http://schemas.microsoft.com/office/drawing/2014/main" id="{742EBBBC-B252-594B-B75A-0B0F76A11DC1}"/>
              </a:ext>
            </a:extLst>
          </p:cNvPr>
          <p:cNvGraphicFramePr>
            <a:graphicFrameLocks noGrp="1"/>
          </p:cNvGraphicFramePr>
          <p:nvPr>
            <p:extLst>
              <p:ext uri="{D42A27DB-BD31-4B8C-83A1-F6EECF244321}">
                <p14:modId xmlns:p14="http://schemas.microsoft.com/office/powerpoint/2010/main" val="741501762"/>
              </p:ext>
            </p:extLst>
          </p:nvPr>
        </p:nvGraphicFramePr>
        <p:xfrm>
          <a:off x="4692411" y="4237793"/>
          <a:ext cx="6659044" cy="1143000"/>
        </p:xfrm>
        <a:graphic>
          <a:graphicData uri="http://schemas.openxmlformats.org/drawingml/2006/table">
            <a:tbl>
              <a:tblPr firstRow="1" bandRow="1">
                <a:tableStyleId>{2D5ABB26-0587-4C30-8999-92F81FD0307C}</a:tableStyleId>
              </a:tblPr>
              <a:tblGrid>
                <a:gridCol w="951292">
                  <a:extLst>
                    <a:ext uri="{9D8B030D-6E8A-4147-A177-3AD203B41FA5}">
                      <a16:colId xmlns:a16="http://schemas.microsoft.com/office/drawing/2014/main" val="3037510283"/>
                    </a:ext>
                  </a:extLst>
                </a:gridCol>
                <a:gridCol w="951292">
                  <a:extLst>
                    <a:ext uri="{9D8B030D-6E8A-4147-A177-3AD203B41FA5}">
                      <a16:colId xmlns:a16="http://schemas.microsoft.com/office/drawing/2014/main" val="816409838"/>
                    </a:ext>
                  </a:extLst>
                </a:gridCol>
                <a:gridCol w="951292">
                  <a:extLst>
                    <a:ext uri="{9D8B030D-6E8A-4147-A177-3AD203B41FA5}">
                      <a16:colId xmlns:a16="http://schemas.microsoft.com/office/drawing/2014/main" val="2272850528"/>
                    </a:ext>
                  </a:extLst>
                </a:gridCol>
                <a:gridCol w="951292">
                  <a:extLst>
                    <a:ext uri="{9D8B030D-6E8A-4147-A177-3AD203B41FA5}">
                      <a16:colId xmlns:a16="http://schemas.microsoft.com/office/drawing/2014/main" val="2132123499"/>
                    </a:ext>
                  </a:extLst>
                </a:gridCol>
                <a:gridCol w="951292">
                  <a:extLst>
                    <a:ext uri="{9D8B030D-6E8A-4147-A177-3AD203B41FA5}">
                      <a16:colId xmlns:a16="http://schemas.microsoft.com/office/drawing/2014/main" val="3463469252"/>
                    </a:ext>
                  </a:extLst>
                </a:gridCol>
                <a:gridCol w="951292">
                  <a:extLst>
                    <a:ext uri="{9D8B030D-6E8A-4147-A177-3AD203B41FA5}">
                      <a16:colId xmlns:a16="http://schemas.microsoft.com/office/drawing/2014/main" val="1469726453"/>
                    </a:ext>
                  </a:extLst>
                </a:gridCol>
                <a:gridCol w="951292">
                  <a:extLst>
                    <a:ext uri="{9D8B030D-6E8A-4147-A177-3AD203B41FA5}">
                      <a16:colId xmlns:a16="http://schemas.microsoft.com/office/drawing/2014/main" val="3562907535"/>
                    </a:ext>
                  </a:extLst>
                </a:gridCol>
              </a:tblGrid>
              <a:tr h="225000">
                <a:tc>
                  <a:txBody>
                    <a:bodyPr/>
                    <a:lstStyle/>
                    <a:p>
                      <a:pPr algn="ctr"/>
                      <a:endParaRPr lang="en-US" sz="900" dirty="0"/>
                    </a:p>
                  </a:txBody>
                  <a:tcPr/>
                </a:tc>
                <a:tc gridSpan="2">
                  <a:txBody>
                    <a:bodyPr/>
                    <a:lstStyle/>
                    <a:p>
                      <a:pPr algn="ctr"/>
                      <a:r>
                        <a:rPr lang="en-US" sz="900" b="1" dirty="0"/>
                        <a:t>Graph One</a:t>
                      </a:r>
                    </a:p>
                  </a:txBody>
                  <a:tcPr/>
                </a:tc>
                <a:tc hMerge="1">
                  <a:txBody>
                    <a:bodyPr/>
                    <a:lstStyle/>
                    <a:p>
                      <a:endParaRPr lang="en-US" sz="900" dirty="0"/>
                    </a:p>
                  </a:txBody>
                  <a:tcPr/>
                </a:tc>
                <a:tc gridSpan="2">
                  <a:txBody>
                    <a:bodyPr/>
                    <a:lstStyle/>
                    <a:p>
                      <a:pPr algn="ctr"/>
                      <a:r>
                        <a:rPr lang="en-US" sz="900" b="1" dirty="0"/>
                        <a:t>Graph Two</a:t>
                      </a:r>
                    </a:p>
                  </a:txBody>
                  <a:tcPr/>
                </a:tc>
                <a:tc hMerge="1">
                  <a:txBody>
                    <a:bodyPr/>
                    <a:lstStyle/>
                    <a:p>
                      <a:endParaRPr lang="en-US" sz="900" dirty="0"/>
                    </a:p>
                  </a:txBody>
                  <a:tcPr/>
                </a:tc>
                <a:tc gridSpan="2">
                  <a:txBody>
                    <a:bodyPr/>
                    <a:lstStyle/>
                    <a:p>
                      <a:pPr algn="ctr"/>
                      <a:r>
                        <a:rPr lang="en-US" sz="900" b="1" dirty="0"/>
                        <a:t>Graph Three</a:t>
                      </a:r>
                    </a:p>
                  </a:txBody>
                  <a:tcPr/>
                </a:tc>
                <a:tc hMerge="1">
                  <a:txBody>
                    <a:bodyPr/>
                    <a:lstStyle/>
                    <a:p>
                      <a:endParaRPr lang="en-US" sz="900" dirty="0"/>
                    </a:p>
                  </a:txBody>
                  <a:tcPr/>
                </a:tc>
                <a:extLst>
                  <a:ext uri="{0D108BD9-81ED-4DB2-BD59-A6C34878D82A}">
                    <a16:rowId xmlns:a16="http://schemas.microsoft.com/office/drawing/2014/main" val="2451899101"/>
                  </a:ext>
                </a:extLst>
              </a:tr>
              <a:tr h="225000">
                <a:tc>
                  <a:txBody>
                    <a:bodyPr/>
                    <a:lstStyle/>
                    <a:p>
                      <a:pPr algn="ctr"/>
                      <a:endParaRPr lang="en-US" sz="900" dirty="0"/>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extLst>
                  <a:ext uri="{0D108BD9-81ED-4DB2-BD59-A6C34878D82A}">
                    <a16:rowId xmlns:a16="http://schemas.microsoft.com/office/drawing/2014/main" val="3662820682"/>
                  </a:ext>
                </a:extLst>
              </a:tr>
              <a:tr h="225000">
                <a:tc>
                  <a:txBody>
                    <a:bodyPr/>
                    <a:lstStyle/>
                    <a:p>
                      <a:pPr algn="r"/>
                      <a:r>
                        <a:rPr lang="en-US" sz="900" dirty="0"/>
                        <a:t>Actor Critic</a:t>
                      </a:r>
                    </a:p>
                  </a:txBody>
                  <a:tcPr/>
                </a:tc>
                <a:tc>
                  <a:txBody>
                    <a:bodyPr/>
                    <a:lstStyle/>
                    <a:p>
                      <a:pPr algn="ctr"/>
                      <a:r>
                        <a:rPr lang="en-US" sz="900" dirty="0"/>
                        <a:t>0.0814</a:t>
                      </a:r>
                    </a:p>
                  </a:txBody>
                  <a:tcPr/>
                </a:tc>
                <a:tc>
                  <a:txBody>
                    <a:bodyPr/>
                    <a:lstStyle/>
                    <a:p>
                      <a:pPr algn="ctr"/>
                      <a:r>
                        <a:rPr lang="en-US" sz="900" dirty="0"/>
                        <a:t>0.1224</a:t>
                      </a:r>
                    </a:p>
                  </a:txBody>
                  <a:tcPr/>
                </a:tc>
                <a:tc>
                  <a:txBody>
                    <a:bodyPr/>
                    <a:lstStyle/>
                    <a:p>
                      <a:pPr algn="ctr"/>
                      <a:r>
                        <a:rPr lang="en-US" sz="900" dirty="0"/>
                        <a:t>-0.0194</a:t>
                      </a:r>
                    </a:p>
                  </a:txBody>
                  <a:tcPr/>
                </a:tc>
                <a:tc>
                  <a:txBody>
                    <a:bodyPr/>
                    <a:lstStyle/>
                    <a:p>
                      <a:pPr algn="ctr"/>
                      <a:r>
                        <a:rPr lang="en-US" sz="900" dirty="0"/>
                        <a:t>0.2212</a:t>
                      </a:r>
                    </a:p>
                  </a:txBody>
                  <a:tcPr/>
                </a:tc>
                <a:tc>
                  <a:txBody>
                    <a:bodyPr/>
                    <a:lstStyle/>
                    <a:p>
                      <a:pPr algn="ctr"/>
                      <a:r>
                        <a:rPr lang="en-US" sz="900" dirty="0"/>
                        <a:t>0.1702</a:t>
                      </a:r>
                    </a:p>
                  </a:txBody>
                  <a:tcPr/>
                </a:tc>
                <a:tc>
                  <a:txBody>
                    <a:bodyPr/>
                    <a:lstStyle/>
                    <a:p>
                      <a:pPr algn="ctr"/>
                      <a:r>
                        <a:rPr lang="en-US" sz="900" dirty="0"/>
                        <a:t>0.4018</a:t>
                      </a:r>
                    </a:p>
                  </a:txBody>
                  <a:tcPr/>
                </a:tc>
                <a:extLst>
                  <a:ext uri="{0D108BD9-81ED-4DB2-BD59-A6C34878D82A}">
                    <a16:rowId xmlns:a16="http://schemas.microsoft.com/office/drawing/2014/main" val="556744848"/>
                  </a:ext>
                </a:extLst>
              </a:tr>
              <a:tr h="225000">
                <a:tc>
                  <a:txBody>
                    <a:bodyPr/>
                    <a:lstStyle/>
                    <a:p>
                      <a:pPr algn="r"/>
                      <a:r>
                        <a:rPr lang="en-US" sz="900" dirty="0"/>
                        <a:t>Risk Free</a:t>
                      </a:r>
                    </a:p>
                  </a:txBody>
                  <a:tcPr/>
                </a:tc>
                <a:tc>
                  <a:txBody>
                    <a:bodyPr/>
                    <a:lstStyle/>
                    <a:p>
                      <a:pPr algn="ctr"/>
                      <a:r>
                        <a:rPr lang="en-US" sz="900" dirty="0"/>
                        <a:t>0.0019</a:t>
                      </a:r>
                    </a:p>
                  </a:txBody>
                  <a:tcPr/>
                </a:tc>
                <a:tc>
                  <a:txBody>
                    <a:bodyPr/>
                    <a:lstStyle/>
                    <a:p>
                      <a:pPr algn="ctr"/>
                      <a:r>
                        <a:rPr lang="en-US" sz="900" dirty="0"/>
                        <a:t>0.0016</a:t>
                      </a:r>
                    </a:p>
                  </a:txBody>
                  <a:tcPr/>
                </a:tc>
                <a:tc>
                  <a:txBody>
                    <a:bodyPr/>
                    <a:lstStyle/>
                    <a:p>
                      <a:pPr algn="ctr"/>
                      <a:r>
                        <a:rPr lang="en-US" sz="900" dirty="0"/>
                        <a:t>0.0156</a:t>
                      </a:r>
                    </a:p>
                  </a:txBody>
                  <a:tcPr/>
                </a:tc>
                <a:tc>
                  <a:txBody>
                    <a:bodyPr/>
                    <a:lstStyle/>
                    <a:p>
                      <a:pPr algn="ctr"/>
                      <a:r>
                        <a:rPr lang="en-US" sz="900" dirty="0"/>
                        <a:t>0.0059</a:t>
                      </a:r>
                    </a:p>
                  </a:txBody>
                  <a:tcPr/>
                </a:tc>
                <a:tc>
                  <a:txBody>
                    <a:bodyPr/>
                    <a:lstStyle/>
                    <a:p>
                      <a:pPr algn="ctr"/>
                      <a:r>
                        <a:rPr lang="en-US" sz="900" dirty="0"/>
                        <a:t>0.0044</a:t>
                      </a:r>
                    </a:p>
                  </a:txBody>
                  <a:tcPr/>
                </a:tc>
                <a:tc>
                  <a:txBody>
                    <a:bodyPr/>
                    <a:lstStyle/>
                    <a:p>
                      <a:pPr algn="ctr"/>
                      <a:r>
                        <a:rPr lang="en-US" sz="900" dirty="0"/>
                        <a:t>0.0021</a:t>
                      </a:r>
                    </a:p>
                  </a:txBody>
                  <a:tcPr/>
                </a:tc>
                <a:extLst>
                  <a:ext uri="{0D108BD9-81ED-4DB2-BD59-A6C34878D82A}">
                    <a16:rowId xmlns:a16="http://schemas.microsoft.com/office/drawing/2014/main" val="2037407192"/>
                  </a:ext>
                </a:extLst>
              </a:tr>
              <a:tr h="225000">
                <a:tc>
                  <a:txBody>
                    <a:bodyPr/>
                    <a:lstStyle/>
                    <a:p>
                      <a:pPr algn="r"/>
                      <a:r>
                        <a:rPr lang="en-US" sz="900" dirty="0"/>
                        <a:t>Merton</a:t>
                      </a:r>
                    </a:p>
                  </a:txBody>
                  <a:tcPr/>
                </a:tc>
                <a:tc>
                  <a:txBody>
                    <a:bodyPr/>
                    <a:lstStyle/>
                    <a:p>
                      <a:pPr algn="ctr"/>
                      <a:r>
                        <a:rPr lang="en-US" sz="900" dirty="0"/>
                        <a:t>0.2349</a:t>
                      </a:r>
                    </a:p>
                  </a:txBody>
                  <a:tcPr/>
                </a:tc>
                <a:tc>
                  <a:txBody>
                    <a:bodyPr/>
                    <a:lstStyle/>
                    <a:p>
                      <a:pPr algn="ctr"/>
                      <a:r>
                        <a:rPr lang="en-US" sz="900" dirty="0"/>
                        <a:t>0.3439</a:t>
                      </a:r>
                    </a:p>
                  </a:txBody>
                  <a:tcPr/>
                </a:tc>
                <a:tc>
                  <a:txBody>
                    <a:bodyPr/>
                    <a:lstStyle/>
                    <a:p>
                      <a:pPr algn="ctr"/>
                      <a:r>
                        <a:rPr lang="en-US" sz="900" dirty="0"/>
                        <a:t>-0.1051</a:t>
                      </a:r>
                    </a:p>
                  </a:txBody>
                  <a:tcPr/>
                </a:tc>
                <a:tc>
                  <a:txBody>
                    <a:bodyPr/>
                    <a:lstStyle/>
                    <a:p>
                      <a:pPr algn="ctr"/>
                      <a:r>
                        <a:rPr lang="en-US" sz="900" dirty="0"/>
                        <a:t>0.7353</a:t>
                      </a:r>
                    </a:p>
                  </a:txBody>
                  <a:tcPr/>
                </a:tc>
                <a:tc>
                  <a:txBody>
                    <a:bodyPr/>
                    <a:lstStyle/>
                    <a:p>
                      <a:pPr algn="ctr"/>
                      <a:r>
                        <a:rPr lang="en-US" sz="900" dirty="0"/>
                        <a:t>0.1365</a:t>
                      </a:r>
                    </a:p>
                  </a:txBody>
                  <a:tcPr/>
                </a:tc>
                <a:tc>
                  <a:txBody>
                    <a:bodyPr/>
                    <a:lstStyle/>
                    <a:p>
                      <a:pPr algn="ctr"/>
                      <a:r>
                        <a:rPr lang="en-US" sz="900" dirty="0"/>
                        <a:t>0.2774</a:t>
                      </a:r>
                    </a:p>
                  </a:txBody>
                  <a:tcPr/>
                </a:tc>
                <a:extLst>
                  <a:ext uri="{0D108BD9-81ED-4DB2-BD59-A6C34878D82A}">
                    <a16:rowId xmlns:a16="http://schemas.microsoft.com/office/drawing/2014/main" val="2891183848"/>
                  </a:ext>
                </a:extLst>
              </a:tr>
            </a:tbl>
          </a:graphicData>
        </a:graphic>
      </p:graphicFrame>
      <p:pic>
        <p:nvPicPr>
          <p:cNvPr id="18" name="Content Placeholder 6">
            <a:extLst>
              <a:ext uri="{FF2B5EF4-FFF2-40B4-BE49-F238E27FC236}">
                <a16:creationId xmlns:a16="http://schemas.microsoft.com/office/drawing/2014/main" id="{E59812D3-EF93-1E49-815B-ECC037CA40FA}"/>
              </a:ext>
            </a:extLst>
          </p:cNvPr>
          <p:cNvPicPr>
            <a:picLocks noChangeAspect="1"/>
          </p:cNvPicPr>
          <p:nvPr/>
        </p:nvPicPr>
        <p:blipFill>
          <a:blip r:embed="rId3"/>
          <a:srcRect/>
          <a:stretch/>
        </p:blipFill>
        <p:spPr>
          <a:xfrm>
            <a:off x="6627298" y="1469010"/>
            <a:ext cx="2237033" cy="2175793"/>
          </a:xfrm>
          <a:prstGeom prst="rect">
            <a:avLst/>
          </a:prstGeom>
        </p:spPr>
      </p:pic>
      <p:pic>
        <p:nvPicPr>
          <p:cNvPr id="20" name="Content Placeholder 6">
            <a:extLst>
              <a:ext uri="{FF2B5EF4-FFF2-40B4-BE49-F238E27FC236}">
                <a16:creationId xmlns:a16="http://schemas.microsoft.com/office/drawing/2014/main" id="{1226C070-A255-2344-8088-4FA904D66CC8}"/>
              </a:ext>
            </a:extLst>
          </p:cNvPr>
          <p:cNvPicPr>
            <a:picLocks noChangeAspect="1"/>
          </p:cNvPicPr>
          <p:nvPr/>
        </p:nvPicPr>
        <p:blipFill>
          <a:blip r:embed="rId4"/>
          <a:srcRect/>
          <a:stretch/>
        </p:blipFill>
        <p:spPr>
          <a:xfrm>
            <a:off x="8972240" y="1459906"/>
            <a:ext cx="2279855" cy="2196224"/>
          </a:xfrm>
          <a:prstGeom prst="rect">
            <a:avLst/>
          </a:prstGeom>
        </p:spPr>
      </p:pic>
    </p:spTree>
    <p:extLst>
      <p:ext uri="{BB962C8B-B14F-4D97-AF65-F5344CB8AC3E}">
        <p14:creationId xmlns:p14="http://schemas.microsoft.com/office/powerpoint/2010/main" val="389604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0091-1916-5648-94F3-51C2C153B416}"/>
              </a:ext>
            </a:extLst>
          </p:cNvPr>
          <p:cNvSpPr>
            <a:spLocks noGrp="1"/>
          </p:cNvSpPr>
          <p:nvPr>
            <p:ph type="title"/>
          </p:nvPr>
        </p:nvSpPr>
        <p:spPr/>
        <p:txBody>
          <a:bodyPr/>
          <a:lstStyle/>
          <a:p>
            <a:r>
              <a:rPr lang="en-US" cap="small" dirty="0"/>
              <a:t>DQN Performance</a:t>
            </a:r>
          </a:p>
        </p:txBody>
      </p:sp>
      <p:sp>
        <p:nvSpPr>
          <p:cNvPr id="3" name="Text Placeholder 2">
            <a:extLst>
              <a:ext uri="{FF2B5EF4-FFF2-40B4-BE49-F238E27FC236}">
                <a16:creationId xmlns:a16="http://schemas.microsoft.com/office/drawing/2014/main" id="{F98BD497-2273-E641-94D0-7725B6EC8C78}"/>
              </a:ext>
            </a:extLst>
          </p:cNvPr>
          <p:cNvSpPr>
            <a:spLocks noGrp="1"/>
          </p:cNvSpPr>
          <p:nvPr>
            <p:ph type="body" idx="1"/>
          </p:nvPr>
        </p:nvSpPr>
        <p:spPr/>
        <p:txBody>
          <a:bodyPr/>
          <a:lstStyle/>
          <a:p>
            <a:r>
              <a:rPr lang="en-US" cap="small" dirty="0"/>
              <a:t>Multi-Step Monthly Data</a:t>
            </a:r>
          </a:p>
        </p:txBody>
      </p:sp>
    </p:spTree>
    <p:extLst>
      <p:ext uri="{BB962C8B-B14F-4D97-AF65-F5344CB8AC3E}">
        <p14:creationId xmlns:p14="http://schemas.microsoft.com/office/powerpoint/2010/main" val="118883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2048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Aversion"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"Episode Length"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"Validation Frac"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Monthly</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1000</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6" name="Content Placeholder 2">
            <a:extLst>
              <a:ext uri="{FF2B5EF4-FFF2-40B4-BE49-F238E27FC236}">
                <a16:creationId xmlns:a16="http://schemas.microsoft.com/office/drawing/2014/main" id="{3763D249-15AA-1148-A658-D2C570CDDA44}"/>
              </a:ext>
            </a:extLst>
          </p:cNvPr>
          <p:cNvSpPr txBox="1">
            <a:spLocks/>
          </p:cNvSpPr>
          <p:nvPr/>
        </p:nvSpPr>
        <p:spPr>
          <a:xfrm>
            <a:off x="4692412" y="5588139"/>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The performance varies dramatically between subsequent iterations of the algorithm, which is expected after so few episodes of training.</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However 1000 eps is already 24x the amount of data in the training set (551 steps)</a:t>
            </a:r>
            <a:endParaRPr lang="en-US" sz="700" dirty="0">
              <a:latin typeface="Garamond" panose="02020404030301010803" pitchFamily="18"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pic>
        <p:nvPicPr>
          <p:cNvPr id="7" name="Content Placeholder 6">
            <a:extLst>
              <a:ext uri="{FF2B5EF4-FFF2-40B4-BE49-F238E27FC236}">
                <a16:creationId xmlns:a16="http://schemas.microsoft.com/office/drawing/2014/main" id="{79E46AA2-BADC-B94A-94CD-EE7C4AFA6900}"/>
              </a:ext>
            </a:extLst>
          </p:cNvPr>
          <p:cNvPicPr>
            <a:picLocks noGrp="1" noChangeAspect="1"/>
          </p:cNvPicPr>
          <p:nvPr>
            <p:ph sz="half" idx="2"/>
          </p:nvPr>
        </p:nvPicPr>
        <p:blipFill>
          <a:blip r:embed="rId2"/>
          <a:srcRect/>
          <a:stretch/>
        </p:blipFill>
        <p:spPr>
          <a:xfrm>
            <a:off x="4195842" y="1458794"/>
            <a:ext cx="2303811" cy="2196225"/>
          </a:xfrm>
        </p:spPr>
      </p:pic>
      <p:graphicFrame>
        <p:nvGraphicFramePr>
          <p:cNvPr id="9" name="Table 8">
            <a:extLst>
              <a:ext uri="{FF2B5EF4-FFF2-40B4-BE49-F238E27FC236}">
                <a16:creationId xmlns:a16="http://schemas.microsoft.com/office/drawing/2014/main" id="{742EBBBC-B252-594B-B75A-0B0F76A11DC1}"/>
              </a:ext>
            </a:extLst>
          </p:cNvPr>
          <p:cNvGraphicFramePr>
            <a:graphicFrameLocks noGrp="1"/>
          </p:cNvGraphicFramePr>
          <p:nvPr>
            <p:extLst>
              <p:ext uri="{D42A27DB-BD31-4B8C-83A1-F6EECF244321}">
                <p14:modId xmlns:p14="http://schemas.microsoft.com/office/powerpoint/2010/main" val="3335182850"/>
              </p:ext>
            </p:extLst>
          </p:nvPr>
        </p:nvGraphicFramePr>
        <p:xfrm>
          <a:off x="4692411" y="4237793"/>
          <a:ext cx="6659044" cy="1143000"/>
        </p:xfrm>
        <a:graphic>
          <a:graphicData uri="http://schemas.openxmlformats.org/drawingml/2006/table">
            <a:tbl>
              <a:tblPr firstRow="1" bandRow="1">
                <a:tableStyleId>{2D5ABB26-0587-4C30-8999-92F81FD0307C}</a:tableStyleId>
              </a:tblPr>
              <a:tblGrid>
                <a:gridCol w="951292">
                  <a:extLst>
                    <a:ext uri="{9D8B030D-6E8A-4147-A177-3AD203B41FA5}">
                      <a16:colId xmlns:a16="http://schemas.microsoft.com/office/drawing/2014/main" val="3037510283"/>
                    </a:ext>
                  </a:extLst>
                </a:gridCol>
                <a:gridCol w="951292">
                  <a:extLst>
                    <a:ext uri="{9D8B030D-6E8A-4147-A177-3AD203B41FA5}">
                      <a16:colId xmlns:a16="http://schemas.microsoft.com/office/drawing/2014/main" val="816409838"/>
                    </a:ext>
                  </a:extLst>
                </a:gridCol>
                <a:gridCol w="951292">
                  <a:extLst>
                    <a:ext uri="{9D8B030D-6E8A-4147-A177-3AD203B41FA5}">
                      <a16:colId xmlns:a16="http://schemas.microsoft.com/office/drawing/2014/main" val="2272850528"/>
                    </a:ext>
                  </a:extLst>
                </a:gridCol>
                <a:gridCol w="951292">
                  <a:extLst>
                    <a:ext uri="{9D8B030D-6E8A-4147-A177-3AD203B41FA5}">
                      <a16:colId xmlns:a16="http://schemas.microsoft.com/office/drawing/2014/main" val="2132123499"/>
                    </a:ext>
                  </a:extLst>
                </a:gridCol>
                <a:gridCol w="951292">
                  <a:extLst>
                    <a:ext uri="{9D8B030D-6E8A-4147-A177-3AD203B41FA5}">
                      <a16:colId xmlns:a16="http://schemas.microsoft.com/office/drawing/2014/main" val="3463469252"/>
                    </a:ext>
                  </a:extLst>
                </a:gridCol>
                <a:gridCol w="951292">
                  <a:extLst>
                    <a:ext uri="{9D8B030D-6E8A-4147-A177-3AD203B41FA5}">
                      <a16:colId xmlns:a16="http://schemas.microsoft.com/office/drawing/2014/main" val="1469726453"/>
                    </a:ext>
                  </a:extLst>
                </a:gridCol>
                <a:gridCol w="951292">
                  <a:extLst>
                    <a:ext uri="{9D8B030D-6E8A-4147-A177-3AD203B41FA5}">
                      <a16:colId xmlns:a16="http://schemas.microsoft.com/office/drawing/2014/main" val="3562907535"/>
                    </a:ext>
                  </a:extLst>
                </a:gridCol>
              </a:tblGrid>
              <a:tr h="225000">
                <a:tc>
                  <a:txBody>
                    <a:bodyPr/>
                    <a:lstStyle/>
                    <a:p>
                      <a:pPr algn="ctr"/>
                      <a:endParaRPr lang="en-US" sz="900" dirty="0"/>
                    </a:p>
                  </a:txBody>
                  <a:tcPr/>
                </a:tc>
                <a:tc gridSpan="2">
                  <a:txBody>
                    <a:bodyPr/>
                    <a:lstStyle/>
                    <a:p>
                      <a:pPr algn="ctr"/>
                      <a:r>
                        <a:rPr lang="en-US" sz="900" b="1" dirty="0"/>
                        <a:t>Graph One</a:t>
                      </a:r>
                    </a:p>
                  </a:txBody>
                  <a:tcPr/>
                </a:tc>
                <a:tc hMerge="1">
                  <a:txBody>
                    <a:bodyPr/>
                    <a:lstStyle/>
                    <a:p>
                      <a:endParaRPr lang="en-US" sz="900" dirty="0"/>
                    </a:p>
                  </a:txBody>
                  <a:tcPr/>
                </a:tc>
                <a:tc gridSpan="2">
                  <a:txBody>
                    <a:bodyPr/>
                    <a:lstStyle/>
                    <a:p>
                      <a:pPr algn="ctr"/>
                      <a:r>
                        <a:rPr lang="en-US" sz="900" b="1" dirty="0"/>
                        <a:t>Graph Two</a:t>
                      </a:r>
                    </a:p>
                  </a:txBody>
                  <a:tcPr/>
                </a:tc>
                <a:tc hMerge="1">
                  <a:txBody>
                    <a:bodyPr/>
                    <a:lstStyle/>
                    <a:p>
                      <a:endParaRPr lang="en-US" sz="900" dirty="0"/>
                    </a:p>
                  </a:txBody>
                  <a:tcPr/>
                </a:tc>
                <a:tc gridSpan="2">
                  <a:txBody>
                    <a:bodyPr/>
                    <a:lstStyle/>
                    <a:p>
                      <a:pPr algn="ctr"/>
                      <a:r>
                        <a:rPr lang="en-US" sz="900" b="1" dirty="0"/>
                        <a:t>Graph Three</a:t>
                      </a:r>
                    </a:p>
                  </a:txBody>
                  <a:tcPr/>
                </a:tc>
                <a:tc hMerge="1">
                  <a:txBody>
                    <a:bodyPr/>
                    <a:lstStyle/>
                    <a:p>
                      <a:endParaRPr lang="en-US" sz="900" dirty="0"/>
                    </a:p>
                  </a:txBody>
                  <a:tcPr/>
                </a:tc>
                <a:extLst>
                  <a:ext uri="{0D108BD9-81ED-4DB2-BD59-A6C34878D82A}">
                    <a16:rowId xmlns:a16="http://schemas.microsoft.com/office/drawing/2014/main" val="2451899101"/>
                  </a:ext>
                </a:extLst>
              </a:tr>
              <a:tr h="225000">
                <a:tc>
                  <a:txBody>
                    <a:bodyPr/>
                    <a:lstStyle/>
                    <a:p>
                      <a:pPr algn="ctr"/>
                      <a:endParaRPr lang="en-US" sz="900" dirty="0"/>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extLst>
                  <a:ext uri="{0D108BD9-81ED-4DB2-BD59-A6C34878D82A}">
                    <a16:rowId xmlns:a16="http://schemas.microsoft.com/office/drawing/2014/main" val="3662820682"/>
                  </a:ext>
                </a:extLst>
              </a:tr>
              <a:tr h="225000">
                <a:tc>
                  <a:txBody>
                    <a:bodyPr/>
                    <a:lstStyle/>
                    <a:p>
                      <a:pPr algn="r"/>
                      <a:r>
                        <a:rPr lang="en-US" sz="900" dirty="0"/>
                        <a:t>DQN</a:t>
                      </a:r>
                    </a:p>
                  </a:txBody>
                  <a:tcPr/>
                </a:tc>
                <a:tc>
                  <a:txBody>
                    <a:bodyPr/>
                    <a:lstStyle/>
                    <a:p>
                      <a:pPr algn="ctr"/>
                      <a:r>
                        <a:rPr lang="en-US" sz="900" dirty="0"/>
                        <a:t>0.0346</a:t>
                      </a:r>
                    </a:p>
                  </a:txBody>
                  <a:tcPr/>
                </a:tc>
                <a:tc>
                  <a:txBody>
                    <a:bodyPr/>
                    <a:lstStyle/>
                    <a:p>
                      <a:pPr algn="ctr"/>
                      <a:r>
                        <a:rPr lang="en-US" sz="900" dirty="0"/>
                        <a:t>0.0151</a:t>
                      </a:r>
                    </a:p>
                  </a:txBody>
                  <a:tcPr/>
                </a:tc>
                <a:tc>
                  <a:txBody>
                    <a:bodyPr/>
                    <a:lstStyle/>
                    <a:p>
                      <a:pPr algn="ctr"/>
                      <a:r>
                        <a:rPr lang="en-US" sz="900" dirty="0"/>
                        <a:t>0.1263</a:t>
                      </a:r>
                    </a:p>
                  </a:txBody>
                  <a:tcPr/>
                </a:tc>
                <a:tc>
                  <a:txBody>
                    <a:bodyPr/>
                    <a:lstStyle/>
                    <a:p>
                      <a:pPr algn="ctr"/>
                      <a:r>
                        <a:rPr lang="en-US" sz="900" dirty="0"/>
                        <a:t>0.2637</a:t>
                      </a:r>
                    </a:p>
                  </a:txBody>
                  <a:tcPr/>
                </a:tc>
                <a:tc>
                  <a:txBody>
                    <a:bodyPr/>
                    <a:lstStyle/>
                    <a:p>
                      <a:pPr algn="ctr"/>
                      <a:r>
                        <a:rPr lang="en-US" sz="900" dirty="0"/>
                        <a:t>0.0642</a:t>
                      </a:r>
                    </a:p>
                  </a:txBody>
                  <a:tcPr/>
                </a:tc>
                <a:tc>
                  <a:txBody>
                    <a:bodyPr/>
                    <a:lstStyle/>
                    <a:p>
                      <a:pPr algn="ctr"/>
                      <a:r>
                        <a:rPr lang="en-US" sz="900" dirty="0"/>
                        <a:t>0.1302</a:t>
                      </a:r>
                    </a:p>
                  </a:txBody>
                  <a:tcPr/>
                </a:tc>
                <a:extLst>
                  <a:ext uri="{0D108BD9-81ED-4DB2-BD59-A6C34878D82A}">
                    <a16:rowId xmlns:a16="http://schemas.microsoft.com/office/drawing/2014/main" val="556744848"/>
                  </a:ext>
                </a:extLst>
              </a:tr>
              <a:tr h="225000">
                <a:tc>
                  <a:txBody>
                    <a:bodyPr/>
                    <a:lstStyle/>
                    <a:p>
                      <a:pPr algn="r"/>
                      <a:r>
                        <a:rPr lang="en-US" sz="900" dirty="0"/>
                        <a:t>Risk Free</a:t>
                      </a:r>
                    </a:p>
                  </a:txBody>
                  <a:tcPr/>
                </a:tc>
                <a:tc>
                  <a:txBody>
                    <a:bodyPr/>
                    <a:lstStyle/>
                    <a:p>
                      <a:pPr algn="ctr"/>
                      <a:r>
                        <a:rPr lang="en-US" sz="900" dirty="0"/>
                        <a:t>0.0346</a:t>
                      </a:r>
                    </a:p>
                  </a:txBody>
                  <a:tcPr/>
                </a:tc>
                <a:tc>
                  <a:txBody>
                    <a:bodyPr/>
                    <a:lstStyle/>
                    <a:p>
                      <a:pPr algn="ctr"/>
                      <a:r>
                        <a:rPr lang="en-US" sz="900" dirty="0"/>
                        <a:t>0.0151</a:t>
                      </a:r>
                    </a:p>
                  </a:txBody>
                  <a:tcPr/>
                </a:tc>
                <a:tc>
                  <a:txBody>
                    <a:bodyPr/>
                    <a:lstStyle/>
                    <a:p>
                      <a:pPr algn="ctr"/>
                      <a:r>
                        <a:rPr lang="en-US" sz="900" dirty="0"/>
                        <a:t>0.0238</a:t>
                      </a:r>
                    </a:p>
                  </a:txBody>
                  <a:tcPr/>
                </a:tc>
                <a:tc>
                  <a:txBody>
                    <a:bodyPr/>
                    <a:lstStyle/>
                    <a:p>
                      <a:pPr algn="ctr"/>
                      <a:r>
                        <a:rPr lang="en-US" sz="900" dirty="0"/>
                        <a:t>0.0096</a:t>
                      </a:r>
                    </a:p>
                  </a:txBody>
                  <a:tcPr/>
                </a:tc>
                <a:tc>
                  <a:txBody>
                    <a:bodyPr/>
                    <a:lstStyle/>
                    <a:p>
                      <a:pPr algn="ctr"/>
                      <a:r>
                        <a:rPr lang="en-US" sz="900" dirty="0"/>
                        <a:t>0.0771</a:t>
                      </a:r>
                    </a:p>
                  </a:txBody>
                  <a:tcPr/>
                </a:tc>
                <a:tc>
                  <a:txBody>
                    <a:bodyPr/>
                    <a:lstStyle/>
                    <a:p>
                      <a:pPr algn="ctr"/>
                      <a:r>
                        <a:rPr lang="en-US" sz="900" dirty="0"/>
                        <a:t>0.0267</a:t>
                      </a:r>
                    </a:p>
                  </a:txBody>
                  <a:tcPr/>
                </a:tc>
                <a:extLst>
                  <a:ext uri="{0D108BD9-81ED-4DB2-BD59-A6C34878D82A}">
                    <a16:rowId xmlns:a16="http://schemas.microsoft.com/office/drawing/2014/main" val="2037407192"/>
                  </a:ext>
                </a:extLst>
              </a:tr>
              <a:tr h="225000">
                <a:tc>
                  <a:txBody>
                    <a:bodyPr/>
                    <a:lstStyle/>
                    <a:p>
                      <a:pPr algn="r"/>
                      <a:r>
                        <a:rPr lang="en-US" sz="900" dirty="0"/>
                        <a:t>Merton</a:t>
                      </a:r>
                    </a:p>
                  </a:txBody>
                  <a:tcPr/>
                </a:tc>
                <a:tc>
                  <a:txBody>
                    <a:bodyPr/>
                    <a:lstStyle/>
                    <a:p>
                      <a:pPr algn="ctr"/>
                      <a:r>
                        <a:rPr lang="en-US" sz="900" dirty="0"/>
                        <a:t>0.0480</a:t>
                      </a:r>
                    </a:p>
                  </a:txBody>
                  <a:tcPr/>
                </a:tc>
                <a:tc>
                  <a:txBody>
                    <a:bodyPr/>
                    <a:lstStyle/>
                    <a:p>
                      <a:pPr algn="ctr"/>
                      <a:r>
                        <a:rPr lang="en-US" sz="900" dirty="0"/>
                        <a:t>0.1213</a:t>
                      </a:r>
                    </a:p>
                  </a:txBody>
                  <a:tcPr/>
                </a:tc>
                <a:tc>
                  <a:txBody>
                    <a:bodyPr/>
                    <a:lstStyle/>
                    <a:p>
                      <a:pPr algn="ctr"/>
                      <a:r>
                        <a:rPr lang="en-US" sz="900" dirty="0"/>
                        <a:t>0.0500</a:t>
                      </a:r>
                    </a:p>
                  </a:txBody>
                  <a:tcPr/>
                </a:tc>
                <a:tc>
                  <a:txBody>
                    <a:bodyPr/>
                    <a:lstStyle/>
                    <a:p>
                      <a:pPr algn="ctr"/>
                      <a:r>
                        <a:rPr lang="en-US" sz="900" dirty="0"/>
                        <a:t>0.0510</a:t>
                      </a:r>
                    </a:p>
                  </a:txBody>
                  <a:tcPr/>
                </a:tc>
                <a:tc>
                  <a:txBody>
                    <a:bodyPr/>
                    <a:lstStyle/>
                    <a:p>
                      <a:pPr algn="ctr"/>
                      <a:r>
                        <a:rPr lang="en-US" sz="900" dirty="0"/>
                        <a:t>0.0484</a:t>
                      </a:r>
                    </a:p>
                  </a:txBody>
                  <a:tcPr/>
                </a:tc>
                <a:tc>
                  <a:txBody>
                    <a:bodyPr/>
                    <a:lstStyle/>
                    <a:p>
                      <a:pPr algn="ctr"/>
                      <a:r>
                        <a:rPr lang="en-US" sz="900" dirty="0"/>
                        <a:t>0.1990</a:t>
                      </a:r>
                    </a:p>
                  </a:txBody>
                  <a:tcPr/>
                </a:tc>
                <a:extLst>
                  <a:ext uri="{0D108BD9-81ED-4DB2-BD59-A6C34878D82A}">
                    <a16:rowId xmlns:a16="http://schemas.microsoft.com/office/drawing/2014/main" val="2891183848"/>
                  </a:ext>
                </a:extLst>
              </a:tr>
            </a:tbl>
          </a:graphicData>
        </a:graphic>
      </p:graphicFrame>
      <p:pic>
        <p:nvPicPr>
          <p:cNvPr id="18" name="Content Placeholder 6">
            <a:extLst>
              <a:ext uri="{FF2B5EF4-FFF2-40B4-BE49-F238E27FC236}">
                <a16:creationId xmlns:a16="http://schemas.microsoft.com/office/drawing/2014/main" id="{E59812D3-EF93-1E49-815B-ECC037CA40FA}"/>
              </a:ext>
            </a:extLst>
          </p:cNvPr>
          <p:cNvPicPr>
            <a:picLocks noChangeAspect="1"/>
          </p:cNvPicPr>
          <p:nvPr/>
        </p:nvPicPr>
        <p:blipFill>
          <a:blip r:embed="rId3"/>
          <a:srcRect/>
          <a:stretch/>
        </p:blipFill>
        <p:spPr>
          <a:xfrm>
            <a:off x="6593910" y="1458794"/>
            <a:ext cx="2303811" cy="2196225"/>
          </a:xfrm>
          <a:prstGeom prst="rect">
            <a:avLst/>
          </a:prstGeom>
        </p:spPr>
      </p:pic>
      <p:pic>
        <p:nvPicPr>
          <p:cNvPr id="20" name="Content Placeholder 6">
            <a:extLst>
              <a:ext uri="{FF2B5EF4-FFF2-40B4-BE49-F238E27FC236}">
                <a16:creationId xmlns:a16="http://schemas.microsoft.com/office/drawing/2014/main" id="{1226C070-A255-2344-8088-4FA904D66CC8}"/>
              </a:ext>
            </a:extLst>
          </p:cNvPr>
          <p:cNvPicPr>
            <a:picLocks noChangeAspect="1"/>
          </p:cNvPicPr>
          <p:nvPr/>
        </p:nvPicPr>
        <p:blipFill>
          <a:blip r:embed="rId4"/>
          <a:srcRect/>
          <a:stretch/>
        </p:blipFill>
        <p:spPr>
          <a:xfrm>
            <a:off x="8960262" y="1459906"/>
            <a:ext cx="2303810" cy="2196225"/>
          </a:xfrm>
          <a:prstGeom prst="rect">
            <a:avLst/>
          </a:prstGeom>
        </p:spPr>
      </p:pic>
    </p:spTree>
    <p:extLst>
      <p:ext uri="{BB962C8B-B14F-4D97-AF65-F5344CB8AC3E}">
        <p14:creationId xmlns:p14="http://schemas.microsoft.com/office/powerpoint/2010/main" val="116200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2048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Aversion"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"Episode Length"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"Validation Frac"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Monthly</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10000</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6" name="Content Placeholder 2">
            <a:extLst>
              <a:ext uri="{FF2B5EF4-FFF2-40B4-BE49-F238E27FC236}">
                <a16:creationId xmlns:a16="http://schemas.microsoft.com/office/drawing/2014/main" id="{3763D249-15AA-1148-A658-D2C570CDDA44}"/>
              </a:ext>
            </a:extLst>
          </p:cNvPr>
          <p:cNvSpPr txBox="1">
            <a:spLocks/>
          </p:cNvSpPr>
          <p:nvPr/>
        </p:nvSpPr>
        <p:spPr>
          <a:xfrm>
            <a:off x="4692412" y="5588139"/>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Now the data is being oversampled by a few hundred times, the effect should be similar to fitting to a small amount of data over many hundred epochs. </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Overfitting is potentially a problem here, except that the hyper parameters were trained in the simulated env.</a:t>
            </a:r>
            <a:endParaRPr lang="en-US" sz="900" dirty="0">
              <a:latin typeface="Menlo" panose="020B0609030804020204" pitchFamily="49" charset="0"/>
              <a:ea typeface="Menlo" panose="020B0609030804020204" pitchFamily="49" charset="0"/>
              <a:cs typeface="Menlo" panose="020B0609030804020204" pitchFamily="49" charset="0"/>
            </a:endParaRPr>
          </a:p>
        </p:txBody>
      </p:sp>
      <p:pic>
        <p:nvPicPr>
          <p:cNvPr id="7" name="Content Placeholder 6">
            <a:extLst>
              <a:ext uri="{FF2B5EF4-FFF2-40B4-BE49-F238E27FC236}">
                <a16:creationId xmlns:a16="http://schemas.microsoft.com/office/drawing/2014/main" id="{79E46AA2-BADC-B94A-94CD-EE7C4AFA6900}"/>
              </a:ext>
            </a:extLst>
          </p:cNvPr>
          <p:cNvPicPr>
            <a:picLocks noGrp="1" noChangeAspect="1"/>
          </p:cNvPicPr>
          <p:nvPr>
            <p:ph sz="half" idx="2"/>
          </p:nvPr>
        </p:nvPicPr>
        <p:blipFill>
          <a:blip r:embed="rId2"/>
          <a:srcRect/>
          <a:stretch/>
        </p:blipFill>
        <p:spPr>
          <a:xfrm>
            <a:off x="4195842" y="1458794"/>
            <a:ext cx="2303811" cy="2196225"/>
          </a:xfrm>
        </p:spPr>
      </p:pic>
      <p:graphicFrame>
        <p:nvGraphicFramePr>
          <p:cNvPr id="9" name="Table 8">
            <a:extLst>
              <a:ext uri="{FF2B5EF4-FFF2-40B4-BE49-F238E27FC236}">
                <a16:creationId xmlns:a16="http://schemas.microsoft.com/office/drawing/2014/main" id="{742EBBBC-B252-594B-B75A-0B0F76A11DC1}"/>
              </a:ext>
            </a:extLst>
          </p:cNvPr>
          <p:cNvGraphicFramePr>
            <a:graphicFrameLocks noGrp="1"/>
          </p:cNvGraphicFramePr>
          <p:nvPr>
            <p:extLst>
              <p:ext uri="{D42A27DB-BD31-4B8C-83A1-F6EECF244321}">
                <p14:modId xmlns:p14="http://schemas.microsoft.com/office/powerpoint/2010/main" val="524658822"/>
              </p:ext>
            </p:extLst>
          </p:nvPr>
        </p:nvGraphicFramePr>
        <p:xfrm>
          <a:off x="4692411" y="4237793"/>
          <a:ext cx="6659044" cy="1143000"/>
        </p:xfrm>
        <a:graphic>
          <a:graphicData uri="http://schemas.openxmlformats.org/drawingml/2006/table">
            <a:tbl>
              <a:tblPr firstRow="1" bandRow="1">
                <a:tableStyleId>{2D5ABB26-0587-4C30-8999-92F81FD0307C}</a:tableStyleId>
              </a:tblPr>
              <a:tblGrid>
                <a:gridCol w="951292">
                  <a:extLst>
                    <a:ext uri="{9D8B030D-6E8A-4147-A177-3AD203B41FA5}">
                      <a16:colId xmlns:a16="http://schemas.microsoft.com/office/drawing/2014/main" val="3037510283"/>
                    </a:ext>
                  </a:extLst>
                </a:gridCol>
                <a:gridCol w="951292">
                  <a:extLst>
                    <a:ext uri="{9D8B030D-6E8A-4147-A177-3AD203B41FA5}">
                      <a16:colId xmlns:a16="http://schemas.microsoft.com/office/drawing/2014/main" val="816409838"/>
                    </a:ext>
                  </a:extLst>
                </a:gridCol>
                <a:gridCol w="951292">
                  <a:extLst>
                    <a:ext uri="{9D8B030D-6E8A-4147-A177-3AD203B41FA5}">
                      <a16:colId xmlns:a16="http://schemas.microsoft.com/office/drawing/2014/main" val="2272850528"/>
                    </a:ext>
                  </a:extLst>
                </a:gridCol>
                <a:gridCol w="951292">
                  <a:extLst>
                    <a:ext uri="{9D8B030D-6E8A-4147-A177-3AD203B41FA5}">
                      <a16:colId xmlns:a16="http://schemas.microsoft.com/office/drawing/2014/main" val="2132123499"/>
                    </a:ext>
                  </a:extLst>
                </a:gridCol>
                <a:gridCol w="951292">
                  <a:extLst>
                    <a:ext uri="{9D8B030D-6E8A-4147-A177-3AD203B41FA5}">
                      <a16:colId xmlns:a16="http://schemas.microsoft.com/office/drawing/2014/main" val="3463469252"/>
                    </a:ext>
                  </a:extLst>
                </a:gridCol>
                <a:gridCol w="951292">
                  <a:extLst>
                    <a:ext uri="{9D8B030D-6E8A-4147-A177-3AD203B41FA5}">
                      <a16:colId xmlns:a16="http://schemas.microsoft.com/office/drawing/2014/main" val="1469726453"/>
                    </a:ext>
                  </a:extLst>
                </a:gridCol>
                <a:gridCol w="951292">
                  <a:extLst>
                    <a:ext uri="{9D8B030D-6E8A-4147-A177-3AD203B41FA5}">
                      <a16:colId xmlns:a16="http://schemas.microsoft.com/office/drawing/2014/main" val="3562907535"/>
                    </a:ext>
                  </a:extLst>
                </a:gridCol>
              </a:tblGrid>
              <a:tr h="225000">
                <a:tc>
                  <a:txBody>
                    <a:bodyPr/>
                    <a:lstStyle/>
                    <a:p>
                      <a:pPr algn="ctr"/>
                      <a:endParaRPr lang="en-US" sz="900" dirty="0"/>
                    </a:p>
                  </a:txBody>
                  <a:tcPr/>
                </a:tc>
                <a:tc gridSpan="2">
                  <a:txBody>
                    <a:bodyPr/>
                    <a:lstStyle/>
                    <a:p>
                      <a:pPr algn="ctr"/>
                      <a:r>
                        <a:rPr lang="en-US" sz="900" b="1" dirty="0"/>
                        <a:t>Graph One</a:t>
                      </a:r>
                    </a:p>
                  </a:txBody>
                  <a:tcPr/>
                </a:tc>
                <a:tc hMerge="1">
                  <a:txBody>
                    <a:bodyPr/>
                    <a:lstStyle/>
                    <a:p>
                      <a:endParaRPr lang="en-US" sz="900" dirty="0"/>
                    </a:p>
                  </a:txBody>
                  <a:tcPr/>
                </a:tc>
                <a:tc gridSpan="2">
                  <a:txBody>
                    <a:bodyPr/>
                    <a:lstStyle/>
                    <a:p>
                      <a:pPr algn="ctr"/>
                      <a:r>
                        <a:rPr lang="en-US" sz="900" b="1" dirty="0"/>
                        <a:t>Graph Two</a:t>
                      </a:r>
                    </a:p>
                  </a:txBody>
                  <a:tcPr/>
                </a:tc>
                <a:tc hMerge="1">
                  <a:txBody>
                    <a:bodyPr/>
                    <a:lstStyle/>
                    <a:p>
                      <a:endParaRPr lang="en-US" sz="900" dirty="0"/>
                    </a:p>
                  </a:txBody>
                  <a:tcPr/>
                </a:tc>
                <a:tc gridSpan="2">
                  <a:txBody>
                    <a:bodyPr/>
                    <a:lstStyle/>
                    <a:p>
                      <a:pPr algn="ctr"/>
                      <a:r>
                        <a:rPr lang="en-US" sz="900" b="1" dirty="0"/>
                        <a:t>Graph Three</a:t>
                      </a:r>
                    </a:p>
                  </a:txBody>
                  <a:tcPr/>
                </a:tc>
                <a:tc hMerge="1">
                  <a:txBody>
                    <a:bodyPr/>
                    <a:lstStyle/>
                    <a:p>
                      <a:endParaRPr lang="en-US" sz="900" dirty="0"/>
                    </a:p>
                  </a:txBody>
                  <a:tcPr/>
                </a:tc>
                <a:extLst>
                  <a:ext uri="{0D108BD9-81ED-4DB2-BD59-A6C34878D82A}">
                    <a16:rowId xmlns:a16="http://schemas.microsoft.com/office/drawing/2014/main" val="2451899101"/>
                  </a:ext>
                </a:extLst>
              </a:tr>
              <a:tr h="225000">
                <a:tc>
                  <a:txBody>
                    <a:bodyPr/>
                    <a:lstStyle/>
                    <a:p>
                      <a:pPr algn="ctr"/>
                      <a:endParaRPr lang="en-US" sz="900" dirty="0"/>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extLst>
                  <a:ext uri="{0D108BD9-81ED-4DB2-BD59-A6C34878D82A}">
                    <a16:rowId xmlns:a16="http://schemas.microsoft.com/office/drawing/2014/main" val="3662820682"/>
                  </a:ext>
                </a:extLst>
              </a:tr>
              <a:tr h="225000">
                <a:tc>
                  <a:txBody>
                    <a:bodyPr/>
                    <a:lstStyle/>
                    <a:p>
                      <a:pPr algn="r"/>
                      <a:r>
                        <a:rPr lang="en-US" sz="900" dirty="0"/>
                        <a:t>DQN</a:t>
                      </a:r>
                    </a:p>
                  </a:txBody>
                  <a:tcPr/>
                </a:tc>
                <a:tc>
                  <a:txBody>
                    <a:bodyPr/>
                    <a:lstStyle/>
                    <a:p>
                      <a:pPr algn="ctr"/>
                      <a:r>
                        <a:rPr lang="en-US" sz="900" dirty="0"/>
                        <a:t>-0.0199</a:t>
                      </a:r>
                    </a:p>
                  </a:txBody>
                  <a:tcPr/>
                </a:tc>
                <a:tc>
                  <a:txBody>
                    <a:bodyPr/>
                    <a:lstStyle/>
                    <a:p>
                      <a:pPr algn="ctr"/>
                      <a:r>
                        <a:rPr lang="en-US" sz="900" dirty="0"/>
                        <a:t>0.1658</a:t>
                      </a:r>
                    </a:p>
                  </a:txBody>
                  <a:tcPr/>
                </a:tc>
                <a:tc>
                  <a:txBody>
                    <a:bodyPr/>
                    <a:lstStyle/>
                    <a:p>
                      <a:pPr algn="ctr"/>
                      <a:r>
                        <a:rPr lang="en-US" sz="900" dirty="0"/>
                        <a:t>0.1373</a:t>
                      </a:r>
                    </a:p>
                  </a:txBody>
                  <a:tcPr/>
                </a:tc>
                <a:tc>
                  <a:txBody>
                    <a:bodyPr/>
                    <a:lstStyle/>
                    <a:p>
                      <a:pPr algn="ctr"/>
                      <a:r>
                        <a:rPr lang="en-US" sz="900" dirty="0"/>
                        <a:t>0.5826</a:t>
                      </a:r>
                    </a:p>
                  </a:txBody>
                  <a:tcPr/>
                </a:tc>
                <a:tc>
                  <a:txBody>
                    <a:bodyPr/>
                    <a:lstStyle/>
                    <a:p>
                      <a:pPr algn="ctr"/>
                      <a:r>
                        <a:rPr lang="en-US" sz="900" dirty="0"/>
                        <a:t>0.0646</a:t>
                      </a:r>
                    </a:p>
                  </a:txBody>
                  <a:tcPr/>
                </a:tc>
                <a:tc>
                  <a:txBody>
                    <a:bodyPr/>
                    <a:lstStyle/>
                    <a:p>
                      <a:pPr algn="ctr"/>
                      <a:r>
                        <a:rPr lang="en-US" sz="900" dirty="0"/>
                        <a:t>0.1454</a:t>
                      </a:r>
                    </a:p>
                  </a:txBody>
                  <a:tcPr/>
                </a:tc>
                <a:extLst>
                  <a:ext uri="{0D108BD9-81ED-4DB2-BD59-A6C34878D82A}">
                    <a16:rowId xmlns:a16="http://schemas.microsoft.com/office/drawing/2014/main" val="556744848"/>
                  </a:ext>
                </a:extLst>
              </a:tr>
              <a:tr h="225000">
                <a:tc>
                  <a:txBody>
                    <a:bodyPr/>
                    <a:lstStyle/>
                    <a:p>
                      <a:pPr algn="r"/>
                      <a:r>
                        <a:rPr lang="en-US" sz="900" dirty="0"/>
                        <a:t>Risk Free</a:t>
                      </a:r>
                    </a:p>
                  </a:txBody>
                  <a:tcPr/>
                </a:tc>
                <a:tc>
                  <a:txBody>
                    <a:bodyPr/>
                    <a:lstStyle/>
                    <a:p>
                      <a:pPr algn="ctr"/>
                      <a:r>
                        <a:rPr lang="en-US" sz="900" dirty="0"/>
                        <a:t>0.0327</a:t>
                      </a:r>
                    </a:p>
                  </a:txBody>
                  <a:tcPr/>
                </a:tc>
                <a:tc>
                  <a:txBody>
                    <a:bodyPr/>
                    <a:lstStyle/>
                    <a:p>
                      <a:pPr algn="ctr"/>
                      <a:r>
                        <a:rPr lang="en-US" sz="900" dirty="0"/>
                        <a:t>0.0156</a:t>
                      </a:r>
                    </a:p>
                  </a:txBody>
                  <a:tcPr/>
                </a:tc>
                <a:tc>
                  <a:txBody>
                    <a:bodyPr/>
                    <a:lstStyle/>
                    <a:p>
                      <a:pPr algn="ctr"/>
                      <a:r>
                        <a:rPr lang="en-US" sz="900" dirty="0"/>
                        <a:t>0.0093</a:t>
                      </a:r>
                    </a:p>
                  </a:txBody>
                  <a:tcPr/>
                </a:tc>
                <a:tc>
                  <a:txBody>
                    <a:bodyPr/>
                    <a:lstStyle/>
                    <a:p>
                      <a:pPr algn="ctr"/>
                      <a:r>
                        <a:rPr lang="en-US" sz="900" dirty="0"/>
                        <a:t>0.0076</a:t>
                      </a:r>
                    </a:p>
                  </a:txBody>
                  <a:tcPr/>
                </a:tc>
                <a:tc>
                  <a:txBody>
                    <a:bodyPr/>
                    <a:lstStyle/>
                    <a:p>
                      <a:pPr algn="ctr"/>
                      <a:r>
                        <a:rPr lang="en-US" sz="900" dirty="0"/>
                        <a:t>0.0787</a:t>
                      </a:r>
                    </a:p>
                  </a:txBody>
                  <a:tcPr/>
                </a:tc>
                <a:tc>
                  <a:txBody>
                    <a:bodyPr/>
                    <a:lstStyle/>
                    <a:p>
                      <a:pPr algn="ctr"/>
                      <a:r>
                        <a:rPr lang="en-US" sz="900" dirty="0"/>
                        <a:t>0.0234</a:t>
                      </a:r>
                    </a:p>
                  </a:txBody>
                  <a:tcPr/>
                </a:tc>
                <a:extLst>
                  <a:ext uri="{0D108BD9-81ED-4DB2-BD59-A6C34878D82A}">
                    <a16:rowId xmlns:a16="http://schemas.microsoft.com/office/drawing/2014/main" val="2037407192"/>
                  </a:ext>
                </a:extLst>
              </a:tr>
              <a:tr h="225000">
                <a:tc>
                  <a:txBody>
                    <a:bodyPr/>
                    <a:lstStyle/>
                    <a:p>
                      <a:pPr algn="r"/>
                      <a:r>
                        <a:rPr lang="en-US" sz="900" dirty="0"/>
                        <a:t>Merton</a:t>
                      </a:r>
                    </a:p>
                  </a:txBody>
                  <a:tcPr/>
                </a:tc>
                <a:tc>
                  <a:txBody>
                    <a:bodyPr/>
                    <a:lstStyle/>
                    <a:p>
                      <a:pPr algn="ctr"/>
                      <a:r>
                        <a:rPr lang="en-US" sz="900" dirty="0"/>
                        <a:t>0.0671</a:t>
                      </a:r>
                    </a:p>
                  </a:txBody>
                  <a:tcPr/>
                </a:tc>
                <a:tc>
                  <a:txBody>
                    <a:bodyPr/>
                    <a:lstStyle/>
                    <a:p>
                      <a:pPr algn="ctr"/>
                      <a:r>
                        <a:rPr lang="en-US" sz="900" dirty="0"/>
                        <a:t>0.1294</a:t>
                      </a:r>
                    </a:p>
                  </a:txBody>
                  <a:tcPr/>
                </a:tc>
                <a:tc>
                  <a:txBody>
                    <a:bodyPr/>
                    <a:lstStyle/>
                    <a:p>
                      <a:pPr algn="ctr"/>
                      <a:r>
                        <a:rPr lang="en-US" sz="900" dirty="0"/>
                        <a:t>0.0438</a:t>
                      </a:r>
                    </a:p>
                  </a:txBody>
                  <a:tcPr/>
                </a:tc>
                <a:tc>
                  <a:txBody>
                    <a:bodyPr/>
                    <a:lstStyle/>
                    <a:p>
                      <a:pPr algn="ctr"/>
                      <a:r>
                        <a:rPr lang="en-US" sz="900" dirty="0"/>
                        <a:t>0.0668</a:t>
                      </a:r>
                    </a:p>
                  </a:txBody>
                  <a:tcPr/>
                </a:tc>
                <a:tc>
                  <a:txBody>
                    <a:bodyPr/>
                    <a:lstStyle/>
                    <a:p>
                      <a:pPr algn="ctr"/>
                      <a:r>
                        <a:rPr lang="en-US" sz="900" dirty="0"/>
                        <a:t>0.0394</a:t>
                      </a:r>
                    </a:p>
                  </a:txBody>
                  <a:tcPr/>
                </a:tc>
                <a:tc>
                  <a:txBody>
                    <a:bodyPr/>
                    <a:lstStyle/>
                    <a:p>
                      <a:pPr algn="ctr"/>
                      <a:r>
                        <a:rPr lang="en-US" sz="900" dirty="0"/>
                        <a:t>0.2529</a:t>
                      </a:r>
                    </a:p>
                  </a:txBody>
                  <a:tcPr/>
                </a:tc>
                <a:extLst>
                  <a:ext uri="{0D108BD9-81ED-4DB2-BD59-A6C34878D82A}">
                    <a16:rowId xmlns:a16="http://schemas.microsoft.com/office/drawing/2014/main" val="2891183848"/>
                  </a:ext>
                </a:extLst>
              </a:tr>
            </a:tbl>
          </a:graphicData>
        </a:graphic>
      </p:graphicFrame>
      <p:pic>
        <p:nvPicPr>
          <p:cNvPr id="18" name="Content Placeholder 6">
            <a:extLst>
              <a:ext uri="{FF2B5EF4-FFF2-40B4-BE49-F238E27FC236}">
                <a16:creationId xmlns:a16="http://schemas.microsoft.com/office/drawing/2014/main" id="{E59812D3-EF93-1E49-815B-ECC037CA40FA}"/>
              </a:ext>
            </a:extLst>
          </p:cNvPr>
          <p:cNvPicPr>
            <a:picLocks noChangeAspect="1"/>
          </p:cNvPicPr>
          <p:nvPr/>
        </p:nvPicPr>
        <p:blipFill>
          <a:blip r:embed="rId3"/>
          <a:srcRect/>
          <a:stretch/>
        </p:blipFill>
        <p:spPr>
          <a:xfrm>
            <a:off x="6593910" y="1458794"/>
            <a:ext cx="2303810" cy="2196225"/>
          </a:xfrm>
          <a:prstGeom prst="rect">
            <a:avLst/>
          </a:prstGeom>
        </p:spPr>
      </p:pic>
      <p:pic>
        <p:nvPicPr>
          <p:cNvPr id="20" name="Content Placeholder 6">
            <a:extLst>
              <a:ext uri="{FF2B5EF4-FFF2-40B4-BE49-F238E27FC236}">
                <a16:creationId xmlns:a16="http://schemas.microsoft.com/office/drawing/2014/main" id="{1226C070-A255-2344-8088-4FA904D66CC8}"/>
              </a:ext>
            </a:extLst>
          </p:cNvPr>
          <p:cNvPicPr>
            <a:picLocks noChangeAspect="1"/>
          </p:cNvPicPr>
          <p:nvPr/>
        </p:nvPicPr>
        <p:blipFill>
          <a:blip r:embed="rId4"/>
          <a:srcRect/>
          <a:stretch/>
        </p:blipFill>
        <p:spPr>
          <a:xfrm>
            <a:off x="8960262" y="1459906"/>
            <a:ext cx="2303810" cy="2196224"/>
          </a:xfrm>
          <a:prstGeom prst="rect">
            <a:avLst/>
          </a:prstGeom>
        </p:spPr>
      </p:pic>
    </p:spTree>
    <p:extLst>
      <p:ext uri="{BB962C8B-B14F-4D97-AF65-F5344CB8AC3E}">
        <p14:creationId xmlns:p14="http://schemas.microsoft.com/office/powerpoint/2010/main" val="156778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0091-1916-5648-94F3-51C2C153B416}"/>
              </a:ext>
            </a:extLst>
          </p:cNvPr>
          <p:cNvSpPr>
            <a:spLocks noGrp="1"/>
          </p:cNvSpPr>
          <p:nvPr>
            <p:ph type="title"/>
          </p:nvPr>
        </p:nvSpPr>
        <p:spPr/>
        <p:txBody>
          <a:bodyPr/>
          <a:lstStyle/>
          <a:p>
            <a:r>
              <a:rPr lang="en-US" cap="small" dirty="0"/>
              <a:t>Actor Critic Performance</a:t>
            </a:r>
          </a:p>
        </p:txBody>
      </p:sp>
      <p:sp>
        <p:nvSpPr>
          <p:cNvPr id="3" name="Text Placeholder 2">
            <a:extLst>
              <a:ext uri="{FF2B5EF4-FFF2-40B4-BE49-F238E27FC236}">
                <a16:creationId xmlns:a16="http://schemas.microsoft.com/office/drawing/2014/main" id="{F98BD497-2273-E641-94D0-7725B6EC8C78}"/>
              </a:ext>
            </a:extLst>
          </p:cNvPr>
          <p:cNvSpPr>
            <a:spLocks noGrp="1"/>
          </p:cNvSpPr>
          <p:nvPr>
            <p:ph type="body" idx="1"/>
          </p:nvPr>
        </p:nvSpPr>
        <p:spPr/>
        <p:txBody>
          <a:bodyPr/>
          <a:lstStyle/>
          <a:p>
            <a:r>
              <a:rPr lang="en-US" cap="small" dirty="0"/>
              <a:t>Multi-Step Monthly Data</a:t>
            </a:r>
          </a:p>
        </p:txBody>
      </p:sp>
      <p:sp>
        <p:nvSpPr>
          <p:cNvPr id="4" name="Text Placeholder 2">
            <a:extLst>
              <a:ext uri="{FF2B5EF4-FFF2-40B4-BE49-F238E27FC236}">
                <a16:creationId xmlns:a16="http://schemas.microsoft.com/office/drawing/2014/main" id="{AAFE4EDB-A8A8-DD4F-8E11-37EF069D7FF1}"/>
              </a:ext>
            </a:extLst>
          </p:cNvPr>
          <p:cNvSpPr txBox="1">
            <a:spLocks/>
          </p:cNvSpPr>
          <p:nvPr/>
        </p:nvSpPr>
        <p:spPr>
          <a:xfrm>
            <a:off x="581192" y="5337166"/>
            <a:ext cx="7347151" cy="99460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pPr algn="just"/>
            <a:endParaRPr lang="en-US" sz="1200" cap="none" dirty="0">
              <a:solidFill>
                <a:schemeClr val="bg1"/>
              </a:solidFill>
            </a:endParaRPr>
          </a:p>
        </p:txBody>
      </p:sp>
    </p:spTree>
    <p:extLst>
      <p:ext uri="{BB962C8B-B14F-4D97-AF65-F5344CB8AC3E}">
        <p14:creationId xmlns:p14="http://schemas.microsoft.com/office/powerpoint/2010/main" val="207523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5082160"/>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Actor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4</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0.10</a:t>
            </a:r>
          </a:p>
          <a:p>
            <a:pPr marL="0" indent="0">
              <a:lnSpc>
                <a:spcPct val="140000"/>
              </a:lnSpc>
              <a:spcBef>
                <a:spcPts val="0"/>
              </a:spcBef>
              <a:spcAft>
                <a:spcPts val="0"/>
              </a:spcAft>
              <a:buNone/>
            </a:pPr>
            <a:endPar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Critic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4</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4</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0.001</a:t>
            </a: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a:t>
            </a:r>
            <a:endPar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Aversion"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"Episode Length"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+-750</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"Validation Frac"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Monthly</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10000</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6" name="Content Placeholder 2">
            <a:extLst>
              <a:ext uri="{FF2B5EF4-FFF2-40B4-BE49-F238E27FC236}">
                <a16:creationId xmlns:a16="http://schemas.microsoft.com/office/drawing/2014/main" id="{3763D249-15AA-1148-A658-D2C570CDDA44}"/>
              </a:ext>
            </a:extLst>
          </p:cNvPr>
          <p:cNvSpPr txBox="1">
            <a:spLocks/>
          </p:cNvSpPr>
          <p:nvPr/>
        </p:nvSpPr>
        <p:spPr>
          <a:xfrm>
            <a:off x="4692412" y="5588139"/>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The Actor Critic is able to learn the Merton portfolio fraction much faster than the DQN, as seen in the simulated environment. This is presumably due to the smaller networks required for AC vs DQN.</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The correlation between AC solution and the Merton solution  suggests that the agent found little use in the other state parameters.</a:t>
            </a:r>
            <a:endParaRPr lang="en-US" sz="900" dirty="0">
              <a:latin typeface="Menlo" panose="020B0609030804020204" pitchFamily="49" charset="0"/>
              <a:ea typeface="Menlo" panose="020B0609030804020204" pitchFamily="49" charset="0"/>
              <a:cs typeface="Menlo" panose="020B0609030804020204" pitchFamily="49" charset="0"/>
            </a:endParaRPr>
          </a:p>
        </p:txBody>
      </p:sp>
      <p:pic>
        <p:nvPicPr>
          <p:cNvPr id="7" name="Content Placeholder 6">
            <a:extLst>
              <a:ext uri="{FF2B5EF4-FFF2-40B4-BE49-F238E27FC236}">
                <a16:creationId xmlns:a16="http://schemas.microsoft.com/office/drawing/2014/main" id="{79E46AA2-BADC-B94A-94CD-EE7C4AFA6900}"/>
              </a:ext>
            </a:extLst>
          </p:cNvPr>
          <p:cNvPicPr>
            <a:picLocks noGrp="1" noChangeAspect="1"/>
          </p:cNvPicPr>
          <p:nvPr>
            <p:ph sz="half" idx="2"/>
          </p:nvPr>
        </p:nvPicPr>
        <p:blipFill>
          <a:blip r:embed="rId2"/>
          <a:srcRect/>
          <a:stretch/>
        </p:blipFill>
        <p:spPr>
          <a:xfrm>
            <a:off x="4229231" y="1469010"/>
            <a:ext cx="2237033" cy="2175793"/>
          </a:xfrm>
        </p:spPr>
      </p:pic>
      <p:graphicFrame>
        <p:nvGraphicFramePr>
          <p:cNvPr id="9" name="Table 8">
            <a:extLst>
              <a:ext uri="{FF2B5EF4-FFF2-40B4-BE49-F238E27FC236}">
                <a16:creationId xmlns:a16="http://schemas.microsoft.com/office/drawing/2014/main" id="{742EBBBC-B252-594B-B75A-0B0F76A11DC1}"/>
              </a:ext>
            </a:extLst>
          </p:cNvPr>
          <p:cNvGraphicFramePr>
            <a:graphicFrameLocks noGrp="1"/>
          </p:cNvGraphicFramePr>
          <p:nvPr>
            <p:extLst>
              <p:ext uri="{D42A27DB-BD31-4B8C-83A1-F6EECF244321}">
                <p14:modId xmlns:p14="http://schemas.microsoft.com/office/powerpoint/2010/main" val="2135619952"/>
              </p:ext>
            </p:extLst>
          </p:nvPr>
        </p:nvGraphicFramePr>
        <p:xfrm>
          <a:off x="4692411" y="4237793"/>
          <a:ext cx="6659044" cy="1143000"/>
        </p:xfrm>
        <a:graphic>
          <a:graphicData uri="http://schemas.openxmlformats.org/drawingml/2006/table">
            <a:tbl>
              <a:tblPr firstRow="1" bandRow="1">
                <a:tableStyleId>{2D5ABB26-0587-4C30-8999-92F81FD0307C}</a:tableStyleId>
              </a:tblPr>
              <a:tblGrid>
                <a:gridCol w="951292">
                  <a:extLst>
                    <a:ext uri="{9D8B030D-6E8A-4147-A177-3AD203B41FA5}">
                      <a16:colId xmlns:a16="http://schemas.microsoft.com/office/drawing/2014/main" val="3037510283"/>
                    </a:ext>
                  </a:extLst>
                </a:gridCol>
                <a:gridCol w="951292">
                  <a:extLst>
                    <a:ext uri="{9D8B030D-6E8A-4147-A177-3AD203B41FA5}">
                      <a16:colId xmlns:a16="http://schemas.microsoft.com/office/drawing/2014/main" val="816409838"/>
                    </a:ext>
                  </a:extLst>
                </a:gridCol>
                <a:gridCol w="951292">
                  <a:extLst>
                    <a:ext uri="{9D8B030D-6E8A-4147-A177-3AD203B41FA5}">
                      <a16:colId xmlns:a16="http://schemas.microsoft.com/office/drawing/2014/main" val="2272850528"/>
                    </a:ext>
                  </a:extLst>
                </a:gridCol>
                <a:gridCol w="951292">
                  <a:extLst>
                    <a:ext uri="{9D8B030D-6E8A-4147-A177-3AD203B41FA5}">
                      <a16:colId xmlns:a16="http://schemas.microsoft.com/office/drawing/2014/main" val="2132123499"/>
                    </a:ext>
                  </a:extLst>
                </a:gridCol>
                <a:gridCol w="951292">
                  <a:extLst>
                    <a:ext uri="{9D8B030D-6E8A-4147-A177-3AD203B41FA5}">
                      <a16:colId xmlns:a16="http://schemas.microsoft.com/office/drawing/2014/main" val="3463469252"/>
                    </a:ext>
                  </a:extLst>
                </a:gridCol>
                <a:gridCol w="951292">
                  <a:extLst>
                    <a:ext uri="{9D8B030D-6E8A-4147-A177-3AD203B41FA5}">
                      <a16:colId xmlns:a16="http://schemas.microsoft.com/office/drawing/2014/main" val="1469726453"/>
                    </a:ext>
                  </a:extLst>
                </a:gridCol>
                <a:gridCol w="951292">
                  <a:extLst>
                    <a:ext uri="{9D8B030D-6E8A-4147-A177-3AD203B41FA5}">
                      <a16:colId xmlns:a16="http://schemas.microsoft.com/office/drawing/2014/main" val="3562907535"/>
                    </a:ext>
                  </a:extLst>
                </a:gridCol>
              </a:tblGrid>
              <a:tr h="225000">
                <a:tc>
                  <a:txBody>
                    <a:bodyPr/>
                    <a:lstStyle/>
                    <a:p>
                      <a:pPr algn="ctr"/>
                      <a:endParaRPr lang="en-US" sz="900" dirty="0"/>
                    </a:p>
                  </a:txBody>
                  <a:tcPr/>
                </a:tc>
                <a:tc gridSpan="2">
                  <a:txBody>
                    <a:bodyPr/>
                    <a:lstStyle/>
                    <a:p>
                      <a:pPr algn="ctr"/>
                      <a:r>
                        <a:rPr lang="en-US" sz="900" b="1" dirty="0"/>
                        <a:t>Graph One</a:t>
                      </a:r>
                    </a:p>
                  </a:txBody>
                  <a:tcPr/>
                </a:tc>
                <a:tc hMerge="1">
                  <a:txBody>
                    <a:bodyPr/>
                    <a:lstStyle/>
                    <a:p>
                      <a:endParaRPr lang="en-US" sz="900" dirty="0"/>
                    </a:p>
                  </a:txBody>
                  <a:tcPr/>
                </a:tc>
                <a:tc gridSpan="2">
                  <a:txBody>
                    <a:bodyPr/>
                    <a:lstStyle/>
                    <a:p>
                      <a:pPr algn="ctr"/>
                      <a:r>
                        <a:rPr lang="en-US" sz="900" b="1" dirty="0"/>
                        <a:t>Graph Two</a:t>
                      </a:r>
                    </a:p>
                  </a:txBody>
                  <a:tcPr/>
                </a:tc>
                <a:tc hMerge="1">
                  <a:txBody>
                    <a:bodyPr/>
                    <a:lstStyle/>
                    <a:p>
                      <a:endParaRPr lang="en-US" sz="900" dirty="0"/>
                    </a:p>
                  </a:txBody>
                  <a:tcPr/>
                </a:tc>
                <a:tc gridSpan="2">
                  <a:txBody>
                    <a:bodyPr/>
                    <a:lstStyle/>
                    <a:p>
                      <a:pPr algn="ctr"/>
                      <a:r>
                        <a:rPr lang="en-US" sz="900" b="1" dirty="0"/>
                        <a:t>Graph Three</a:t>
                      </a:r>
                    </a:p>
                  </a:txBody>
                  <a:tcPr/>
                </a:tc>
                <a:tc hMerge="1">
                  <a:txBody>
                    <a:bodyPr/>
                    <a:lstStyle/>
                    <a:p>
                      <a:endParaRPr lang="en-US" sz="900" dirty="0"/>
                    </a:p>
                  </a:txBody>
                  <a:tcPr/>
                </a:tc>
                <a:extLst>
                  <a:ext uri="{0D108BD9-81ED-4DB2-BD59-A6C34878D82A}">
                    <a16:rowId xmlns:a16="http://schemas.microsoft.com/office/drawing/2014/main" val="2451899101"/>
                  </a:ext>
                </a:extLst>
              </a:tr>
              <a:tr h="225000">
                <a:tc>
                  <a:txBody>
                    <a:bodyPr/>
                    <a:lstStyle/>
                    <a:p>
                      <a:pPr algn="ctr"/>
                      <a:endParaRPr lang="en-US" sz="900" dirty="0"/>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extLst>
                  <a:ext uri="{0D108BD9-81ED-4DB2-BD59-A6C34878D82A}">
                    <a16:rowId xmlns:a16="http://schemas.microsoft.com/office/drawing/2014/main" val="3662820682"/>
                  </a:ext>
                </a:extLst>
              </a:tr>
              <a:tr h="225000">
                <a:tc>
                  <a:txBody>
                    <a:bodyPr/>
                    <a:lstStyle/>
                    <a:p>
                      <a:pPr algn="r"/>
                      <a:r>
                        <a:rPr lang="en-US" sz="900" dirty="0"/>
                        <a:t>Actor Critic</a:t>
                      </a:r>
                    </a:p>
                  </a:txBody>
                  <a:tcPr/>
                </a:tc>
                <a:tc>
                  <a:txBody>
                    <a:bodyPr/>
                    <a:lstStyle/>
                    <a:p>
                      <a:pPr algn="ctr"/>
                      <a:r>
                        <a:rPr lang="en-US" sz="900" dirty="0"/>
                        <a:t>0.0465</a:t>
                      </a:r>
                    </a:p>
                  </a:txBody>
                  <a:tcPr/>
                </a:tc>
                <a:tc>
                  <a:txBody>
                    <a:bodyPr/>
                    <a:lstStyle/>
                    <a:p>
                      <a:pPr algn="ctr"/>
                      <a:r>
                        <a:rPr lang="en-US" sz="900" dirty="0"/>
                        <a:t>0.1366</a:t>
                      </a:r>
                    </a:p>
                  </a:txBody>
                  <a:tcPr/>
                </a:tc>
                <a:tc>
                  <a:txBody>
                    <a:bodyPr/>
                    <a:lstStyle/>
                    <a:p>
                      <a:pPr algn="ctr"/>
                      <a:r>
                        <a:rPr lang="en-US" sz="900" dirty="0"/>
                        <a:t>0.0151</a:t>
                      </a:r>
                    </a:p>
                  </a:txBody>
                  <a:tcPr/>
                </a:tc>
                <a:tc>
                  <a:txBody>
                    <a:bodyPr/>
                    <a:lstStyle/>
                    <a:p>
                      <a:pPr algn="ctr"/>
                      <a:r>
                        <a:rPr lang="en-US" sz="900" dirty="0"/>
                        <a:t>0.1516</a:t>
                      </a:r>
                    </a:p>
                  </a:txBody>
                  <a:tcPr/>
                </a:tc>
                <a:tc>
                  <a:txBody>
                    <a:bodyPr/>
                    <a:lstStyle/>
                    <a:p>
                      <a:pPr algn="ctr"/>
                      <a:r>
                        <a:rPr lang="en-US" sz="900" dirty="0"/>
                        <a:t>0.0585</a:t>
                      </a:r>
                    </a:p>
                  </a:txBody>
                  <a:tcPr/>
                </a:tc>
                <a:tc>
                  <a:txBody>
                    <a:bodyPr/>
                    <a:lstStyle/>
                    <a:p>
                      <a:pPr algn="ctr"/>
                      <a:r>
                        <a:rPr lang="en-US" sz="900" dirty="0"/>
                        <a:t>0.0505</a:t>
                      </a:r>
                    </a:p>
                  </a:txBody>
                  <a:tcPr/>
                </a:tc>
                <a:extLst>
                  <a:ext uri="{0D108BD9-81ED-4DB2-BD59-A6C34878D82A}">
                    <a16:rowId xmlns:a16="http://schemas.microsoft.com/office/drawing/2014/main" val="556744848"/>
                  </a:ext>
                </a:extLst>
              </a:tr>
              <a:tr h="225000">
                <a:tc>
                  <a:txBody>
                    <a:bodyPr/>
                    <a:lstStyle/>
                    <a:p>
                      <a:pPr algn="r"/>
                      <a:r>
                        <a:rPr lang="en-US" sz="900" dirty="0"/>
                        <a:t>Risk Free</a:t>
                      </a:r>
                    </a:p>
                  </a:txBody>
                  <a:tcPr/>
                </a:tc>
                <a:tc>
                  <a:txBody>
                    <a:bodyPr/>
                    <a:lstStyle/>
                    <a:p>
                      <a:pPr algn="ctr"/>
                      <a:r>
                        <a:rPr lang="en-US" sz="900" dirty="0"/>
                        <a:t>0.0443</a:t>
                      </a:r>
                    </a:p>
                  </a:txBody>
                  <a:tcPr/>
                </a:tc>
                <a:tc>
                  <a:txBody>
                    <a:bodyPr/>
                    <a:lstStyle/>
                    <a:p>
                      <a:pPr algn="ctr"/>
                      <a:r>
                        <a:rPr lang="en-US" sz="900" dirty="0"/>
                        <a:t>0.0177</a:t>
                      </a:r>
                    </a:p>
                  </a:txBody>
                  <a:tcPr/>
                </a:tc>
                <a:tc>
                  <a:txBody>
                    <a:bodyPr/>
                    <a:lstStyle/>
                    <a:p>
                      <a:pPr algn="ctr"/>
                      <a:r>
                        <a:rPr lang="en-US" sz="900" dirty="0"/>
                        <a:t>0.0502</a:t>
                      </a:r>
                    </a:p>
                  </a:txBody>
                  <a:tcPr/>
                </a:tc>
                <a:tc>
                  <a:txBody>
                    <a:bodyPr/>
                    <a:lstStyle/>
                    <a:p>
                      <a:pPr algn="ctr"/>
                      <a:r>
                        <a:rPr lang="en-US" sz="900" dirty="0"/>
                        <a:t>0.0169</a:t>
                      </a:r>
                    </a:p>
                  </a:txBody>
                  <a:tcPr/>
                </a:tc>
                <a:tc>
                  <a:txBody>
                    <a:bodyPr/>
                    <a:lstStyle/>
                    <a:p>
                      <a:pPr algn="ctr"/>
                      <a:r>
                        <a:rPr lang="en-US" sz="900" dirty="0"/>
                        <a:t>0.0211</a:t>
                      </a:r>
                    </a:p>
                  </a:txBody>
                  <a:tcPr/>
                </a:tc>
                <a:tc>
                  <a:txBody>
                    <a:bodyPr/>
                    <a:lstStyle/>
                    <a:p>
                      <a:pPr algn="ctr"/>
                      <a:r>
                        <a:rPr lang="en-US" sz="900" dirty="0"/>
                        <a:t>0.0094</a:t>
                      </a:r>
                    </a:p>
                  </a:txBody>
                  <a:tcPr/>
                </a:tc>
                <a:extLst>
                  <a:ext uri="{0D108BD9-81ED-4DB2-BD59-A6C34878D82A}">
                    <a16:rowId xmlns:a16="http://schemas.microsoft.com/office/drawing/2014/main" val="2037407192"/>
                  </a:ext>
                </a:extLst>
              </a:tr>
              <a:tr h="225000">
                <a:tc>
                  <a:txBody>
                    <a:bodyPr/>
                    <a:lstStyle/>
                    <a:p>
                      <a:pPr algn="r"/>
                      <a:r>
                        <a:rPr lang="en-US" sz="900" dirty="0"/>
                        <a:t>Merton</a:t>
                      </a:r>
                    </a:p>
                  </a:txBody>
                  <a:tcPr/>
                </a:tc>
                <a:tc>
                  <a:txBody>
                    <a:bodyPr/>
                    <a:lstStyle/>
                    <a:p>
                      <a:pPr algn="ctr"/>
                      <a:r>
                        <a:rPr lang="en-US" sz="900" dirty="0"/>
                        <a:t>0.0388</a:t>
                      </a:r>
                    </a:p>
                  </a:txBody>
                  <a:tcPr/>
                </a:tc>
                <a:tc>
                  <a:txBody>
                    <a:bodyPr/>
                    <a:lstStyle/>
                    <a:p>
                      <a:pPr algn="ctr"/>
                      <a:r>
                        <a:rPr lang="en-US" sz="900" dirty="0"/>
                        <a:t>0.2550</a:t>
                      </a:r>
                    </a:p>
                  </a:txBody>
                  <a:tcPr/>
                </a:tc>
                <a:tc>
                  <a:txBody>
                    <a:bodyPr/>
                    <a:lstStyle/>
                    <a:p>
                      <a:pPr algn="ctr"/>
                      <a:r>
                        <a:rPr lang="en-US" sz="900" dirty="0"/>
                        <a:t>-0.0233</a:t>
                      </a:r>
                    </a:p>
                  </a:txBody>
                  <a:tcPr/>
                </a:tc>
                <a:tc>
                  <a:txBody>
                    <a:bodyPr/>
                    <a:lstStyle/>
                    <a:p>
                      <a:pPr algn="ctr"/>
                      <a:r>
                        <a:rPr lang="en-US" sz="900" dirty="0"/>
                        <a:t>0.2618</a:t>
                      </a:r>
                    </a:p>
                  </a:txBody>
                  <a:tcPr/>
                </a:tc>
                <a:tc>
                  <a:txBody>
                    <a:bodyPr/>
                    <a:lstStyle/>
                    <a:p>
                      <a:pPr algn="ctr"/>
                      <a:r>
                        <a:rPr lang="en-US" sz="900" dirty="0"/>
                        <a:t>0.0606</a:t>
                      </a:r>
                    </a:p>
                  </a:txBody>
                  <a:tcPr/>
                </a:tc>
                <a:tc>
                  <a:txBody>
                    <a:bodyPr/>
                    <a:lstStyle/>
                    <a:p>
                      <a:pPr algn="ctr"/>
                      <a:r>
                        <a:rPr lang="en-US" sz="900" dirty="0"/>
                        <a:t>0.0535</a:t>
                      </a:r>
                    </a:p>
                  </a:txBody>
                  <a:tcPr/>
                </a:tc>
                <a:extLst>
                  <a:ext uri="{0D108BD9-81ED-4DB2-BD59-A6C34878D82A}">
                    <a16:rowId xmlns:a16="http://schemas.microsoft.com/office/drawing/2014/main" val="2891183848"/>
                  </a:ext>
                </a:extLst>
              </a:tr>
            </a:tbl>
          </a:graphicData>
        </a:graphic>
      </p:graphicFrame>
      <p:pic>
        <p:nvPicPr>
          <p:cNvPr id="18" name="Content Placeholder 6">
            <a:extLst>
              <a:ext uri="{FF2B5EF4-FFF2-40B4-BE49-F238E27FC236}">
                <a16:creationId xmlns:a16="http://schemas.microsoft.com/office/drawing/2014/main" id="{E59812D3-EF93-1E49-815B-ECC037CA40FA}"/>
              </a:ext>
            </a:extLst>
          </p:cNvPr>
          <p:cNvPicPr>
            <a:picLocks noChangeAspect="1"/>
          </p:cNvPicPr>
          <p:nvPr/>
        </p:nvPicPr>
        <p:blipFill>
          <a:blip r:embed="rId3"/>
          <a:srcRect/>
          <a:stretch/>
        </p:blipFill>
        <p:spPr>
          <a:xfrm>
            <a:off x="6627298" y="1469010"/>
            <a:ext cx="2237033" cy="2175793"/>
          </a:xfrm>
          <a:prstGeom prst="rect">
            <a:avLst/>
          </a:prstGeom>
        </p:spPr>
      </p:pic>
      <p:pic>
        <p:nvPicPr>
          <p:cNvPr id="20" name="Content Placeholder 6">
            <a:extLst>
              <a:ext uri="{FF2B5EF4-FFF2-40B4-BE49-F238E27FC236}">
                <a16:creationId xmlns:a16="http://schemas.microsoft.com/office/drawing/2014/main" id="{1226C070-A255-2344-8088-4FA904D66CC8}"/>
              </a:ext>
            </a:extLst>
          </p:cNvPr>
          <p:cNvPicPr>
            <a:picLocks noChangeAspect="1"/>
          </p:cNvPicPr>
          <p:nvPr/>
        </p:nvPicPr>
        <p:blipFill>
          <a:blip r:embed="rId4"/>
          <a:srcRect/>
          <a:stretch/>
        </p:blipFill>
        <p:spPr>
          <a:xfrm>
            <a:off x="8972240" y="1459906"/>
            <a:ext cx="2279855" cy="2196224"/>
          </a:xfrm>
          <a:prstGeom prst="rect">
            <a:avLst/>
          </a:prstGeom>
        </p:spPr>
      </p:pic>
    </p:spTree>
    <p:extLst>
      <p:ext uri="{BB962C8B-B14F-4D97-AF65-F5344CB8AC3E}">
        <p14:creationId xmlns:p14="http://schemas.microsoft.com/office/powerpoint/2010/main" val="286372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0091-1916-5648-94F3-51C2C153B416}"/>
              </a:ext>
            </a:extLst>
          </p:cNvPr>
          <p:cNvSpPr>
            <a:spLocks noGrp="1"/>
          </p:cNvSpPr>
          <p:nvPr>
            <p:ph type="title"/>
          </p:nvPr>
        </p:nvSpPr>
        <p:spPr/>
        <p:txBody>
          <a:bodyPr/>
          <a:lstStyle/>
          <a:p>
            <a:r>
              <a:rPr lang="en-US" cap="small" dirty="0"/>
              <a:t>DQN Performance</a:t>
            </a:r>
          </a:p>
        </p:txBody>
      </p:sp>
      <p:sp>
        <p:nvSpPr>
          <p:cNvPr id="3" name="Text Placeholder 2">
            <a:extLst>
              <a:ext uri="{FF2B5EF4-FFF2-40B4-BE49-F238E27FC236}">
                <a16:creationId xmlns:a16="http://schemas.microsoft.com/office/drawing/2014/main" id="{F98BD497-2273-E641-94D0-7725B6EC8C78}"/>
              </a:ext>
            </a:extLst>
          </p:cNvPr>
          <p:cNvSpPr>
            <a:spLocks noGrp="1"/>
          </p:cNvSpPr>
          <p:nvPr>
            <p:ph type="body" idx="1"/>
          </p:nvPr>
        </p:nvSpPr>
        <p:spPr/>
        <p:txBody>
          <a:bodyPr/>
          <a:lstStyle/>
          <a:p>
            <a:r>
              <a:rPr lang="en-US" cap="small" dirty="0"/>
              <a:t>Multi-Step Daily Data</a:t>
            </a:r>
          </a:p>
        </p:txBody>
      </p:sp>
      <p:sp>
        <p:nvSpPr>
          <p:cNvPr id="4" name="Text Placeholder 2">
            <a:extLst>
              <a:ext uri="{FF2B5EF4-FFF2-40B4-BE49-F238E27FC236}">
                <a16:creationId xmlns:a16="http://schemas.microsoft.com/office/drawing/2014/main" id="{AAFE4EDB-A8A8-DD4F-8E11-37EF069D7FF1}"/>
              </a:ext>
            </a:extLst>
          </p:cNvPr>
          <p:cNvSpPr txBox="1">
            <a:spLocks/>
          </p:cNvSpPr>
          <p:nvPr/>
        </p:nvSpPr>
        <p:spPr>
          <a:xfrm>
            <a:off x="581192" y="5337166"/>
            <a:ext cx="7347151" cy="99460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pPr algn="just"/>
            <a:r>
              <a:rPr lang="en-US" sz="1200" cap="none" dirty="0">
                <a:solidFill>
                  <a:schemeClr val="bg1"/>
                </a:solidFill>
              </a:rPr>
              <a:t>Moving to daily data requires the use of larger episodes, as otherwise the effect of an action is too negligible to be picked up by the network, as was determined in the simulated environment. However using longer episodes reduces the reward to step ratio (which represents the density of information being passed back to the agent) and hence harms convergence. Thus intermediate reward is important in the daily version of this environment.</a:t>
            </a:r>
          </a:p>
        </p:txBody>
      </p:sp>
    </p:spTree>
    <p:extLst>
      <p:ext uri="{BB962C8B-B14F-4D97-AF65-F5344CB8AC3E}">
        <p14:creationId xmlns:p14="http://schemas.microsoft.com/office/powerpoint/2010/main" val="93868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75149A-D572-A548-BF76-7C3C7BFE79D1}"/>
              </a:ext>
            </a:extLst>
          </p:cNvPr>
          <p:cNvSpPr>
            <a:spLocks noGrp="1"/>
          </p:cNvSpPr>
          <p:nvPr>
            <p:ph type="title"/>
          </p:nvPr>
        </p:nvSpPr>
        <p:spPr>
          <a:xfrm>
            <a:off x="609906" y="582698"/>
            <a:ext cx="3568661" cy="591303"/>
          </a:xfrm>
        </p:spPr>
        <p:txBody>
          <a:bodyPr vert="horz" lIns="91440" tIns="45720" rIns="91440" bIns="45720" rtlCol="0" anchor="t">
            <a:normAutofit/>
          </a:bodyPr>
          <a:lstStyle/>
          <a:p>
            <a:r>
              <a:rPr lang="en-US" cap="small" dirty="0">
                <a:solidFill>
                  <a:schemeClr val="tx2"/>
                </a:solidFill>
              </a:rPr>
              <a:t>Trial I</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Content Placeholder 2">
            <a:extLst>
              <a:ext uri="{FF2B5EF4-FFF2-40B4-BE49-F238E27FC236}">
                <a16:creationId xmlns:a16="http://schemas.microsoft.com/office/drawing/2014/main" id="{71202503-66B5-3C4E-ADD9-1D5CCF3F11CE}"/>
              </a:ext>
            </a:extLst>
          </p:cNvPr>
          <p:cNvSpPr txBox="1">
            <a:spLocks/>
          </p:cNvSpPr>
          <p:nvPr/>
        </p:nvSpPr>
        <p:spPr>
          <a:xfrm>
            <a:off x="609905" y="1161433"/>
            <a:ext cx="3568661" cy="4235317"/>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Font typeface="Wingdings 2" panose="05020102010507070707" pitchFamily="18" charset="2"/>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DQN Hyperparameters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earning Rate”.   </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0.075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"Epoch"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"Network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32</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a:t>
            </a:r>
            <a:r>
              <a:rPr lang="en-US" sz="900" dirty="0">
                <a:latin typeface="Menlo" panose="020B0609030804020204" pitchFamily="49" charset="0"/>
                <a:ea typeface="Menlo" panose="020B0609030804020204" pitchFamily="49" charset="0"/>
                <a:cs typeface="Menlo" panose="020B0609030804020204" pitchFamily="49" charset="0"/>
              </a:rPr>
              <a:t>]</a:t>
            </a:r>
          </a:p>
          <a:p>
            <a:pPr marL="0" indent="0">
              <a:lnSpc>
                <a:spcPct val="140000"/>
              </a:lnSpc>
              <a:spcBef>
                <a:spcPts val="0"/>
              </a:spcBef>
              <a:spcAft>
                <a:spcPts val="0"/>
              </a:spcAft>
              <a:buFont typeface="Wingdings 2" panose="05020102010507070707" pitchFamily="18" charset="2"/>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"Activation"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"Sigmoid"</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"Alpha"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0.015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"Batch Size"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2048</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"Action Dim"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"Retrain Frequency"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		</a:t>
            </a: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Episode(s)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"Gamma"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0.9992</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 Environment Settings</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”Risk Aversion"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"Episode Length"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252</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"Max/Min Leverage"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+-5</a:t>
            </a: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"Validation Frac"   </a:t>
            </a:r>
            <a:r>
              <a:rPr lang="en-US" sz="900" dirty="0">
                <a:latin typeface="Menlo" panose="020B0609030804020204" pitchFamily="49" charset="0"/>
                <a:ea typeface="Menlo" panose="020B0609030804020204" pitchFamily="49" charset="0"/>
                <a:cs typeface="Menlo" panose="020B0609030804020204" pitchFamily="49" charset="0"/>
              </a:rPr>
              <a:t>: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0.3</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Time Step</a:t>
            </a:r>
            <a:r>
              <a:rPr lang="en-US" sz="900" dirty="0">
                <a:solidFill>
                  <a:schemeClr val="accent2"/>
                </a:solidFill>
                <a:latin typeface="Menlo" panose="020B0609030804020204" pitchFamily="49" charset="0"/>
                <a:ea typeface="Menlo" panose="020B0609030804020204" pitchFamily="49" charset="0"/>
                <a:cs typeface="Menlo" panose="020B0609030804020204" pitchFamily="49" charset="0"/>
              </a:rPr>
              <a:t>"</a:t>
            </a:r>
            <a:r>
              <a:rPr lang="en-US" sz="900" dirty="0">
                <a:latin typeface="Menlo" panose="020B0609030804020204" pitchFamily="49" charset="0"/>
                <a:ea typeface="Menlo" panose="020B0609030804020204" pitchFamily="49" charset="0"/>
                <a:cs typeface="Menlo" panose="020B0609030804020204" pitchFamily="49" charset="0"/>
              </a:rPr>
              <a:t>         : </a:t>
            </a:r>
            <a:r>
              <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Daily</a:t>
            </a:r>
            <a:endParaRPr lang="en-US" sz="900"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r>
              <a:rPr lang="en-US" sz="900"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"Number Eps"        </a:t>
            </a:r>
            <a:r>
              <a:rPr lang="en-US" sz="9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9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1000</a:t>
            </a:r>
            <a:endParaRPr lang="en-US" sz="900" b="1" dirty="0">
              <a:latin typeface="Menlo" panose="020B0609030804020204" pitchFamily="49" charset="0"/>
              <a:ea typeface="Menlo" panose="020B0609030804020204" pitchFamily="49" charset="0"/>
              <a:cs typeface="Menlo" panose="020B0609030804020204" pitchFamily="49" charset="0"/>
            </a:endParaRPr>
          </a:p>
          <a:p>
            <a:pPr marL="0" indent="0">
              <a:lnSpc>
                <a:spcPct val="140000"/>
              </a:lnSpc>
              <a:spcBef>
                <a:spcPts val="0"/>
              </a:spcBef>
              <a:spcAft>
                <a:spcPts val="0"/>
              </a:spcAft>
              <a:buNone/>
            </a:pPr>
            <a:endParaRPr lang="en-US" sz="900" dirty="0">
              <a:latin typeface="Menlo" panose="020B0609030804020204" pitchFamily="49" charset="0"/>
              <a:ea typeface="Menlo" panose="020B0609030804020204" pitchFamily="49" charset="0"/>
              <a:cs typeface="Menlo" panose="020B0609030804020204" pitchFamily="49" charset="0"/>
            </a:endParaRPr>
          </a:p>
        </p:txBody>
      </p:sp>
      <p:sp>
        <p:nvSpPr>
          <p:cNvPr id="16" name="Content Placeholder 2">
            <a:extLst>
              <a:ext uri="{FF2B5EF4-FFF2-40B4-BE49-F238E27FC236}">
                <a16:creationId xmlns:a16="http://schemas.microsoft.com/office/drawing/2014/main" id="{3763D249-15AA-1148-A658-D2C570CDDA44}"/>
              </a:ext>
            </a:extLst>
          </p:cNvPr>
          <p:cNvSpPr txBox="1">
            <a:spLocks/>
          </p:cNvSpPr>
          <p:nvPr/>
        </p:nvSpPr>
        <p:spPr>
          <a:xfrm>
            <a:off x="4692412" y="5588139"/>
            <a:ext cx="6659039" cy="846843"/>
          </a:xfrm>
          <a:prstGeom prst="rect">
            <a:avLst/>
          </a:prstGeom>
          <a:solidFill>
            <a:schemeClr val="bg1"/>
          </a:solidFill>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40000"/>
              </a:lnSpc>
              <a:spcBef>
                <a:spcPts val="0"/>
              </a:spcBef>
              <a:spcAft>
                <a:spcPts val="0"/>
              </a:spcAft>
              <a:buNone/>
            </a:pPr>
            <a:r>
              <a:rPr lang="en-US" sz="900" b="1" dirty="0">
                <a:latin typeface="Garamond" panose="02020404030301010803" pitchFamily="18" charset="0"/>
                <a:ea typeface="Menlo" panose="020B0609030804020204" pitchFamily="49" charset="0"/>
                <a:cs typeface="Menlo" panose="020B0609030804020204" pitchFamily="49" charset="0"/>
              </a:rPr>
              <a:t>Notes:</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In the first instance the DQN learnt to hold only the risk free asset, and the subsequent instances it learnt variations of the Merton fraction, almost perfectly appraising it in the second instance. </a:t>
            </a:r>
          </a:p>
          <a:p>
            <a:pPr algn="just">
              <a:lnSpc>
                <a:spcPct val="140000"/>
              </a:lnSpc>
              <a:spcBef>
                <a:spcPts val="0"/>
              </a:spcBef>
              <a:spcAft>
                <a:spcPts val="0"/>
              </a:spcAft>
              <a:buFont typeface="Arial" panose="020B0604020202020204" pitchFamily="34" charset="0"/>
              <a:buChar char="•"/>
            </a:pPr>
            <a:r>
              <a:rPr lang="en-US" sz="900" dirty="0">
                <a:latin typeface="Garamond" panose="02020404030301010803" pitchFamily="18" charset="0"/>
                <a:ea typeface="Menlo" panose="020B0609030804020204" pitchFamily="49" charset="0"/>
                <a:cs typeface="Menlo" panose="020B0609030804020204" pitchFamily="49" charset="0"/>
              </a:rPr>
              <a:t>Shows little dependency upon the other state parameters which presumably are in flux across the validation dataset. </a:t>
            </a:r>
            <a:endParaRPr lang="en-US" sz="900" dirty="0">
              <a:latin typeface="Menlo" panose="020B0609030804020204" pitchFamily="49" charset="0"/>
              <a:ea typeface="Menlo" panose="020B0609030804020204" pitchFamily="49" charset="0"/>
              <a:cs typeface="Menlo" panose="020B0609030804020204" pitchFamily="49" charset="0"/>
            </a:endParaRPr>
          </a:p>
        </p:txBody>
      </p:sp>
      <p:pic>
        <p:nvPicPr>
          <p:cNvPr id="7" name="Content Placeholder 6">
            <a:extLst>
              <a:ext uri="{FF2B5EF4-FFF2-40B4-BE49-F238E27FC236}">
                <a16:creationId xmlns:a16="http://schemas.microsoft.com/office/drawing/2014/main" id="{79E46AA2-BADC-B94A-94CD-EE7C4AFA6900}"/>
              </a:ext>
            </a:extLst>
          </p:cNvPr>
          <p:cNvPicPr>
            <a:picLocks noGrp="1" noChangeAspect="1"/>
          </p:cNvPicPr>
          <p:nvPr>
            <p:ph sz="half" idx="2"/>
          </p:nvPr>
        </p:nvPicPr>
        <p:blipFill>
          <a:blip r:embed="rId2"/>
          <a:srcRect/>
          <a:stretch/>
        </p:blipFill>
        <p:spPr>
          <a:xfrm>
            <a:off x="4218728" y="1458794"/>
            <a:ext cx="2258039" cy="2196225"/>
          </a:xfrm>
        </p:spPr>
      </p:pic>
      <p:graphicFrame>
        <p:nvGraphicFramePr>
          <p:cNvPr id="9" name="Table 8">
            <a:extLst>
              <a:ext uri="{FF2B5EF4-FFF2-40B4-BE49-F238E27FC236}">
                <a16:creationId xmlns:a16="http://schemas.microsoft.com/office/drawing/2014/main" id="{742EBBBC-B252-594B-B75A-0B0F76A11DC1}"/>
              </a:ext>
            </a:extLst>
          </p:cNvPr>
          <p:cNvGraphicFramePr>
            <a:graphicFrameLocks noGrp="1"/>
          </p:cNvGraphicFramePr>
          <p:nvPr>
            <p:extLst>
              <p:ext uri="{D42A27DB-BD31-4B8C-83A1-F6EECF244321}">
                <p14:modId xmlns:p14="http://schemas.microsoft.com/office/powerpoint/2010/main" val="159748461"/>
              </p:ext>
            </p:extLst>
          </p:nvPr>
        </p:nvGraphicFramePr>
        <p:xfrm>
          <a:off x="4692411" y="4237793"/>
          <a:ext cx="6659044" cy="1143000"/>
        </p:xfrm>
        <a:graphic>
          <a:graphicData uri="http://schemas.openxmlformats.org/drawingml/2006/table">
            <a:tbl>
              <a:tblPr firstRow="1" bandRow="1">
                <a:tableStyleId>{2D5ABB26-0587-4C30-8999-92F81FD0307C}</a:tableStyleId>
              </a:tblPr>
              <a:tblGrid>
                <a:gridCol w="951292">
                  <a:extLst>
                    <a:ext uri="{9D8B030D-6E8A-4147-A177-3AD203B41FA5}">
                      <a16:colId xmlns:a16="http://schemas.microsoft.com/office/drawing/2014/main" val="3037510283"/>
                    </a:ext>
                  </a:extLst>
                </a:gridCol>
                <a:gridCol w="951292">
                  <a:extLst>
                    <a:ext uri="{9D8B030D-6E8A-4147-A177-3AD203B41FA5}">
                      <a16:colId xmlns:a16="http://schemas.microsoft.com/office/drawing/2014/main" val="816409838"/>
                    </a:ext>
                  </a:extLst>
                </a:gridCol>
                <a:gridCol w="951292">
                  <a:extLst>
                    <a:ext uri="{9D8B030D-6E8A-4147-A177-3AD203B41FA5}">
                      <a16:colId xmlns:a16="http://schemas.microsoft.com/office/drawing/2014/main" val="2272850528"/>
                    </a:ext>
                  </a:extLst>
                </a:gridCol>
                <a:gridCol w="951292">
                  <a:extLst>
                    <a:ext uri="{9D8B030D-6E8A-4147-A177-3AD203B41FA5}">
                      <a16:colId xmlns:a16="http://schemas.microsoft.com/office/drawing/2014/main" val="2132123499"/>
                    </a:ext>
                  </a:extLst>
                </a:gridCol>
                <a:gridCol w="951292">
                  <a:extLst>
                    <a:ext uri="{9D8B030D-6E8A-4147-A177-3AD203B41FA5}">
                      <a16:colId xmlns:a16="http://schemas.microsoft.com/office/drawing/2014/main" val="3463469252"/>
                    </a:ext>
                  </a:extLst>
                </a:gridCol>
                <a:gridCol w="951292">
                  <a:extLst>
                    <a:ext uri="{9D8B030D-6E8A-4147-A177-3AD203B41FA5}">
                      <a16:colId xmlns:a16="http://schemas.microsoft.com/office/drawing/2014/main" val="1469726453"/>
                    </a:ext>
                  </a:extLst>
                </a:gridCol>
                <a:gridCol w="951292">
                  <a:extLst>
                    <a:ext uri="{9D8B030D-6E8A-4147-A177-3AD203B41FA5}">
                      <a16:colId xmlns:a16="http://schemas.microsoft.com/office/drawing/2014/main" val="3562907535"/>
                    </a:ext>
                  </a:extLst>
                </a:gridCol>
              </a:tblGrid>
              <a:tr h="225000">
                <a:tc>
                  <a:txBody>
                    <a:bodyPr/>
                    <a:lstStyle/>
                    <a:p>
                      <a:pPr algn="ctr"/>
                      <a:endParaRPr lang="en-US" sz="900" dirty="0"/>
                    </a:p>
                  </a:txBody>
                  <a:tcPr/>
                </a:tc>
                <a:tc gridSpan="2">
                  <a:txBody>
                    <a:bodyPr/>
                    <a:lstStyle/>
                    <a:p>
                      <a:pPr algn="ctr"/>
                      <a:r>
                        <a:rPr lang="en-US" sz="900" b="1" dirty="0"/>
                        <a:t>Graph One</a:t>
                      </a:r>
                    </a:p>
                  </a:txBody>
                  <a:tcPr/>
                </a:tc>
                <a:tc hMerge="1">
                  <a:txBody>
                    <a:bodyPr/>
                    <a:lstStyle/>
                    <a:p>
                      <a:endParaRPr lang="en-US" sz="900" dirty="0"/>
                    </a:p>
                  </a:txBody>
                  <a:tcPr/>
                </a:tc>
                <a:tc gridSpan="2">
                  <a:txBody>
                    <a:bodyPr/>
                    <a:lstStyle/>
                    <a:p>
                      <a:pPr algn="ctr"/>
                      <a:r>
                        <a:rPr lang="en-US" sz="900" b="1" dirty="0"/>
                        <a:t>Graph Two</a:t>
                      </a:r>
                    </a:p>
                  </a:txBody>
                  <a:tcPr/>
                </a:tc>
                <a:tc hMerge="1">
                  <a:txBody>
                    <a:bodyPr/>
                    <a:lstStyle/>
                    <a:p>
                      <a:endParaRPr lang="en-US" sz="900" dirty="0"/>
                    </a:p>
                  </a:txBody>
                  <a:tcPr/>
                </a:tc>
                <a:tc gridSpan="2">
                  <a:txBody>
                    <a:bodyPr/>
                    <a:lstStyle/>
                    <a:p>
                      <a:pPr algn="ctr"/>
                      <a:r>
                        <a:rPr lang="en-US" sz="900" b="1" dirty="0"/>
                        <a:t>Graph Three</a:t>
                      </a:r>
                    </a:p>
                  </a:txBody>
                  <a:tcPr/>
                </a:tc>
                <a:tc hMerge="1">
                  <a:txBody>
                    <a:bodyPr/>
                    <a:lstStyle/>
                    <a:p>
                      <a:endParaRPr lang="en-US" sz="900" dirty="0"/>
                    </a:p>
                  </a:txBody>
                  <a:tcPr/>
                </a:tc>
                <a:extLst>
                  <a:ext uri="{0D108BD9-81ED-4DB2-BD59-A6C34878D82A}">
                    <a16:rowId xmlns:a16="http://schemas.microsoft.com/office/drawing/2014/main" val="2451899101"/>
                  </a:ext>
                </a:extLst>
              </a:tr>
              <a:tr h="225000">
                <a:tc>
                  <a:txBody>
                    <a:bodyPr/>
                    <a:lstStyle/>
                    <a:p>
                      <a:pPr algn="ctr"/>
                      <a:endParaRPr lang="en-US" sz="900" dirty="0"/>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tc>
                  <a:txBody>
                    <a:bodyPr/>
                    <a:lstStyle/>
                    <a:p>
                      <a:pPr algn="ctr"/>
                      <a:r>
                        <a:rPr lang="en-US" sz="900" dirty="0"/>
                        <a:t>Mean Utility</a:t>
                      </a:r>
                    </a:p>
                  </a:txBody>
                  <a:tcPr/>
                </a:tc>
                <a:tc>
                  <a:txBody>
                    <a:bodyPr/>
                    <a:lstStyle/>
                    <a:p>
                      <a:pPr algn="ctr"/>
                      <a:r>
                        <a:rPr lang="en-US" sz="900" dirty="0"/>
                        <a:t>Std</a:t>
                      </a:r>
                    </a:p>
                  </a:txBody>
                  <a:tcPr/>
                </a:tc>
                <a:extLst>
                  <a:ext uri="{0D108BD9-81ED-4DB2-BD59-A6C34878D82A}">
                    <a16:rowId xmlns:a16="http://schemas.microsoft.com/office/drawing/2014/main" val="3662820682"/>
                  </a:ext>
                </a:extLst>
              </a:tr>
              <a:tr h="225000">
                <a:tc>
                  <a:txBody>
                    <a:bodyPr/>
                    <a:lstStyle/>
                    <a:p>
                      <a:pPr algn="r"/>
                      <a:r>
                        <a:rPr lang="en-US" sz="900" dirty="0"/>
                        <a:t>DQN</a:t>
                      </a:r>
                    </a:p>
                  </a:txBody>
                  <a:tcPr/>
                </a:tc>
                <a:tc>
                  <a:txBody>
                    <a:bodyPr/>
                    <a:lstStyle/>
                    <a:p>
                      <a:pPr algn="ctr"/>
                      <a:r>
                        <a:rPr lang="en-US" sz="900" dirty="0"/>
                        <a:t>0.0039</a:t>
                      </a:r>
                    </a:p>
                  </a:txBody>
                  <a:tcPr/>
                </a:tc>
                <a:tc>
                  <a:txBody>
                    <a:bodyPr/>
                    <a:lstStyle/>
                    <a:p>
                      <a:pPr algn="ctr"/>
                      <a:r>
                        <a:rPr lang="en-US" sz="900" dirty="0"/>
                        <a:t>0.0018</a:t>
                      </a:r>
                    </a:p>
                  </a:txBody>
                  <a:tcPr/>
                </a:tc>
                <a:tc>
                  <a:txBody>
                    <a:bodyPr/>
                    <a:lstStyle/>
                    <a:p>
                      <a:pPr algn="ctr"/>
                      <a:r>
                        <a:rPr lang="en-US" sz="900" dirty="0"/>
                        <a:t>-0.0158</a:t>
                      </a:r>
                    </a:p>
                  </a:txBody>
                  <a:tcPr/>
                </a:tc>
                <a:tc>
                  <a:txBody>
                    <a:bodyPr/>
                    <a:lstStyle/>
                    <a:p>
                      <a:pPr algn="ctr"/>
                      <a:r>
                        <a:rPr lang="en-US" sz="900" dirty="0"/>
                        <a:t>0.6514</a:t>
                      </a:r>
                    </a:p>
                  </a:txBody>
                  <a:tcPr/>
                </a:tc>
                <a:tc>
                  <a:txBody>
                    <a:bodyPr/>
                    <a:lstStyle/>
                    <a:p>
                      <a:pPr algn="ctr"/>
                      <a:r>
                        <a:rPr lang="en-US" sz="900" dirty="0"/>
                        <a:t>0.0468</a:t>
                      </a:r>
                    </a:p>
                  </a:txBody>
                  <a:tcPr/>
                </a:tc>
                <a:tc>
                  <a:txBody>
                    <a:bodyPr/>
                    <a:lstStyle/>
                    <a:p>
                      <a:pPr algn="ctr"/>
                      <a:r>
                        <a:rPr lang="en-US" sz="900" dirty="0"/>
                        <a:t>0.2664</a:t>
                      </a:r>
                    </a:p>
                  </a:txBody>
                  <a:tcPr/>
                </a:tc>
                <a:extLst>
                  <a:ext uri="{0D108BD9-81ED-4DB2-BD59-A6C34878D82A}">
                    <a16:rowId xmlns:a16="http://schemas.microsoft.com/office/drawing/2014/main" val="556744848"/>
                  </a:ext>
                </a:extLst>
              </a:tr>
              <a:tr h="225000">
                <a:tc>
                  <a:txBody>
                    <a:bodyPr/>
                    <a:lstStyle/>
                    <a:p>
                      <a:pPr algn="r"/>
                      <a:r>
                        <a:rPr lang="en-US" sz="900" dirty="0"/>
                        <a:t>Risk Free</a:t>
                      </a:r>
                    </a:p>
                  </a:txBody>
                  <a:tcPr/>
                </a:tc>
                <a:tc>
                  <a:txBody>
                    <a:bodyPr/>
                    <a:lstStyle/>
                    <a:p>
                      <a:pPr algn="ctr"/>
                      <a:r>
                        <a:rPr lang="en-US" sz="900" dirty="0"/>
                        <a:t>0.0039</a:t>
                      </a:r>
                    </a:p>
                  </a:txBody>
                  <a:tcPr/>
                </a:tc>
                <a:tc>
                  <a:txBody>
                    <a:bodyPr/>
                    <a:lstStyle/>
                    <a:p>
                      <a:pPr algn="ctr"/>
                      <a:r>
                        <a:rPr lang="en-US" sz="900" dirty="0"/>
                        <a:t>0.0018</a:t>
                      </a:r>
                    </a:p>
                  </a:txBody>
                  <a:tcPr/>
                </a:tc>
                <a:tc>
                  <a:txBody>
                    <a:bodyPr/>
                    <a:lstStyle/>
                    <a:p>
                      <a:pPr algn="ctr"/>
                      <a:r>
                        <a:rPr lang="en-US" sz="900" dirty="0"/>
                        <a:t>0.007</a:t>
                      </a:r>
                    </a:p>
                  </a:txBody>
                  <a:tcPr/>
                </a:tc>
                <a:tc>
                  <a:txBody>
                    <a:bodyPr/>
                    <a:lstStyle/>
                    <a:p>
                      <a:pPr algn="ctr"/>
                      <a:r>
                        <a:rPr lang="en-US" sz="900" dirty="0"/>
                        <a:t>0.0028</a:t>
                      </a:r>
                    </a:p>
                  </a:txBody>
                  <a:tcPr/>
                </a:tc>
                <a:tc>
                  <a:txBody>
                    <a:bodyPr/>
                    <a:lstStyle/>
                    <a:p>
                      <a:pPr algn="ctr"/>
                      <a:r>
                        <a:rPr lang="en-US" sz="900" dirty="0"/>
                        <a:t>0.0078</a:t>
                      </a:r>
                    </a:p>
                  </a:txBody>
                  <a:tcPr/>
                </a:tc>
                <a:tc>
                  <a:txBody>
                    <a:bodyPr/>
                    <a:lstStyle/>
                    <a:p>
                      <a:pPr algn="ctr"/>
                      <a:r>
                        <a:rPr lang="en-US" sz="900" dirty="0"/>
                        <a:t>0.0028</a:t>
                      </a:r>
                    </a:p>
                  </a:txBody>
                  <a:tcPr/>
                </a:tc>
                <a:extLst>
                  <a:ext uri="{0D108BD9-81ED-4DB2-BD59-A6C34878D82A}">
                    <a16:rowId xmlns:a16="http://schemas.microsoft.com/office/drawing/2014/main" val="2037407192"/>
                  </a:ext>
                </a:extLst>
              </a:tr>
              <a:tr h="225000">
                <a:tc>
                  <a:txBody>
                    <a:bodyPr/>
                    <a:lstStyle/>
                    <a:p>
                      <a:pPr algn="r"/>
                      <a:r>
                        <a:rPr lang="en-US" sz="900" dirty="0"/>
                        <a:t>Merton</a:t>
                      </a:r>
                    </a:p>
                  </a:txBody>
                  <a:tcPr/>
                </a:tc>
                <a:tc>
                  <a:txBody>
                    <a:bodyPr/>
                    <a:lstStyle/>
                    <a:p>
                      <a:pPr algn="ctr"/>
                      <a:r>
                        <a:rPr lang="en-US" sz="900" dirty="0"/>
                        <a:t>0.1644</a:t>
                      </a:r>
                    </a:p>
                  </a:txBody>
                  <a:tcPr/>
                </a:tc>
                <a:tc>
                  <a:txBody>
                    <a:bodyPr/>
                    <a:lstStyle/>
                    <a:p>
                      <a:pPr algn="ctr"/>
                      <a:r>
                        <a:rPr lang="en-US" sz="900" dirty="0"/>
                        <a:t>0.2786</a:t>
                      </a:r>
                    </a:p>
                  </a:txBody>
                  <a:tcPr/>
                </a:tc>
                <a:tc>
                  <a:txBody>
                    <a:bodyPr/>
                    <a:lstStyle/>
                    <a:p>
                      <a:pPr algn="ctr"/>
                      <a:r>
                        <a:rPr lang="en-US" sz="900" dirty="0"/>
                        <a:t>-0.0054</a:t>
                      </a:r>
                    </a:p>
                  </a:txBody>
                  <a:tcPr/>
                </a:tc>
                <a:tc>
                  <a:txBody>
                    <a:bodyPr/>
                    <a:lstStyle/>
                    <a:p>
                      <a:pPr algn="ctr"/>
                      <a:r>
                        <a:rPr lang="en-US" sz="900" dirty="0"/>
                        <a:t>0.5803</a:t>
                      </a:r>
                    </a:p>
                  </a:txBody>
                  <a:tcPr/>
                </a:tc>
                <a:tc>
                  <a:txBody>
                    <a:bodyPr/>
                    <a:lstStyle/>
                    <a:p>
                      <a:pPr algn="ctr"/>
                      <a:r>
                        <a:rPr lang="en-US" sz="900" dirty="0"/>
                        <a:t>0.0485</a:t>
                      </a:r>
                    </a:p>
                  </a:txBody>
                  <a:tcPr/>
                </a:tc>
                <a:tc>
                  <a:txBody>
                    <a:bodyPr/>
                    <a:lstStyle/>
                    <a:p>
                      <a:pPr algn="ctr"/>
                      <a:r>
                        <a:rPr lang="en-US" sz="900" dirty="0"/>
                        <a:t>0.5151</a:t>
                      </a:r>
                    </a:p>
                  </a:txBody>
                  <a:tcPr/>
                </a:tc>
                <a:extLst>
                  <a:ext uri="{0D108BD9-81ED-4DB2-BD59-A6C34878D82A}">
                    <a16:rowId xmlns:a16="http://schemas.microsoft.com/office/drawing/2014/main" val="2891183848"/>
                  </a:ext>
                </a:extLst>
              </a:tr>
            </a:tbl>
          </a:graphicData>
        </a:graphic>
      </p:graphicFrame>
      <p:pic>
        <p:nvPicPr>
          <p:cNvPr id="18" name="Content Placeholder 6">
            <a:extLst>
              <a:ext uri="{FF2B5EF4-FFF2-40B4-BE49-F238E27FC236}">
                <a16:creationId xmlns:a16="http://schemas.microsoft.com/office/drawing/2014/main" id="{E59812D3-EF93-1E49-815B-ECC037CA40FA}"/>
              </a:ext>
            </a:extLst>
          </p:cNvPr>
          <p:cNvPicPr>
            <a:picLocks noChangeAspect="1"/>
          </p:cNvPicPr>
          <p:nvPr/>
        </p:nvPicPr>
        <p:blipFill>
          <a:blip r:embed="rId3"/>
          <a:srcRect/>
          <a:stretch/>
        </p:blipFill>
        <p:spPr>
          <a:xfrm>
            <a:off x="6616795" y="1458794"/>
            <a:ext cx="2258039" cy="2196225"/>
          </a:xfrm>
          <a:prstGeom prst="rect">
            <a:avLst/>
          </a:prstGeom>
        </p:spPr>
      </p:pic>
      <p:pic>
        <p:nvPicPr>
          <p:cNvPr id="20" name="Content Placeholder 6">
            <a:extLst>
              <a:ext uri="{FF2B5EF4-FFF2-40B4-BE49-F238E27FC236}">
                <a16:creationId xmlns:a16="http://schemas.microsoft.com/office/drawing/2014/main" id="{1226C070-A255-2344-8088-4FA904D66CC8}"/>
              </a:ext>
            </a:extLst>
          </p:cNvPr>
          <p:cNvPicPr>
            <a:picLocks noChangeAspect="1"/>
          </p:cNvPicPr>
          <p:nvPr/>
        </p:nvPicPr>
        <p:blipFill>
          <a:blip r:embed="rId4"/>
          <a:srcRect/>
          <a:stretch/>
        </p:blipFill>
        <p:spPr>
          <a:xfrm>
            <a:off x="8983148" y="1459906"/>
            <a:ext cx="2258038" cy="2196224"/>
          </a:xfrm>
          <a:prstGeom prst="rect">
            <a:avLst/>
          </a:prstGeom>
        </p:spPr>
      </p:pic>
    </p:spTree>
    <p:extLst>
      <p:ext uri="{BB962C8B-B14F-4D97-AF65-F5344CB8AC3E}">
        <p14:creationId xmlns:p14="http://schemas.microsoft.com/office/powerpoint/2010/main" val="421568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0091-1916-5648-94F3-51C2C153B416}"/>
              </a:ext>
            </a:extLst>
          </p:cNvPr>
          <p:cNvSpPr>
            <a:spLocks noGrp="1"/>
          </p:cNvSpPr>
          <p:nvPr>
            <p:ph type="title"/>
          </p:nvPr>
        </p:nvSpPr>
        <p:spPr/>
        <p:txBody>
          <a:bodyPr/>
          <a:lstStyle/>
          <a:p>
            <a:r>
              <a:rPr lang="en-US" cap="small" dirty="0"/>
              <a:t>Actor Critic Performance</a:t>
            </a:r>
          </a:p>
        </p:txBody>
      </p:sp>
      <p:sp>
        <p:nvSpPr>
          <p:cNvPr id="3" name="Text Placeholder 2">
            <a:extLst>
              <a:ext uri="{FF2B5EF4-FFF2-40B4-BE49-F238E27FC236}">
                <a16:creationId xmlns:a16="http://schemas.microsoft.com/office/drawing/2014/main" id="{F98BD497-2273-E641-94D0-7725B6EC8C78}"/>
              </a:ext>
            </a:extLst>
          </p:cNvPr>
          <p:cNvSpPr>
            <a:spLocks noGrp="1"/>
          </p:cNvSpPr>
          <p:nvPr>
            <p:ph type="body" idx="1"/>
          </p:nvPr>
        </p:nvSpPr>
        <p:spPr/>
        <p:txBody>
          <a:bodyPr/>
          <a:lstStyle/>
          <a:p>
            <a:r>
              <a:rPr lang="en-US" cap="small" dirty="0"/>
              <a:t>Multi-Step Daily Data</a:t>
            </a:r>
          </a:p>
        </p:txBody>
      </p:sp>
      <p:sp>
        <p:nvSpPr>
          <p:cNvPr id="4" name="Text Placeholder 2">
            <a:extLst>
              <a:ext uri="{FF2B5EF4-FFF2-40B4-BE49-F238E27FC236}">
                <a16:creationId xmlns:a16="http://schemas.microsoft.com/office/drawing/2014/main" id="{AAFE4EDB-A8A8-DD4F-8E11-37EF069D7FF1}"/>
              </a:ext>
            </a:extLst>
          </p:cNvPr>
          <p:cNvSpPr txBox="1">
            <a:spLocks/>
          </p:cNvSpPr>
          <p:nvPr/>
        </p:nvSpPr>
        <p:spPr>
          <a:xfrm>
            <a:off x="581192" y="5337166"/>
            <a:ext cx="7347151" cy="99460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pPr algn="just"/>
            <a:endParaRPr lang="en-US" sz="1200" cap="none" dirty="0">
              <a:solidFill>
                <a:schemeClr val="bg1"/>
              </a:solidFill>
            </a:endParaRPr>
          </a:p>
        </p:txBody>
      </p:sp>
    </p:spTree>
    <p:extLst>
      <p:ext uri="{BB962C8B-B14F-4D97-AF65-F5344CB8AC3E}">
        <p14:creationId xmlns:p14="http://schemas.microsoft.com/office/powerpoint/2010/main" val="1560672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5690</TotalTime>
  <Words>988</Words>
  <Application>Microsoft Macintosh PowerPoint</Application>
  <PresentationFormat>Widescreen</PresentationFormat>
  <Paragraphs>286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Menlo</vt:lpstr>
      <vt:lpstr>Wingdings 2</vt:lpstr>
      <vt:lpstr>Dividend</vt:lpstr>
      <vt:lpstr>Historical Data</vt:lpstr>
      <vt:lpstr>DQN Performance</vt:lpstr>
      <vt:lpstr>Trial I</vt:lpstr>
      <vt:lpstr>Trial II</vt:lpstr>
      <vt:lpstr>Actor Critic Performance</vt:lpstr>
      <vt:lpstr>Trial I</vt:lpstr>
      <vt:lpstr>DQN Performance</vt:lpstr>
      <vt:lpstr>Trial I</vt:lpstr>
      <vt:lpstr>Actor Critic Performance</vt:lpstr>
      <vt:lpstr>Trial 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Jake Fowler</dc:creator>
  <cp:lastModifiedBy>Jake Fowler</cp:lastModifiedBy>
  <cp:revision>76</cp:revision>
  <cp:lastPrinted>2019-09-23T13:39:51Z</cp:lastPrinted>
  <dcterms:created xsi:type="dcterms:W3CDTF">2019-09-06T11:36:17Z</dcterms:created>
  <dcterms:modified xsi:type="dcterms:W3CDTF">2019-09-23T14:03:42Z</dcterms:modified>
</cp:coreProperties>
</file>