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p:restoredTop sz="94694"/>
  </p:normalViewPr>
  <p:slideViewPr>
    <p:cSldViewPr snapToGrid="0" snapToObjects="1">
      <p:cViewPr>
        <p:scale>
          <a:sx n="120" d="100"/>
          <a:sy n="120" d="100"/>
        </p:scale>
        <p:origin x="30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9/7/19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9/7/19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9/7/19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9/7/19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9/7/19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8FFF-AC94-DA4E-A2F6-6C6B9180101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9A9DDA-CC71-6A4D-B928-52A482668C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645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3" y="1615505"/>
            <a:ext cx="6659037" cy="3446493"/>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128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Much greater sensitivity to wealth, which is highly desirable. </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Strangely there is a sharp decline in quality which corresponds perfectly to the optimal action.</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25861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4" y="1615505"/>
            <a:ext cx="6659035" cy="3446493"/>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0.0004</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As greater appreciation of the wealth dependency as any model. Shows that a large network is not required.</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Prediction is still noisy, L2 does not seem to help in this case.</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527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4" y="1615505"/>
            <a:ext cx="6659035" cy="3446492"/>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Further fine tuning of the small model, produces decently smooth curve with true representation of the dependency of utility on wealth.</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This model is now ready for multi-step Merton.</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83193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7325-9392-6B48-B987-02790CF5B653}"/>
              </a:ext>
            </a:extLst>
          </p:cNvPr>
          <p:cNvSpPr>
            <a:spLocks noGrp="1"/>
          </p:cNvSpPr>
          <p:nvPr>
            <p:ph type="title"/>
          </p:nvPr>
        </p:nvSpPr>
        <p:spPr/>
        <p:txBody>
          <a:bodyPr/>
          <a:lstStyle/>
          <a:p>
            <a:r>
              <a:rPr lang="en-US" cap="small" dirty="0"/>
              <a:t>DQN Performance</a:t>
            </a:r>
          </a:p>
        </p:txBody>
      </p:sp>
      <p:sp>
        <p:nvSpPr>
          <p:cNvPr id="3" name="Text Placeholder 2">
            <a:extLst>
              <a:ext uri="{FF2B5EF4-FFF2-40B4-BE49-F238E27FC236}">
                <a16:creationId xmlns:a16="http://schemas.microsoft.com/office/drawing/2014/main" id="{156B1138-5B07-7242-8CDE-A75C8B1716EE}"/>
              </a:ext>
            </a:extLst>
          </p:cNvPr>
          <p:cNvSpPr>
            <a:spLocks noGrp="1"/>
          </p:cNvSpPr>
          <p:nvPr>
            <p:ph type="body" idx="1"/>
          </p:nvPr>
        </p:nvSpPr>
        <p:spPr/>
        <p:txBody>
          <a:bodyPr/>
          <a:lstStyle/>
          <a:p>
            <a:r>
              <a:rPr lang="en-US" cap="small" dirty="0"/>
              <a:t>Multi Step, Single Asset Merton</a:t>
            </a:r>
          </a:p>
          <a:p>
            <a:endParaRPr lang="en-US" dirty="0"/>
          </a:p>
        </p:txBody>
      </p:sp>
    </p:spTree>
    <p:extLst>
      <p:ext uri="{BB962C8B-B14F-4D97-AF65-F5344CB8AC3E}">
        <p14:creationId xmlns:p14="http://schemas.microsoft.com/office/powerpoint/2010/main" val="12331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5" y="1615505"/>
            <a:ext cx="6659033" cy="3446492"/>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b="1"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Acceptable starting settings, the affect of wealth has been appreciated, as well as the time value of wealth (The utility of $x is higher with one year till termination than 1 month till termination)</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results are still noisy.</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39176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5" y="1605114"/>
            <a:ext cx="6659033" cy="3446491"/>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Increasing the number of episodes has had the benefit of smoothing curve, however the relationship between time and utility has been lost, which is not ideal.</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Potentially suggest the network is too small, as it if being forced to predict a mean rather than the true relationship. </a:t>
            </a: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82824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5" y="1609532"/>
            <a:ext cx="6659033" cy="3437654"/>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0.001</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Poor relationship between action and utility with 1 year until expiry.</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Suggests either regularization is preventing the relationship from being realized as it to too weak, or the learning rate it too high.</a:t>
            </a: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425684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IV</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5" y="1609532"/>
            <a:ext cx="6659033" cy="3437654"/>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0.00075</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Poor relationship between action and utility with 1 year until expiry.</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Suggests either regularization is preventing the relationship from being realized as it to too weak, or the learning rate it too high.</a:t>
            </a: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53892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6" y="1609532"/>
            <a:ext cx="6659031" cy="3437654"/>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b="1" dirty="0">
                <a:latin typeface="Menlo" panose="020B0609030804020204" pitchFamily="49" charset="0"/>
                <a:ea typeface="Menlo" panose="020B0609030804020204" pitchFamily="49" charset="0"/>
                <a:cs typeface="Menlo" panose="020B0609030804020204" pitchFamily="49" charset="0"/>
              </a:rPr>
              <a:t> :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1024</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8		</a:t>
            </a:r>
            <a:r>
              <a:rPr lang="en-US" sz="900" b="1"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larger neural network requires more data to be present per refit, as it has hundreds of parameters and really should not be operated with batch size less than the number parameters. As the batch size is increases so must the learning rate as observations will average out against one another. The retrain frequency was increased and the Epoch was decreased to reduce the runtime of the algorithm with the new batch size.</a:t>
            </a: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678528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6" y="1609532"/>
            <a:ext cx="6659031" cy="3437653"/>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64, 16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b="1"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Another run with a larger network, performance has continued to improve.</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This network has 1328 weights and 91 biases. </a:t>
            </a:r>
          </a:p>
          <a:p>
            <a:pPr algn="just">
              <a:lnSpc>
                <a:spcPct val="140000"/>
              </a:lnSpc>
              <a:spcBef>
                <a:spcPts val="0"/>
              </a:spcBef>
              <a:spcAft>
                <a:spcPts val="0"/>
              </a:spcAft>
              <a:buFont typeface="Arial" panose="020B0604020202020204" pitchFamily="34" charset="0"/>
              <a:buChar char="•"/>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699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616-166B-214D-A812-3DD97DA2A575}"/>
              </a:ext>
            </a:extLst>
          </p:cNvPr>
          <p:cNvSpPr>
            <a:spLocks noGrp="1"/>
          </p:cNvSpPr>
          <p:nvPr>
            <p:ph type="title"/>
          </p:nvPr>
        </p:nvSpPr>
        <p:spPr/>
        <p:txBody>
          <a:bodyPr/>
          <a:lstStyle/>
          <a:p>
            <a:r>
              <a:rPr lang="en-US" cap="small" dirty="0"/>
              <a:t>DQN Overview</a:t>
            </a:r>
          </a:p>
        </p:txBody>
      </p:sp>
      <p:sp>
        <p:nvSpPr>
          <p:cNvPr id="3" name="Content Placeholder 2">
            <a:extLst>
              <a:ext uri="{FF2B5EF4-FFF2-40B4-BE49-F238E27FC236}">
                <a16:creationId xmlns:a16="http://schemas.microsoft.com/office/drawing/2014/main" id="{23DF3D06-A0A2-B247-8944-197834FBE218}"/>
              </a:ext>
            </a:extLst>
          </p:cNvPr>
          <p:cNvSpPr>
            <a:spLocks noGrp="1"/>
          </p:cNvSpPr>
          <p:nvPr>
            <p:ph idx="1"/>
          </p:nvPr>
        </p:nvSpPr>
        <p:spPr/>
        <p:txBody>
          <a:bodyPr/>
          <a:lstStyle/>
          <a:p>
            <a:pPr>
              <a:buFont typeface="Arial" panose="020B0604020202020204" pitchFamily="34" charset="0"/>
              <a:buChar char="•"/>
            </a:pPr>
            <a:r>
              <a:rPr lang="en-US" dirty="0"/>
              <a:t>Off Policy learning algorithm</a:t>
            </a:r>
          </a:p>
          <a:p>
            <a:pPr>
              <a:buFont typeface="Arial" panose="020B0604020202020204" pitchFamily="34" charset="0"/>
              <a:buChar char="•"/>
            </a:pPr>
            <a:r>
              <a:rPr lang="en-US" dirty="0"/>
              <a:t>Uses a Neural Network to approximate the quality of a state, action tuple</a:t>
            </a:r>
          </a:p>
          <a:p>
            <a:pPr>
              <a:buFont typeface="Arial" panose="020B0604020202020204" pitchFamily="34" charset="0"/>
              <a:buChar char="•"/>
            </a:pPr>
            <a:r>
              <a:rPr lang="en-US" dirty="0"/>
              <a:t>Optimal action is then to select the action with the highest expected quality.</a:t>
            </a:r>
          </a:p>
        </p:txBody>
      </p:sp>
    </p:spTree>
    <p:extLst>
      <p:ext uri="{BB962C8B-B14F-4D97-AF65-F5344CB8AC3E}">
        <p14:creationId xmlns:p14="http://schemas.microsoft.com/office/powerpoint/2010/main" val="103121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7" y="1609532"/>
            <a:ext cx="6659029" cy="3437653"/>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128, 16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3072</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b="1"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Another network with even larger initial layer, to test performance vs the optimal solution found in previous investigations.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This network has 2480 weights and 155 biases. </a:t>
            </a:r>
          </a:p>
          <a:p>
            <a:pPr algn="just">
              <a:lnSpc>
                <a:spcPct val="140000"/>
              </a:lnSpc>
              <a:spcBef>
                <a:spcPts val="0"/>
              </a:spcBef>
              <a:spcAft>
                <a:spcPts val="0"/>
              </a:spcAft>
              <a:buFont typeface="Arial" panose="020B0604020202020204" pitchFamily="34" charset="0"/>
              <a:buChar char="•"/>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1023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VIII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7" y="1609532"/>
            <a:ext cx="6659029" cy="3437652"/>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32, 32</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b="1"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This network has 1440 weights and 75 biases.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Interestingly performance is much worse than the ‘triangular’ network with the same degrees of freedom. </a:t>
            </a:r>
          </a:p>
          <a:p>
            <a:pPr algn="just">
              <a:lnSpc>
                <a:spcPct val="140000"/>
              </a:lnSpc>
              <a:spcBef>
                <a:spcPts val="0"/>
              </a:spcBef>
              <a:spcAft>
                <a:spcPts val="0"/>
              </a:spcAft>
              <a:buFont typeface="Arial" panose="020B0604020202020204" pitchFamily="34" charset="0"/>
              <a:buChar char="•"/>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3212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IX</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8" y="1609532"/>
            <a:ext cx="6659027" cy="3437652"/>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64, 8</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b="1"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0.5</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This network has 1440 weights and 75 biases.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Interestingly performance is much worse than the ‘triangular’ network with the same degrees of freedom. </a:t>
            </a:r>
          </a:p>
          <a:p>
            <a:pPr algn="just">
              <a:lnSpc>
                <a:spcPct val="140000"/>
              </a:lnSpc>
              <a:spcBef>
                <a:spcPts val="0"/>
              </a:spcBef>
              <a:spcAft>
                <a:spcPts val="0"/>
              </a:spcAft>
              <a:buFont typeface="Arial" panose="020B0604020202020204" pitchFamily="34" charset="0"/>
              <a:buChar char="•"/>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7887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X</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431032" y="1332262"/>
            <a:ext cx="3486756" cy="1800000"/>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64, 16</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705097"/>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A continuous problem throughout has been the repeatability of results; a small amount of variance is expected from instance to instance, however previously this has been excessive. </a:t>
            </a:r>
          </a:p>
        </p:txBody>
      </p:sp>
      <p:pic>
        <p:nvPicPr>
          <p:cNvPr id="16" name="Content Placeholder 5">
            <a:extLst>
              <a:ext uri="{FF2B5EF4-FFF2-40B4-BE49-F238E27FC236}">
                <a16:creationId xmlns:a16="http://schemas.microsoft.com/office/drawing/2014/main" id="{F48EA927-6A15-E647-B152-25A09B32583A}"/>
              </a:ext>
            </a:extLst>
          </p:cNvPr>
          <p:cNvPicPr>
            <a:picLocks noChangeAspect="1"/>
          </p:cNvPicPr>
          <p:nvPr/>
        </p:nvPicPr>
        <p:blipFill>
          <a:blip r:embed="rId3"/>
          <a:srcRect/>
          <a:stretch/>
        </p:blipFill>
        <p:spPr>
          <a:xfrm>
            <a:off x="8170253" y="1338741"/>
            <a:ext cx="3486755" cy="1800000"/>
          </a:xfrm>
          <a:prstGeom prst="rect">
            <a:avLst/>
          </a:prstGeom>
        </p:spPr>
      </p:pic>
      <p:pic>
        <p:nvPicPr>
          <p:cNvPr id="18" name="Content Placeholder 5">
            <a:extLst>
              <a:ext uri="{FF2B5EF4-FFF2-40B4-BE49-F238E27FC236}">
                <a16:creationId xmlns:a16="http://schemas.microsoft.com/office/drawing/2014/main" id="{5E431374-4F58-C648-B2C4-01A33981312A}"/>
              </a:ext>
            </a:extLst>
          </p:cNvPr>
          <p:cNvPicPr>
            <a:picLocks noChangeAspect="1"/>
          </p:cNvPicPr>
          <p:nvPr/>
        </p:nvPicPr>
        <p:blipFill>
          <a:blip r:embed="rId4"/>
          <a:srcRect/>
          <a:stretch/>
        </p:blipFill>
        <p:spPr>
          <a:xfrm>
            <a:off x="4431033" y="3335600"/>
            <a:ext cx="3486754" cy="1800000"/>
          </a:xfrm>
          <a:prstGeom prst="rect">
            <a:avLst/>
          </a:prstGeom>
        </p:spPr>
      </p:pic>
      <p:pic>
        <p:nvPicPr>
          <p:cNvPr id="20" name="Content Placeholder 5">
            <a:extLst>
              <a:ext uri="{FF2B5EF4-FFF2-40B4-BE49-F238E27FC236}">
                <a16:creationId xmlns:a16="http://schemas.microsoft.com/office/drawing/2014/main" id="{FEDD805D-EA9B-9947-B419-79D3F27ADC59}"/>
              </a:ext>
            </a:extLst>
          </p:cNvPr>
          <p:cNvPicPr>
            <a:picLocks noChangeAspect="1"/>
          </p:cNvPicPr>
          <p:nvPr/>
        </p:nvPicPr>
        <p:blipFill>
          <a:blip r:embed="rId5"/>
          <a:srcRect/>
          <a:stretch/>
        </p:blipFill>
        <p:spPr>
          <a:xfrm>
            <a:off x="8170253" y="3342079"/>
            <a:ext cx="3486754" cy="1800000"/>
          </a:xfrm>
          <a:prstGeom prst="rect">
            <a:avLst/>
          </a:prstGeom>
        </p:spPr>
      </p:pic>
    </p:spTree>
    <p:extLst>
      <p:ext uri="{BB962C8B-B14F-4D97-AF65-F5344CB8AC3E}">
        <p14:creationId xmlns:p14="http://schemas.microsoft.com/office/powerpoint/2010/main" val="31822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XI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431033" y="1332262"/>
            <a:ext cx="3486754" cy="1800000"/>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705097"/>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p:txBody>
      </p:sp>
      <p:pic>
        <p:nvPicPr>
          <p:cNvPr id="16" name="Content Placeholder 5">
            <a:extLst>
              <a:ext uri="{FF2B5EF4-FFF2-40B4-BE49-F238E27FC236}">
                <a16:creationId xmlns:a16="http://schemas.microsoft.com/office/drawing/2014/main" id="{F48EA927-6A15-E647-B152-25A09B32583A}"/>
              </a:ext>
            </a:extLst>
          </p:cNvPr>
          <p:cNvPicPr>
            <a:picLocks noChangeAspect="1"/>
          </p:cNvPicPr>
          <p:nvPr/>
        </p:nvPicPr>
        <p:blipFill>
          <a:blip r:embed="rId3"/>
          <a:srcRect/>
          <a:stretch/>
        </p:blipFill>
        <p:spPr>
          <a:xfrm>
            <a:off x="8170253" y="1338741"/>
            <a:ext cx="3486754" cy="1800000"/>
          </a:xfrm>
          <a:prstGeom prst="rect">
            <a:avLst/>
          </a:prstGeom>
        </p:spPr>
      </p:pic>
      <p:pic>
        <p:nvPicPr>
          <p:cNvPr id="18" name="Content Placeholder 5">
            <a:extLst>
              <a:ext uri="{FF2B5EF4-FFF2-40B4-BE49-F238E27FC236}">
                <a16:creationId xmlns:a16="http://schemas.microsoft.com/office/drawing/2014/main" id="{5E431374-4F58-C648-B2C4-01A33981312A}"/>
              </a:ext>
            </a:extLst>
          </p:cNvPr>
          <p:cNvPicPr>
            <a:picLocks noChangeAspect="1"/>
          </p:cNvPicPr>
          <p:nvPr/>
        </p:nvPicPr>
        <p:blipFill>
          <a:blip r:embed="rId4"/>
          <a:srcRect/>
          <a:stretch/>
        </p:blipFill>
        <p:spPr>
          <a:xfrm>
            <a:off x="4431033" y="3335600"/>
            <a:ext cx="3486754" cy="1799999"/>
          </a:xfrm>
          <a:prstGeom prst="rect">
            <a:avLst/>
          </a:prstGeom>
        </p:spPr>
      </p:pic>
      <p:pic>
        <p:nvPicPr>
          <p:cNvPr id="20" name="Content Placeholder 5">
            <a:extLst>
              <a:ext uri="{FF2B5EF4-FFF2-40B4-BE49-F238E27FC236}">
                <a16:creationId xmlns:a16="http://schemas.microsoft.com/office/drawing/2014/main" id="{FEDD805D-EA9B-9947-B419-79D3F27ADC59}"/>
              </a:ext>
            </a:extLst>
          </p:cNvPr>
          <p:cNvPicPr>
            <a:picLocks noChangeAspect="1"/>
          </p:cNvPicPr>
          <p:nvPr/>
        </p:nvPicPr>
        <p:blipFill>
          <a:blip r:embed="rId5"/>
          <a:srcRect/>
          <a:stretch/>
        </p:blipFill>
        <p:spPr>
          <a:xfrm>
            <a:off x="8170253" y="3342079"/>
            <a:ext cx="3486754" cy="1799999"/>
          </a:xfrm>
          <a:prstGeom prst="rect">
            <a:avLst/>
          </a:prstGeom>
        </p:spPr>
      </p:pic>
    </p:spTree>
    <p:extLst>
      <p:ext uri="{BB962C8B-B14F-4D97-AF65-F5344CB8AC3E}">
        <p14:creationId xmlns:p14="http://schemas.microsoft.com/office/powerpoint/2010/main" val="428600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XII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431033" y="1332262"/>
            <a:ext cx="3486754" cy="1799999"/>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803432"/>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32, 16</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"Epsilon Range"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0.1</a:t>
            </a:r>
            <a:r>
              <a:rPr lang="en-US" sz="9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b="1" dirty="0">
                <a:latin typeface="Menlo" panose="020B0609030804020204" pitchFamily="49" charset="0"/>
                <a:ea typeface="Menlo" panose="020B0609030804020204" pitchFamily="49" charset="0"/>
                <a:cs typeface="Menlo" panose="020B0609030804020204" pitchFamily="49" charset="0"/>
              </a:rPr>
              <a:t>(</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2e4</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705097"/>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p:txBody>
      </p:sp>
      <p:pic>
        <p:nvPicPr>
          <p:cNvPr id="16" name="Content Placeholder 5">
            <a:extLst>
              <a:ext uri="{FF2B5EF4-FFF2-40B4-BE49-F238E27FC236}">
                <a16:creationId xmlns:a16="http://schemas.microsoft.com/office/drawing/2014/main" id="{F48EA927-6A15-E647-B152-25A09B32583A}"/>
              </a:ext>
            </a:extLst>
          </p:cNvPr>
          <p:cNvPicPr>
            <a:picLocks noChangeAspect="1"/>
          </p:cNvPicPr>
          <p:nvPr/>
        </p:nvPicPr>
        <p:blipFill>
          <a:blip r:embed="rId3"/>
          <a:srcRect/>
          <a:stretch/>
        </p:blipFill>
        <p:spPr>
          <a:xfrm>
            <a:off x="8170253" y="1338741"/>
            <a:ext cx="3486754" cy="1799999"/>
          </a:xfrm>
          <a:prstGeom prst="rect">
            <a:avLst/>
          </a:prstGeom>
        </p:spPr>
      </p:pic>
      <p:pic>
        <p:nvPicPr>
          <p:cNvPr id="18" name="Content Placeholder 5">
            <a:extLst>
              <a:ext uri="{FF2B5EF4-FFF2-40B4-BE49-F238E27FC236}">
                <a16:creationId xmlns:a16="http://schemas.microsoft.com/office/drawing/2014/main" id="{5E431374-4F58-C648-B2C4-01A33981312A}"/>
              </a:ext>
            </a:extLst>
          </p:cNvPr>
          <p:cNvPicPr>
            <a:picLocks noChangeAspect="1"/>
          </p:cNvPicPr>
          <p:nvPr/>
        </p:nvPicPr>
        <p:blipFill>
          <a:blip r:embed="rId4"/>
          <a:srcRect/>
          <a:stretch/>
        </p:blipFill>
        <p:spPr>
          <a:xfrm>
            <a:off x="4431033" y="3335600"/>
            <a:ext cx="3486753" cy="1799999"/>
          </a:xfrm>
          <a:prstGeom prst="rect">
            <a:avLst/>
          </a:prstGeom>
        </p:spPr>
      </p:pic>
      <p:pic>
        <p:nvPicPr>
          <p:cNvPr id="20" name="Content Placeholder 5">
            <a:extLst>
              <a:ext uri="{FF2B5EF4-FFF2-40B4-BE49-F238E27FC236}">
                <a16:creationId xmlns:a16="http://schemas.microsoft.com/office/drawing/2014/main" id="{FEDD805D-EA9B-9947-B419-79D3F27ADC59}"/>
              </a:ext>
            </a:extLst>
          </p:cNvPr>
          <p:cNvPicPr>
            <a:picLocks noChangeAspect="1"/>
          </p:cNvPicPr>
          <p:nvPr/>
        </p:nvPicPr>
        <p:blipFill>
          <a:blip r:embed="rId5"/>
          <a:srcRect/>
          <a:stretch/>
        </p:blipFill>
        <p:spPr>
          <a:xfrm>
            <a:off x="8170253" y="3342079"/>
            <a:ext cx="3486753" cy="1799999"/>
          </a:xfrm>
          <a:prstGeom prst="rect">
            <a:avLst/>
          </a:prstGeom>
        </p:spPr>
      </p:pic>
    </p:spTree>
    <p:extLst>
      <p:ext uri="{BB962C8B-B14F-4D97-AF65-F5344CB8AC3E}">
        <p14:creationId xmlns:p14="http://schemas.microsoft.com/office/powerpoint/2010/main" val="152773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0D7F-592B-4E4E-996B-C20A9C26F25E}"/>
              </a:ext>
            </a:extLst>
          </p:cNvPr>
          <p:cNvSpPr>
            <a:spLocks noGrp="1"/>
          </p:cNvSpPr>
          <p:nvPr>
            <p:ph type="title"/>
          </p:nvPr>
        </p:nvSpPr>
        <p:spPr/>
        <p:txBody>
          <a:bodyPr/>
          <a:lstStyle/>
          <a:p>
            <a:r>
              <a:rPr lang="en-US" cap="small" dirty="0"/>
              <a:t>DQN Hyperparameters</a:t>
            </a:r>
          </a:p>
        </p:txBody>
      </p:sp>
      <p:sp>
        <p:nvSpPr>
          <p:cNvPr id="3" name="Content Placeholder 2">
            <a:extLst>
              <a:ext uri="{FF2B5EF4-FFF2-40B4-BE49-F238E27FC236}">
                <a16:creationId xmlns:a16="http://schemas.microsoft.com/office/drawing/2014/main" id="{78A7E303-CABD-C44D-A991-A1CDA26F8C57}"/>
              </a:ext>
            </a:extLst>
          </p:cNvPr>
          <p:cNvSpPr>
            <a:spLocks noGrp="1"/>
          </p:cNvSpPr>
          <p:nvPr>
            <p:ph idx="1"/>
          </p:nvPr>
        </p:nvSpPr>
        <p:spPr/>
        <p:txBody>
          <a:bodyPr>
            <a:normAutofit fontScale="92500" lnSpcReduction="10000"/>
          </a:bodyPr>
          <a:lstStyle/>
          <a:p>
            <a:r>
              <a:rPr lang="en-US" dirty="0"/>
              <a:t>Action Space Dimensions</a:t>
            </a:r>
          </a:p>
          <a:p>
            <a:r>
              <a:rPr lang="en-US" dirty="0"/>
              <a:t>Network Size</a:t>
            </a:r>
          </a:p>
          <a:p>
            <a:r>
              <a:rPr lang="en-US" dirty="0"/>
              <a:t>Learning Rate</a:t>
            </a:r>
          </a:p>
          <a:p>
            <a:r>
              <a:rPr lang="en-US" dirty="0"/>
              <a:t>Epoch</a:t>
            </a:r>
          </a:p>
          <a:p>
            <a:r>
              <a:rPr lang="en-US" dirty="0"/>
              <a:t>Batch Size</a:t>
            </a:r>
          </a:p>
          <a:p>
            <a:r>
              <a:rPr lang="en-US" dirty="0"/>
              <a:t>L2 Regularization </a:t>
            </a:r>
          </a:p>
          <a:p>
            <a:r>
              <a:rPr lang="en-US" dirty="0"/>
              <a:t>Activation</a:t>
            </a:r>
          </a:p>
          <a:p>
            <a:r>
              <a:rPr lang="en-US" dirty="0"/>
              <a:t>Retrain Frequency</a:t>
            </a:r>
          </a:p>
          <a:p>
            <a:r>
              <a:rPr lang="en-US" dirty="0"/>
              <a:t>Epsilon Range &amp; Anneal</a:t>
            </a:r>
          </a:p>
          <a:p>
            <a:r>
              <a:rPr lang="en-US" dirty="0"/>
              <a:t>Reward Discount Factor</a:t>
            </a:r>
          </a:p>
        </p:txBody>
      </p:sp>
    </p:spTree>
    <p:extLst>
      <p:ext uri="{BB962C8B-B14F-4D97-AF65-F5344CB8AC3E}">
        <p14:creationId xmlns:p14="http://schemas.microsoft.com/office/powerpoint/2010/main" val="73757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0091-1916-5648-94F3-51C2C153B416}"/>
              </a:ext>
            </a:extLst>
          </p:cNvPr>
          <p:cNvSpPr>
            <a:spLocks noGrp="1"/>
          </p:cNvSpPr>
          <p:nvPr>
            <p:ph type="title"/>
          </p:nvPr>
        </p:nvSpPr>
        <p:spPr/>
        <p:txBody>
          <a:bodyPr/>
          <a:lstStyle/>
          <a:p>
            <a:r>
              <a:rPr lang="en-US" cap="small" dirty="0"/>
              <a:t>DQN Performance</a:t>
            </a:r>
          </a:p>
        </p:txBody>
      </p:sp>
      <p:sp>
        <p:nvSpPr>
          <p:cNvPr id="3" name="Text Placeholder 2">
            <a:extLst>
              <a:ext uri="{FF2B5EF4-FFF2-40B4-BE49-F238E27FC236}">
                <a16:creationId xmlns:a16="http://schemas.microsoft.com/office/drawing/2014/main" id="{F98BD497-2273-E641-94D0-7725B6EC8C78}"/>
              </a:ext>
            </a:extLst>
          </p:cNvPr>
          <p:cNvSpPr>
            <a:spLocks noGrp="1"/>
          </p:cNvSpPr>
          <p:nvPr>
            <p:ph type="body" idx="1"/>
          </p:nvPr>
        </p:nvSpPr>
        <p:spPr/>
        <p:txBody>
          <a:bodyPr/>
          <a:lstStyle/>
          <a:p>
            <a:r>
              <a:rPr lang="en-US" cap="small" dirty="0"/>
              <a:t>Single Step, Single Asset Merton</a:t>
            </a:r>
          </a:p>
        </p:txBody>
      </p:sp>
    </p:spTree>
    <p:extLst>
      <p:ext uri="{BB962C8B-B14F-4D97-AF65-F5344CB8AC3E}">
        <p14:creationId xmlns:p14="http://schemas.microsoft.com/office/powerpoint/2010/main" val="118883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1" y="1615505"/>
            <a:ext cx="6659041" cy="3446496"/>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150</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8</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8</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256</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We begin with the settings which proved viable in previous investigations. </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solution has the correct form, however the effect of starting wealth has been underappreciated, and there is a high degree of noise.</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16200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1" y="1615505"/>
            <a:ext cx="6659041" cy="3446495"/>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150</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8</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8</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256</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2E14225-4D53-8D45-85B2-ADC2C1590B8C}"/>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introduction of L2 Regularization has decreased the noise of the prediction, however it has also dampened the effect of wealth on quality. In the multi-step setting this will have severe consequences as there is no intermediate reward the agent would be unable to appreciate the boon of increasing ones wealth.</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0080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2" y="1615505"/>
            <a:ext cx="6659039" cy="3446495"/>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b="1"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256</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AE255F09-3ADB-4646-8B06-286181641895}"/>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Here we have altered the network size to investigate performance without the large first layer which was used previously.</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So far there are no issues with this, although the multi-step problem will pose a greater challenge. </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9844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IV</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2" y="1615505"/>
            <a:ext cx="6659039" cy="3446494"/>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256</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By reducing the Alpha (L2 Regularization) term to zero the networks ability to appreciate the dependency of quality on starting wealth has been improved, at the cost of consistency across the action space.</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96220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V</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A55ED0AF-55AA-6D46-890F-0DAAA6B9EE94}"/>
              </a:ext>
            </a:extLst>
          </p:cNvPr>
          <p:cNvPicPr>
            <a:picLocks noGrp="1" noChangeAspect="1"/>
          </p:cNvPicPr>
          <p:nvPr>
            <p:ph sz="half" idx="2"/>
          </p:nvPr>
        </p:nvPicPr>
        <p:blipFill>
          <a:blip r:embed="rId2"/>
          <a:srcRect/>
          <a:stretch/>
        </p:blipFill>
        <p:spPr>
          <a:xfrm>
            <a:off x="4692413" y="1615505"/>
            <a:ext cx="6659037" cy="3446494"/>
          </a:xfrm>
          <a:prstGeom prst="rect">
            <a:avLst/>
          </a:prstGeom>
        </p:spPr>
      </p:pic>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0.0008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21</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a:t>
            </a:r>
          </a:p>
          <a:p>
            <a:pPr marL="0" indent="0">
              <a:lnSpc>
                <a:spcPct val="140000"/>
              </a:lnSpc>
              <a:spcBef>
                <a:spcPts val="0"/>
              </a:spcBef>
              <a:spcAft>
                <a:spcPts val="0"/>
              </a:spcAft>
              <a:buNone/>
            </a:pPr>
            <a:r>
              <a:rPr lang="en-US" sz="900" b="1"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b="1" dirty="0">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1024</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”Mu"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0.06</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Free"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Horizon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Risk Aversion</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int</a:t>
            </a:r>
            <a:r>
              <a:rPr lang="en-US" sz="900" dirty="0">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1e4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2" name="Content Placeholder 2">
            <a:extLst>
              <a:ext uri="{FF2B5EF4-FFF2-40B4-BE49-F238E27FC236}">
                <a16:creationId xmlns:a16="http://schemas.microsoft.com/office/drawing/2014/main" id="{F149CEA2-A9B0-B646-A905-93EDA391F923}"/>
              </a:ext>
            </a:extLst>
          </p:cNvPr>
          <p:cNvSpPr txBox="1">
            <a:spLocks/>
          </p:cNvSpPr>
          <p:nvPr/>
        </p:nvSpPr>
        <p:spPr>
          <a:xfrm>
            <a:off x="4692412" y="5396750"/>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Increasing batch size did not have the desired effect of smoothing predictions, but instead seems to have increased the magnitude of noise in the predictions.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Runtime also scales linearly with batch size.</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617347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4266</TotalTime>
  <Words>1914</Words>
  <Application>Microsoft Macintosh PowerPoint</Application>
  <PresentationFormat>Widescreen</PresentationFormat>
  <Paragraphs>537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Menlo</vt:lpstr>
      <vt:lpstr>Wingdings 2</vt:lpstr>
      <vt:lpstr>Dividend</vt:lpstr>
      <vt:lpstr>PowerPoint Presentation</vt:lpstr>
      <vt:lpstr>DQN Overview</vt:lpstr>
      <vt:lpstr>DQN Hyperparameters</vt:lpstr>
      <vt:lpstr>DQN Performance</vt:lpstr>
      <vt:lpstr>Trial I</vt:lpstr>
      <vt:lpstr>Trial II</vt:lpstr>
      <vt:lpstr>Trial III</vt:lpstr>
      <vt:lpstr>Trial IV</vt:lpstr>
      <vt:lpstr>Trial V</vt:lpstr>
      <vt:lpstr>Trial VI</vt:lpstr>
      <vt:lpstr>Trial VII</vt:lpstr>
      <vt:lpstr>Trial VIII</vt:lpstr>
      <vt:lpstr>DQN Performance</vt:lpstr>
      <vt:lpstr>Trial I</vt:lpstr>
      <vt:lpstr>Trial II</vt:lpstr>
      <vt:lpstr>Trial III</vt:lpstr>
      <vt:lpstr>Trial IV</vt:lpstr>
      <vt:lpstr>Trial V</vt:lpstr>
      <vt:lpstr>Trial VI</vt:lpstr>
      <vt:lpstr>Trial VII</vt:lpstr>
      <vt:lpstr>Trial VIII</vt:lpstr>
      <vt:lpstr>Trial IX</vt:lpstr>
      <vt:lpstr>Trial X</vt:lpstr>
      <vt:lpstr>Trial XI</vt:lpstr>
      <vt:lpstr>Trial XII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Fowler</dc:creator>
  <cp:lastModifiedBy>Jake Fowler</cp:lastModifiedBy>
  <cp:revision>46</cp:revision>
  <dcterms:created xsi:type="dcterms:W3CDTF">2019-09-06T11:36:17Z</dcterms:created>
  <dcterms:modified xsi:type="dcterms:W3CDTF">2019-09-09T11:23:46Z</dcterms:modified>
</cp:coreProperties>
</file>