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0096" y="833253"/>
            <a:ext cx="9940506" cy="1078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0648" y="3812433"/>
            <a:ext cx="14379403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9375" y="759639"/>
            <a:ext cx="9502140" cy="1203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700" spc="7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7700" spc="-5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700" spc="-9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7700" spc="-6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700" spc="-5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700" spc="-4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7700" spc="-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700" spc="-80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7700" spc="-3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7700" spc="-5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700" spc="4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700" spc="-6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700" spc="-5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7700" spc="-6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700" spc="-1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7700" spc="-5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7700" spc="2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700" spc="-3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7700" spc="-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7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2551" y="3380322"/>
            <a:ext cx="10018964" cy="45689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135"/>
              </a:spcBef>
            </a:pPr>
            <a:r>
              <a:rPr sz="5150" b="1" spc="3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515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150" b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150" b="1" spc="1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150" b="1" spc="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15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150" b="1" spc="2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150" b="1" spc="-3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150" b="1" spc="2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150" b="1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5150" b="1" spc="-3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150" b="1" spc="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150" b="1" spc="1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150" b="1" spc="-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5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600"/>
              </a:lnSpc>
              <a:spcBef>
                <a:spcPts val="5"/>
              </a:spcBef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201p001 </a:t>
            </a:r>
            <a:r>
              <a:rPr sz="4000" spc="-5" dirty="0">
                <a:solidFill>
                  <a:srgbClr val="FFFFFF"/>
                </a:solidFill>
                <a:latin typeface="Georgia"/>
                <a:cs typeface="Georgia"/>
              </a:rPr>
              <a:t>Faizan</a:t>
            </a:r>
            <a:r>
              <a:rPr sz="40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Georgia"/>
                <a:cs typeface="Georgia"/>
              </a:rPr>
              <a:t>Hussain</a:t>
            </a:r>
            <a:r>
              <a:rPr sz="40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9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endParaRPr lang="en-IN" sz="4000" spc="-50" dirty="0">
              <a:latin typeface="Georgia"/>
              <a:cs typeface="Georgia"/>
            </a:endParaRPr>
          </a:p>
          <a:p>
            <a:pPr marL="12700" marR="5080" algn="ctr">
              <a:lnSpc>
                <a:spcPct val="101600"/>
              </a:lnSpc>
              <a:spcBef>
                <a:spcPts val="5"/>
              </a:spcBef>
            </a:pPr>
            <a:r>
              <a:rPr lang="en-IN" sz="4000" dirty="0">
                <a:solidFill>
                  <a:srgbClr val="FFFFFF"/>
                </a:solidFill>
                <a:latin typeface="Georgia"/>
                <a:cs typeface="Georgia"/>
              </a:rPr>
              <a:t>201p048 Salman</a:t>
            </a:r>
          </a:p>
          <a:p>
            <a:pPr marL="1440815" marR="1560830" algn="ctr">
              <a:lnSpc>
                <a:spcPts val="4880"/>
              </a:lnSpc>
              <a:spcBef>
                <a:spcPts val="20"/>
              </a:spcBef>
            </a:pPr>
            <a:r>
              <a:rPr lang="en-IN" sz="4000" dirty="0">
                <a:solidFill>
                  <a:srgbClr val="FFFFFF"/>
                </a:solidFill>
                <a:latin typeface="Georgia"/>
                <a:cs typeface="Georgia"/>
              </a:rPr>
              <a:t>201p048 </a:t>
            </a:r>
            <a:r>
              <a:rPr sz="4000" dirty="0">
                <a:solidFill>
                  <a:srgbClr val="FFFFFF"/>
                </a:solidFill>
                <a:latin typeface="Georgia"/>
                <a:cs typeface="Georgia"/>
              </a:rPr>
              <a:t>Ansh</a:t>
            </a:r>
            <a:r>
              <a:rPr sz="4000" spc="-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50" dirty="0">
                <a:solidFill>
                  <a:srgbClr val="FFFFFF"/>
                </a:solidFill>
                <a:latin typeface="Georgia"/>
                <a:cs typeface="Georgia"/>
              </a:rPr>
              <a:t>Tiwari </a:t>
            </a:r>
            <a:endParaRPr lang="en-IN" sz="4000" spc="5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1440815" marR="1560830" algn="ctr">
              <a:lnSpc>
                <a:spcPts val="4880"/>
              </a:lnSpc>
              <a:spcBef>
                <a:spcPts val="20"/>
              </a:spcBef>
            </a:pPr>
            <a:r>
              <a:rPr lang="en-IN" sz="4000" spc="50" dirty="0">
                <a:solidFill>
                  <a:srgbClr val="FFFFFF"/>
                </a:solidFill>
                <a:latin typeface="Georgia"/>
                <a:cs typeface="Georgia"/>
              </a:rPr>
              <a:t>201p040 </a:t>
            </a:r>
            <a:r>
              <a:rPr lang="en-IN" sz="4000" spc="50">
                <a:solidFill>
                  <a:srgbClr val="FFFFFF"/>
                </a:solidFill>
                <a:latin typeface="Georgia"/>
                <a:cs typeface="Georgia"/>
              </a:rPr>
              <a:t>Suchit Sawant</a:t>
            </a:r>
            <a:endParaRPr sz="40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728" y="3438537"/>
            <a:ext cx="7600949" cy="4053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03894" y="589410"/>
            <a:ext cx="295529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0" dirty="0"/>
              <a:t>Introduction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4785" y="1698940"/>
            <a:ext cx="4671683" cy="3104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16211" y="2079940"/>
            <a:ext cx="5101733" cy="2494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33919" y="2460940"/>
            <a:ext cx="4674326" cy="249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7751" y="2843552"/>
            <a:ext cx="4716283" cy="308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47751" y="3224552"/>
            <a:ext cx="4929022" cy="2921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42686" y="3603940"/>
            <a:ext cx="4750206" cy="3104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47751" y="3984940"/>
            <a:ext cx="5123649" cy="3088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16211" y="4365940"/>
            <a:ext cx="4975962" cy="29375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22887" y="4756465"/>
            <a:ext cx="4252027" cy="3088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42686" y="5137465"/>
            <a:ext cx="3141083" cy="3088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931021" y="5520077"/>
            <a:ext cx="5084110" cy="3087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47751" y="5899465"/>
            <a:ext cx="3665444" cy="31041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947751" y="6282077"/>
            <a:ext cx="4872758" cy="3087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925726" y="6663077"/>
            <a:ext cx="5116754" cy="3087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931021" y="7042465"/>
            <a:ext cx="5115861" cy="31041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947751" y="7425077"/>
            <a:ext cx="4797663" cy="3087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931021" y="7806077"/>
            <a:ext cx="5055173" cy="30726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922887" y="8185465"/>
            <a:ext cx="4062773" cy="3088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933919" y="8568077"/>
            <a:ext cx="2184023" cy="3087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903894" y="1619784"/>
            <a:ext cx="5181600" cy="3606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1915">
              <a:lnSpc>
                <a:spcPct val="102299"/>
              </a:lnSpc>
              <a:spcBef>
                <a:spcPts val="55"/>
              </a:spcBef>
            </a:pPr>
            <a:r>
              <a:rPr lang="en-IN" sz="2450" spc="-285" dirty="0">
                <a:latin typeface="Verdana"/>
                <a:cs typeface="Verdana"/>
              </a:rPr>
              <a:t> 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0836" y="1722119"/>
            <a:ext cx="5695950" cy="7353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23152" y="2877550"/>
            <a:ext cx="9103360" cy="6400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7790" marR="118745" algn="ctr">
              <a:lnSpc>
                <a:spcPct val="101000"/>
              </a:lnSpc>
              <a:spcBef>
                <a:spcPts val="80"/>
              </a:spcBef>
            </a:pPr>
            <a:r>
              <a:rPr sz="4000" dirty="0">
                <a:latin typeface="Cambria"/>
                <a:cs typeface="Cambria"/>
              </a:rPr>
              <a:t>It's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14" dirty="0">
                <a:latin typeface="Cambria"/>
                <a:cs typeface="Cambria"/>
              </a:rPr>
              <a:t>crucial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because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65" dirty="0">
                <a:latin typeface="Cambria"/>
                <a:cs typeface="Cambria"/>
              </a:rPr>
              <a:t>fake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70" dirty="0">
                <a:latin typeface="Cambria"/>
                <a:cs typeface="Cambria"/>
              </a:rPr>
              <a:t>news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35" dirty="0">
                <a:latin typeface="Cambria"/>
                <a:cs typeface="Cambria"/>
              </a:rPr>
              <a:t>can</a:t>
            </a:r>
            <a:r>
              <a:rPr sz="4000" spc="70" dirty="0">
                <a:latin typeface="Cambria"/>
                <a:cs typeface="Cambria"/>
              </a:rPr>
              <a:t> </a:t>
            </a:r>
            <a:r>
              <a:rPr sz="4000" spc="114" dirty="0">
                <a:latin typeface="Cambria"/>
                <a:cs typeface="Cambria"/>
              </a:rPr>
              <a:t>trick </a:t>
            </a:r>
            <a:r>
              <a:rPr sz="4000" spc="-865" dirty="0">
                <a:latin typeface="Cambria"/>
                <a:cs typeface="Cambria"/>
              </a:rPr>
              <a:t> </a:t>
            </a:r>
            <a:r>
              <a:rPr sz="4000" spc="80" dirty="0">
                <a:latin typeface="Cambria"/>
                <a:cs typeface="Cambria"/>
              </a:rPr>
              <a:t>people </a:t>
            </a:r>
            <a:r>
              <a:rPr sz="4000" spc="95" dirty="0">
                <a:latin typeface="Cambria"/>
                <a:cs typeface="Cambria"/>
              </a:rPr>
              <a:t>into </a:t>
            </a:r>
            <a:r>
              <a:rPr sz="4000" spc="70" dirty="0">
                <a:latin typeface="Cambria"/>
                <a:cs typeface="Cambria"/>
              </a:rPr>
              <a:t>believing </a:t>
            </a:r>
            <a:r>
              <a:rPr sz="4000" spc="105" dirty="0">
                <a:latin typeface="Cambria"/>
                <a:cs typeface="Cambria"/>
              </a:rPr>
              <a:t>things </a:t>
            </a:r>
            <a:r>
              <a:rPr sz="4000" spc="85" dirty="0">
                <a:latin typeface="Cambria"/>
                <a:cs typeface="Cambria"/>
              </a:rPr>
              <a:t>that </a:t>
            </a:r>
            <a:r>
              <a:rPr sz="4000" spc="25" dirty="0">
                <a:latin typeface="Cambria"/>
                <a:cs typeface="Cambria"/>
              </a:rPr>
              <a:t>aren't </a:t>
            </a:r>
            <a:r>
              <a:rPr sz="4000" spc="-869" dirty="0">
                <a:latin typeface="Cambria"/>
                <a:cs typeface="Cambria"/>
              </a:rPr>
              <a:t> </a:t>
            </a:r>
            <a:r>
              <a:rPr sz="4000" spc="120" dirty="0">
                <a:latin typeface="Cambria"/>
                <a:cs typeface="Cambria"/>
              </a:rPr>
              <a:t>true. </a:t>
            </a:r>
            <a:r>
              <a:rPr sz="4000" spc="100" dirty="0">
                <a:latin typeface="Cambria"/>
                <a:cs typeface="Cambria"/>
              </a:rPr>
              <a:t>This </a:t>
            </a:r>
            <a:r>
              <a:rPr sz="4000" spc="135" dirty="0">
                <a:latin typeface="Cambria"/>
                <a:cs typeface="Cambria"/>
              </a:rPr>
              <a:t>can </a:t>
            </a:r>
            <a:r>
              <a:rPr sz="4000" spc="70" dirty="0">
                <a:latin typeface="Cambria"/>
                <a:cs typeface="Cambria"/>
              </a:rPr>
              <a:t>lead </a:t>
            </a:r>
            <a:r>
              <a:rPr sz="4000" spc="75" dirty="0">
                <a:latin typeface="Cambria"/>
                <a:cs typeface="Cambria"/>
              </a:rPr>
              <a:t>to </a:t>
            </a:r>
            <a:r>
              <a:rPr sz="4000" spc="80" dirty="0">
                <a:latin typeface="Cambria"/>
                <a:cs typeface="Cambria"/>
              </a:rPr>
              <a:t>wrong </a:t>
            </a:r>
            <a:r>
              <a:rPr sz="4000" spc="114" dirty="0">
                <a:latin typeface="Cambria"/>
                <a:cs typeface="Cambria"/>
              </a:rPr>
              <a:t>decisions, </a:t>
            </a:r>
            <a:r>
              <a:rPr sz="4000" spc="-869" dirty="0">
                <a:latin typeface="Cambria"/>
                <a:cs typeface="Cambria"/>
              </a:rPr>
              <a:t> </a:t>
            </a:r>
            <a:r>
              <a:rPr sz="4000" spc="114" dirty="0">
                <a:latin typeface="Cambria"/>
                <a:cs typeface="Cambria"/>
              </a:rPr>
              <a:t>misunderstandings,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10" dirty="0">
                <a:latin typeface="Cambria"/>
                <a:cs typeface="Cambria"/>
              </a:rPr>
              <a:t>and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60" dirty="0">
                <a:latin typeface="Cambria"/>
                <a:cs typeface="Cambria"/>
              </a:rPr>
              <a:t>even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35" dirty="0">
                <a:latin typeface="Cambria"/>
                <a:cs typeface="Cambria"/>
              </a:rPr>
              <a:t>ﬁghts.</a:t>
            </a:r>
            <a:endParaRPr sz="4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600">
              <a:latin typeface="Cambria"/>
              <a:cs typeface="Cambria"/>
            </a:endParaRPr>
          </a:p>
          <a:p>
            <a:pPr marL="12065" marR="5080" indent="-635" algn="ctr">
              <a:lnSpc>
                <a:spcPct val="100800"/>
              </a:lnSpc>
            </a:pPr>
            <a:r>
              <a:rPr sz="4000" spc="120" dirty="0">
                <a:latin typeface="Cambria"/>
                <a:cs typeface="Cambria"/>
              </a:rPr>
              <a:t>Detecting </a:t>
            </a:r>
            <a:r>
              <a:rPr sz="4000" spc="65" dirty="0">
                <a:latin typeface="Cambria"/>
                <a:cs typeface="Cambria"/>
              </a:rPr>
              <a:t>fake </a:t>
            </a:r>
            <a:r>
              <a:rPr sz="4000" spc="70" dirty="0">
                <a:latin typeface="Cambria"/>
                <a:cs typeface="Cambria"/>
              </a:rPr>
              <a:t>news </a:t>
            </a:r>
            <a:r>
              <a:rPr sz="4000" spc="100" dirty="0">
                <a:latin typeface="Cambria"/>
                <a:cs typeface="Cambria"/>
              </a:rPr>
              <a:t>helps </a:t>
            </a:r>
            <a:r>
              <a:rPr sz="4000" spc="95" dirty="0">
                <a:latin typeface="Cambria"/>
                <a:cs typeface="Cambria"/>
              </a:rPr>
              <a:t>protect </a:t>
            </a:r>
            <a:r>
              <a:rPr sz="4000" spc="105" dirty="0">
                <a:latin typeface="Cambria"/>
                <a:cs typeface="Cambria"/>
              </a:rPr>
              <a:t>us </a:t>
            </a:r>
            <a:r>
              <a:rPr sz="4000" spc="110" dirty="0">
                <a:latin typeface="Cambria"/>
                <a:cs typeface="Cambria"/>
              </a:rPr>
              <a:t> </a:t>
            </a:r>
            <a:r>
              <a:rPr sz="4000" spc="125" dirty="0">
                <a:latin typeface="Cambria"/>
                <a:cs typeface="Cambria"/>
              </a:rPr>
              <a:t>from</a:t>
            </a:r>
            <a:r>
              <a:rPr sz="4000" spc="60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these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200" dirty="0">
                <a:latin typeface="Cambria"/>
                <a:cs typeface="Cambria"/>
              </a:rPr>
              <a:t>made-up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stories.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55" dirty="0">
                <a:latin typeface="Cambria"/>
                <a:cs typeface="Cambria"/>
              </a:rPr>
              <a:t>It</a:t>
            </a:r>
            <a:r>
              <a:rPr sz="4000" spc="-70" dirty="0">
                <a:latin typeface="Cambria"/>
                <a:cs typeface="Cambria"/>
              </a:rPr>
              <a:t> </a:t>
            </a:r>
            <a:r>
              <a:rPr sz="4000" spc="70" dirty="0">
                <a:latin typeface="Cambria"/>
                <a:cs typeface="Cambria"/>
              </a:rPr>
              <a:t>keeps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05" dirty="0">
                <a:latin typeface="Cambria"/>
                <a:cs typeface="Cambria"/>
              </a:rPr>
              <a:t>us </a:t>
            </a:r>
            <a:r>
              <a:rPr sz="4000" spc="-865" dirty="0">
                <a:latin typeface="Cambria"/>
                <a:cs typeface="Cambria"/>
              </a:rPr>
              <a:t> </a:t>
            </a:r>
            <a:r>
              <a:rPr sz="4000" spc="100" dirty="0">
                <a:latin typeface="Cambria"/>
                <a:cs typeface="Cambria"/>
              </a:rPr>
              <a:t>safe, helps </a:t>
            </a:r>
            <a:r>
              <a:rPr sz="4000" spc="105" dirty="0">
                <a:latin typeface="Cambria"/>
                <a:cs typeface="Cambria"/>
              </a:rPr>
              <a:t>us </a:t>
            </a:r>
            <a:r>
              <a:rPr sz="4000" spc="95" dirty="0">
                <a:latin typeface="Cambria"/>
                <a:cs typeface="Cambria"/>
              </a:rPr>
              <a:t>make </a:t>
            </a:r>
            <a:r>
              <a:rPr sz="4000" dirty="0">
                <a:latin typeface="Cambria"/>
                <a:cs typeface="Cambria"/>
              </a:rPr>
              <a:t>be</a:t>
            </a:r>
            <a:r>
              <a:rPr sz="4000" dirty="0">
                <a:latin typeface="Trebuchet MS"/>
                <a:cs typeface="Trebuchet MS"/>
              </a:rPr>
              <a:t>t </a:t>
            </a:r>
            <a:r>
              <a:rPr sz="4000" spc="110" dirty="0">
                <a:latin typeface="Cambria"/>
                <a:cs typeface="Cambria"/>
              </a:rPr>
              <a:t>er </a:t>
            </a:r>
            <a:r>
              <a:rPr sz="4000" spc="135" dirty="0">
                <a:latin typeface="Cambria"/>
                <a:cs typeface="Cambria"/>
              </a:rPr>
              <a:t>choices, </a:t>
            </a:r>
            <a:r>
              <a:rPr sz="4000" spc="110" dirty="0">
                <a:latin typeface="Cambria"/>
                <a:cs typeface="Cambria"/>
              </a:rPr>
              <a:t>and </a:t>
            </a:r>
            <a:r>
              <a:rPr sz="4000" spc="114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ensures </a:t>
            </a:r>
            <a:r>
              <a:rPr sz="4000" spc="25" dirty="0">
                <a:latin typeface="Cambria"/>
                <a:cs typeface="Cambria"/>
              </a:rPr>
              <a:t>we </a:t>
            </a:r>
            <a:r>
              <a:rPr sz="4000" spc="135" dirty="0">
                <a:latin typeface="Cambria"/>
                <a:cs typeface="Cambria"/>
              </a:rPr>
              <a:t>can </a:t>
            </a:r>
            <a:r>
              <a:rPr sz="4000" spc="95" dirty="0">
                <a:latin typeface="Cambria"/>
                <a:cs typeface="Cambria"/>
              </a:rPr>
              <a:t>trust </a:t>
            </a:r>
            <a:r>
              <a:rPr sz="4000" spc="45" dirty="0">
                <a:latin typeface="Cambria"/>
                <a:cs typeface="Cambria"/>
              </a:rPr>
              <a:t>what </a:t>
            </a:r>
            <a:r>
              <a:rPr sz="4000" spc="25" dirty="0">
                <a:latin typeface="Cambria"/>
                <a:cs typeface="Cambria"/>
              </a:rPr>
              <a:t>we </a:t>
            </a:r>
            <a:r>
              <a:rPr sz="4000" spc="75" dirty="0">
                <a:latin typeface="Cambria"/>
                <a:cs typeface="Cambria"/>
              </a:rPr>
              <a:t>read </a:t>
            </a:r>
            <a:r>
              <a:rPr sz="4000" spc="80" dirty="0">
                <a:latin typeface="Cambria"/>
                <a:cs typeface="Cambria"/>
              </a:rPr>
              <a:t> </a:t>
            </a:r>
            <a:r>
              <a:rPr sz="4000" spc="105" dirty="0">
                <a:latin typeface="Cambria"/>
                <a:cs typeface="Cambria"/>
              </a:rPr>
              <a:t>online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7351" y="42638"/>
            <a:ext cx="11643486" cy="21326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16610" marR="5080" indent="-804545" algn="ctr">
              <a:lnSpc>
                <a:spcPct val="100499"/>
              </a:lnSpc>
              <a:spcBef>
                <a:spcPts val="70"/>
              </a:spcBef>
            </a:pPr>
            <a:r>
              <a:rPr lang="en-IN" spc="50" dirty="0"/>
              <a:t> Importance Of Fake News Detection</a:t>
            </a:r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47" y="2547709"/>
            <a:ext cx="5953124" cy="75342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9676" y="192149"/>
            <a:ext cx="8648700" cy="1752600"/>
          </a:xfrm>
          <a:custGeom>
            <a:avLst/>
            <a:gdLst/>
            <a:ahLst/>
            <a:cxnLst/>
            <a:rect l="l" t="t" r="r" b="b"/>
            <a:pathLst>
              <a:path w="8648700" h="1752600">
                <a:moveTo>
                  <a:pt x="86486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8648699" y="0"/>
                </a:lnTo>
                <a:lnTo>
                  <a:pt x="8648699" y="1752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0593" y="602120"/>
            <a:ext cx="641985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-785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4350" b="1" spc="-36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4350" b="1" spc="-19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4350" b="1" spc="-3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350" b="1" spc="-994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4350" b="1" spc="-29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435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350" b="1" spc="-310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4350" b="1" spc="-22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4350" b="1" spc="-29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4350" b="1" spc="-28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4350" b="1" spc="-1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350" b="1" spc="-25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4350" b="1" spc="-29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4350" b="1" spc="-15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4350" b="1" spc="-31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4350" b="1" spc="-33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4350" b="1" spc="-35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4350" b="1" spc="-19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4350" b="1" spc="-31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4350" b="1" spc="-170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4350" b="1" spc="-19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435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01653" y="2026952"/>
            <a:ext cx="8077834" cy="225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4850" b="0" spc="120" dirty="0">
                <a:latin typeface="Cambria"/>
                <a:cs typeface="Cambria"/>
              </a:rPr>
              <a:t>M</a:t>
            </a:r>
            <a:r>
              <a:rPr sz="4850" b="0" spc="-330" dirty="0">
                <a:latin typeface="Cambria"/>
                <a:cs typeface="Cambria"/>
              </a:rPr>
              <a:t>a</a:t>
            </a:r>
            <a:r>
              <a:rPr sz="4850" b="0" spc="-190" dirty="0">
                <a:latin typeface="Cambria"/>
                <a:cs typeface="Cambria"/>
              </a:rPr>
              <a:t>n</a:t>
            </a:r>
            <a:r>
              <a:rPr sz="4850" b="0" spc="-275" dirty="0">
                <a:latin typeface="Cambria"/>
                <a:cs typeface="Cambria"/>
              </a:rPr>
              <a:t>u</a:t>
            </a:r>
            <a:r>
              <a:rPr sz="4850" b="0" spc="-330" dirty="0">
                <a:latin typeface="Cambria"/>
                <a:cs typeface="Cambria"/>
              </a:rPr>
              <a:t>a</a:t>
            </a:r>
            <a:r>
              <a:rPr sz="4850" b="0" spc="-60" dirty="0">
                <a:latin typeface="Cambria"/>
                <a:cs typeface="Cambria"/>
              </a:rPr>
              <a:t>ll</a:t>
            </a:r>
            <a:r>
              <a:rPr sz="4850" b="0" spc="-325" dirty="0">
                <a:latin typeface="Cambria"/>
                <a:cs typeface="Cambria"/>
              </a:rPr>
              <a:t>y</a:t>
            </a:r>
            <a:r>
              <a:rPr sz="4850" b="0" spc="70" dirty="0">
                <a:latin typeface="Cambria"/>
                <a:cs typeface="Cambria"/>
              </a:rPr>
              <a:t> </a:t>
            </a:r>
            <a:r>
              <a:rPr sz="4850" b="0" spc="-195" dirty="0">
                <a:latin typeface="Cambria"/>
                <a:cs typeface="Cambria"/>
              </a:rPr>
              <a:t>d</a:t>
            </a:r>
            <a:r>
              <a:rPr sz="4850" b="0" spc="-380" dirty="0">
                <a:latin typeface="Cambria"/>
                <a:cs typeface="Cambria"/>
              </a:rPr>
              <a:t>e</a:t>
            </a:r>
            <a:r>
              <a:rPr sz="4850" b="0" spc="5" dirty="0">
                <a:latin typeface="Cambria"/>
                <a:cs typeface="Cambria"/>
              </a:rPr>
              <a:t>t</a:t>
            </a:r>
            <a:r>
              <a:rPr sz="4850" b="0" spc="-409" dirty="0">
                <a:latin typeface="Cambria"/>
                <a:cs typeface="Cambria"/>
              </a:rPr>
              <a:t>e</a:t>
            </a:r>
            <a:r>
              <a:rPr sz="4850" b="0" spc="-135" dirty="0">
                <a:latin typeface="Cambria"/>
                <a:cs typeface="Cambria"/>
              </a:rPr>
              <a:t>c</a:t>
            </a:r>
            <a:r>
              <a:rPr sz="4850" b="0" spc="5" dirty="0">
                <a:latin typeface="Cambria"/>
                <a:cs typeface="Cambria"/>
              </a:rPr>
              <a:t>t</a:t>
            </a:r>
            <a:r>
              <a:rPr sz="4850" b="0" spc="-20" dirty="0">
                <a:latin typeface="Cambria"/>
                <a:cs typeface="Cambria"/>
              </a:rPr>
              <a:t>i</a:t>
            </a:r>
            <a:r>
              <a:rPr sz="4850" b="0" spc="-190" dirty="0">
                <a:latin typeface="Cambria"/>
                <a:cs typeface="Cambria"/>
              </a:rPr>
              <a:t>n</a:t>
            </a:r>
            <a:r>
              <a:rPr sz="4850" b="0" spc="-290" dirty="0">
                <a:latin typeface="Cambria"/>
                <a:cs typeface="Cambria"/>
              </a:rPr>
              <a:t>g</a:t>
            </a:r>
            <a:r>
              <a:rPr sz="4850" b="0" spc="70" dirty="0">
                <a:latin typeface="Cambria"/>
                <a:cs typeface="Cambria"/>
              </a:rPr>
              <a:t> </a:t>
            </a:r>
            <a:r>
              <a:rPr sz="4850" b="0" spc="15" dirty="0">
                <a:latin typeface="Cambria"/>
                <a:cs typeface="Cambria"/>
              </a:rPr>
              <a:t>f</a:t>
            </a:r>
            <a:r>
              <a:rPr sz="4850" b="0" spc="-330" dirty="0">
                <a:latin typeface="Cambria"/>
                <a:cs typeface="Cambria"/>
              </a:rPr>
              <a:t>a</a:t>
            </a:r>
            <a:r>
              <a:rPr sz="4850" b="0" spc="-240" dirty="0">
                <a:latin typeface="Cambria"/>
                <a:cs typeface="Cambria"/>
              </a:rPr>
              <a:t>k</a:t>
            </a:r>
            <a:r>
              <a:rPr sz="4850" b="0" spc="-380" dirty="0">
                <a:latin typeface="Cambria"/>
                <a:cs typeface="Cambria"/>
              </a:rPr>
              <a:t>e</a:t>
            </a:r>
            <a:r>
              <a:rPr sz="4850" b="0" spc="70" dirty="0">
                <a:latin typeface="Cambria"/>
                <a:cs typeface="Cambria"/>
              </a:rPr>
              <a:t> </a:t>
            </a:r>
            <a:r>
              <a:rPr sz="4850" b="0" spc="-190" dirty="0">
                <a:latin typeface="Cambria"/>
                <a:cs typeface="Cambria"/>
              </a:rPr>
              <a:t>n</a:t>
            </a:r>
            <a:r>
              <a:rPr sz="4850" b="0" spc="-380" dirty="0">
                <a:latin typeface="Cambria"/>
                <a:cs typeface="Cambria"/>
              </a:rPr>
              <a:t>e</a:t>
            </a:r>
            <a:r>
              <a:rPr sz="4850" b="0" spc="-484" dirty="0">
                <a:latin typeface="Cambria"/>
                <a:cs typeface="Cambria"/>
              </a:rPr>
              <a:t>w</a:t>
            </a:r>
            <a:r>
              <a:rPr sz="4850" b="0" spc="-440" dirty="0">
                <a:latin typeface="Cambria"/>
                <a:cs typeface="Cambria"/>
              </a:rPr>
              <a:t>s</a:t>
            </a:r>
            <a:r>
              <a:rPr sz="4850" b="0" spc="70" dirty="0">
                <a:latin typeface="Cambria"/>
                <a:cs typeface="Cambria"/>
              </a:rPr>
              <a:t> </a:t>
            </a:r>
            <a:r>
              <a:rPr sz="4850" b="0" spc="-20" dirty="0">
                <a:latin typeface="Cambria"/>
                <a:cs typeface="Cambria"/>
              </a:rPr>
              <a:t>i</a:t>
            </a:r>
            <a:r>
              <a:rPr sz="4850" b="0" spc="-440" dirty="0">
                <a:latin typeface="Cambria"/>
                <a:cs typeface="Cambria"/>
              </a:rPr>
              <a:t>s</a:t>
            </a:r>
            <a:r>
              <a:rPr sz="4850" b="0" spc="70" dirty="0">
                <a:latin typeface="Cambria"/>
                <a:cs typeface="Cambria"/>
              </a:rPr>
              <a:t> </a:t>
            </a:r>
            <a:r>
              <a:rPr sz="4850" b="0" spc="-210" dirty="0">
                <a:latin typeface="Cambria"/>
                <a:cs typeface="Cambria"/>
              </a:rPr>
              <a:t>a  </a:t>
            </a:r>
            <a:r>
              <a:rPr sz="4850" b="0" spc="-185" dirty="0">
                <a:latin typeface="Cambria"/>
                <a:cs typeface="Cambria"/>
              </a:rPr>
              <a:t>daunting </a:t>
            </a:r>
            <a:r>
              <a:rPr sz="4850" b="0" spc="-229" dirty="0">
                <a:latin typeface="Cambria"/>
                <a:cs typeface="Cambria"/>
              </a:rPr>
              <a:t>task</a:t>
            </a:r>
            <a:r>
              <a:rPr sz="4850" b="0" spc="-225" dirty="0">
                <a:latin typeface="Cambria"/>
                <a:cs typeface="Cambria"/>
              </a:rPr>
              <a:t> </a:t>
            </a:r>
            <a:r>
              <a:rPr sz="4850" b="0" spc="-285" dirty="0">
                <a:latin typeface="Cambria"/>
                <a:cs typeface="Cambria"/>
              </a:rPr>
              <a:t>due</a:t>
            </a:r>
            <a:r>
              <a:rPr sz="4850" b="0" spc="-280" dirty="0">
                <a:latin typeface="Cambria"/>
                <a:cs typeface="Cambria"/>
              </a:rPr>
              <a:t> </a:t>
            </a:r>
            <a:r>
              <a:rPr sz="4850" b="0" spc="-120" dirty="0">
                <a:latin typeface="Cambria"/>
                <a:cs typeface="Cambria"/>
              </a:rPr>
              <a:t>to </a:t>
            </a:r>
            <a:r>
              <a:rPr sz="4850" b="0" spc="-320" dirty="0">
                <a:latin typeface="Cambria"/>
                <a:cs typeface="Cambria"/>
              </a:rPr>
              <a:t>several </a:t>
            </a:r>
            <a:r>
              <a:rPr sz="4850" b="0" spc="-315" dirty="0">
                <a:latin typeface="Cambria"/>
                <a:cs typeface="Cambria"/>
              </a:rPr>
              <a:t> </a:t>
            </a:r>
            <a:r>
              <a:rPr sz="4850" b="0" spc="-265" dirty="0">
                <a:latin typeface="Cambria"/>
                <a:cs typeface="Cambria"/>
              </a:rPr>
              <a:t>challenges:</a:t>
            </a:r>
            <a:endParaRPr sz="48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51753" y="4997250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32" y="0"/>
                </a:moveTo>
                <a:lnTo>
                  <a:pt x="5984" y="0"/>
                </a:lnTo>
                <a:lnTo>
                  <a:pt x="0" y="6057"/>
                </a:lnTo>
                <a:lnTo>
                  <a:pt x="0" y="592494"/>
                </a:lnTo>
                <a:lnTo>
                  <a:pt x="5984" y="598437"/>
                </a:lnTo>
                <a:lnTo>
                  <a:pt x="587604" y="598437"/>
                </a:lnTo>
                <a:lnTo>
                  <a:pt x="590549" y="595553"/>
                </a:lnTo>
                <a:lnTo>
                  <a:pt x="590549" y="2924"/>
                </a:lnTo>
                <a:lnTo>
                  <a:pt x="587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85415" y="5003829"/>
            <a:ext cx="6075680" cy="5062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-270" dirty="0">
                <a:latin typeface="Cambria"/>
                <a:cs typeface="Cambria"/>
              </a:rPr>
              <a:t>Large</a:t>
            </a:r>
            <a:r>
              <a:rPr sz="4800" spc="45" dirty="0">
                <a:latin typeface="Cambria"/>
                <a:cs typeface="Cambria"/>
              </a:rPr>
              <a:t> </a:t>
            </a:r>
            <a:r>
              <a:rPr sz="4800" spc="-220" dirty="0">
                <a:latin typeface="Cambria"/>
                <a:cs typeface="Cambria"/>
              </a:rPr>
              <a:t>Volume</a:t>
            </a:r>
            <a:r>
              <a:rPr sz="4800" spc="50" dirty="0">
                <a:latin typeface="Cambria"/>
                <a:cs typeface="Cambria"/>
              </a:rPr>
              <a:t> </a:t>
            </a:r>
            <a:r>
              <a:rPr sz="4800" spc="-114" dirty="0">
                <a:latin typeface="Cambria"/>
                <a:cs typeface="Cambria"/>
              </a:rPr>
              <a:t>of</a:t>
            </a:r>
            <a:r>
              <a:rPr sz="4800" spc="45" dirty="0">
                <a:latin typeface="Cambria"/>
                <a:cs typeface="Cambria"/>
              </a:rPr>
              <a:t> </a:t>
            </a:r>
            <a:r>
              <a:rPr sz="4800" spc="-70" dirty="0">
                <a:latin typeface="Cambria"/>
                <a:cs typeface="Cambria"/>
              </a:rPr>
              <a:t>Content</a:t>
            </a:r>
            <a:endParaRPr sz="4800">
              <a:latin typeface="Cambria"/>
              <a:cs typeface="Cambria"/>
            </a:endParaRPr>
          </a:p>
          <a:p>
            <a:pPr marL="15875" marR="1840864" indent="-2540">
              <a:lnSpc>
                <a:spcPts val="11280"/>
              </a:lnSpc>
              <a:spcBef>
                <a:spcPts val="1045"/>
              </a:spcBef>
            </a:pPr>
            <a:r>
              <a:rPr sz="4800" spc="204" dirty="0">
                <a:latin typeface="Cambria"/>
                <a:cs typeface="Cambria"/>
              </a:rPr>
              <a:t>T</a:t>
            </a:r>
            <a:r>
              <a:rPr sz="4800" spc="-25" dirty="0">
                <a:latin typeface="Cambria"/>
                <a:cs typeface="Cambria"/>
              </a:rPr>
              <a:t>i</a:t>
            </a:r>
            <a:r>
              <a:rPr sz="4800" spc="-325" dirty="0">
                <a:latin typeface="Cambria"/>
                <a:cs typeface="Cambria"/>
              </a:rPr>
              <a:t>m</a:t>
            </a:r>
            <a:r>
              <a:rPr sz="4800" spc="-380" dirty="0">
                <a:latin typeface="Cambria"/>
                <a:cs typeface="Cambria"/>
              </a:rPr>
              <a:t>e</a:t>
            </a:r>
            <a:r>
              <a:rPr sz="4800" spc="-45" dirty="0">
                <a:latin typeface="Cambria"/>
                <a:cs typeface="Cambria"/>
              </a:rPr>
              <a:t>-</a:t>
            </a:r>
            <a:r>
              <a:rPr sz="4800" spc="515" dirty="0">
                <a:latin typeface="Cambria"/>
                <a:cs typeface="Cambria"/>
              </a:rPr>
              <a:t>C</a:t>
            </a:r>
            <a:r>
              <a:rPr sz="4800" spc="-245" dirty="0">
                <a:latin typeface="Cambria"/>
                <a:cs typeface="Cambria"/>
              </a:rPr>
              <a:t>o</a:t>
            </a:r>
            <a:r>
              <a:rPr sz="4800" spc="-195" dirty="0">
                <a:latin typeface="Cambria"/>
                <a:cs typeface="Cambria"/>
              </a:rPr>
              <a:t>n</a:t>
            </a:r>
            <a:r>
              <a:rPr sz="4800" spc="-440" dirty="0">
                <a:latin typeface="Cambria"/>
                <a:cs typeface="Cambria"/>
              </a:rPr>
              <a:t>s</a:t>
            </a:r>
            <a:r>
              <a:rPr sz="4800" spc="-280" dirty="0">
                <a:latin typeface="Cambria"/>
                <a:cs typeface="Cambria"/>
              </a:rPr>
              <a:t>u</a:t>
            </a:r>
            <a:r>
              <a:rPr sz="4800" spc="-325" dirty="0">
                <a:latin typeface="Cambria"/>
                <a:cs typeface="Cambria"/>
              </a:rPr>
              <a:t>m</a:t>
            </a:r>
            <a:r>
              <a:rPr sz="4800" spc="-25" dirty="0">
                <a:latin typeface="Cambria"/>
                <a:cs typeface="Cambria"/>
              </a:rPr>
              <a:t>i</a:t>
            </a:r>
            <a:r>
              <a:rPr sz="4800" spc="-195" dirty="0">
                <a:latin typeface="Cambria"/>
                <a:cs typeface="Cambria"/>
              </a:rPr>
              <a:t>n</a:t>
            </a:r>
            <a:r>
              <a:rPr sz="4800" spc="-180" dirty="0">
                <a:latin typeface="Cambria"/>
                <a:cs typeface="Cambria"/>
              </a:rPr>
              <a:t>g  </a:t>
            </a:r>
            <a:r>
              <a:rPr sz="4800" spc="-155" dirty="0">
                <a:latin typeface="Cambria"/>
                <a:cs typeface="Cambria"/>
              </a:rPr>
              <a:t>Human</a:t>
            </a:r>
            <a:r>
              <a:rPr sz="4800" spc="60" dirty="0">
                <a:latin typeface="Cambria"/>
                <a:cs typeface="Cambria"/>
              </a:rPr>
              <a:t> </a:t>
            </a:r>
            <a:r>
              <a:rPr sz="4800" spc="-240" dirty="0">
                <a:latin typeface="Cambria"/>
                <a:cs typeface="Cambria"/>
              </a:rPr>
              <a:t>Error</a:t>
            </a:r>
            <a:endParaRPr sz="4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05"/>
              </a:spcBef>
            </a:pPr>
            <a:r>
              <a:rPr sz="4800" spc="-140" dirty="0">
                <a:latin typeface="Cambria"/>
                <a:cs typeface="Cambria"/>
              </a:rPr>
              <a:t>Limited</a:t>
            </a:r>
            <a:r>
              <a:rPr sz="4800" spc="40" dirty="0">
                <a:latin typeface="Cambria"/>
                <a:cs typeface="Cambria"/>
              </a:rPr>
              <a:t> </a:t>
            </a:r>
            <a:r>
              <a:rPr sz="4800" spc="-229" dirty="0">
                <a:latin typeface="Cambria"/>
                <a:cs typeface="Cambria"/>
              </a:rPr>
              <a:t>Expertise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51753" y="6380662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32" y="598437"/>
                </a:moveTo>
                <a:lnTo>
                  <a:pt x="5984" y="598437"/>
                </a:lnTo>
                <a:lnTo>
                  <a:pt x="0" y="592380"/>
                </a:lnTo>
                <a:lnTo>
                  <a:pt x="0" y="5943"/>
                </a:lnTo>
                <a:lnTo>
                  <a:pt x="5984" y="0"/>
                </a:lnTo>
                <a:lnTo>
                  <a:pt x="587604" y="0"/>
                </a:lnTo>
                <a:lnTo>
                  <a:pt x="590549" y="2884"/>
                </a:lnTo>
                <a:lnTo>
                  <a:pt x="590549" y="595513"/>
                </a:lnTo>
                <a:lnTo>
                  <a:pt x="587632" y="598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3839" y="7796505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32" y="598437"/>
                </a:moveTo>
                <a:lnTo>
                  <a:pt x="5984" y="598437"/>
                </a:lnTo>
                <a:lnTo>
                  <a:pt x="0" y="592380"/>
                </a:lnTo>
                <a:lnTo>
                  <a:pt x="0" y="5943"/>
                </a:lnTo>
                <a:lnTo>
                  <a:pt x="5984" y="0"/>
                </a:lnTo>
                <a:lnTo>
                  <a:pt x="587604" y="0"/>
                </a:lnTo>
                <a:lnTo>
                  <a:pt x="590549" y="2884"/>
                </a:lnTo>
                <a:lnTo>
                  <a:pt x="590549" y="595512"/>
                </a:lnTo>
                <a:lnTo>
                  <a:pt x="587632" y="598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1753" y="9247800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32" y="598437"/>
                </a:moveTo>
                <a:lnTo>
                  <a:pt x="5984" y="598437"/>
                </a:lnTo>
                <a:lnTo>
                  <a:pt x="0" y="592380"/>
                </a:lnTo>
                <a:lnTo>
                  <a:pt x="0" y="5943"/>
                </a:lnTo>
                <a:lnTo>
                  <a:pt x="5984" y="0"/>
                </a:lnTo>
                <a:lnTo>
                  <a:pt x="587604" y="0"/>
                </a:lnTo>
                <a:lnTo>
                  <a:pt x="590549" y="2884"/>
                </a:lnTo>
                <a:lnTo>
                  <a:pt x="590549" y="595512"/>
                </a:lnTo>
                <a:lnTo>
                  <a:pt x="587632" y="598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10"/>
              </a:spcBef>
            </a:pPr>
            <a:r>
              <a:rPr spc="40" dirty="0"/>
              <a:t>Project</a:t>
            </a:r>
            <a:r>
              <a:rPr spc="-10" dirty="0"/>
              <a:t> </a:t>
            </a:r>
            <a:r>
              <a:rPr spc="1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3823" y="7661855"/>
            <a:ext cx="295275" cy="320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94905" y="2253561"/>
            <a:ext cx="10868660" cy="65843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6595" marR="688975" algn="ctr">
              <a:lnSpc>
                <a:spcPct val="101299"/>
              </a:lnSpc>
              <a:spcBef>
                <a:spcPts val="60"/>
              </a:spcBef>
            </a:pPr>
            <a:r>
              <a:rPr sz="4750" spc="-140" dirty="0">
                <a:latin typeface="Cambria"/>
                <a:cs typeface="Cambria"/>
              </a:rPr>
              <a:t>We</a:t>
            </a:r>
            <a:r>
              <a:rPr sz="4750" spc="140" dirty="0">
                <a:latin typeface="Cambria"/>
                <a:cs typeface="Cambria"/>
              </a:rPr>
              <a:t> </a:t>
            </a:r>
            <a:r>
              <a:rPr sz="4750" spc="75" dirty="0">
                <a:latin typeface="Cambria"/>
                <a:cs typeface="Cambria"/>
              </a:rPr>
              <a:t>are</a:t>
            </a:r>
            <a:r>
              <a:rPr sz="4750" spc="140" dirty="0">
                <a:latin typeface="Cambria"/>
                <a:cs typeface="Cambria"/>
              </a:rPr>
              <a:t> </a:t>
            </a:r>
            <a:r>
              <a:rPr sz="4750" spc="130" dirty="0">
                <a:latin typeface="Cambria"/>
                <a:cs typeface="Cambria"/>
              </a:rPr>
              <a:t>using</a:t>
            </a:r>
            <a:r>
              <a:rPr sz="4750" spc="140" dirty="0">
                <a:latin typeface="Cambria"/>
                <a:cs typeface="Cambria"/>
              </a:rPr>
              <a:t> </a:t>
            </a:r>
            <a:r>
              <a:rPr sz="4750" spc="110" dirty="0">
                <a:latin typeface="Cambria"/>
                <a:cs typeface="Cambria"/>
              </a:rPr>
              <a:t>Python</a:t>
            </a:r>
            <a:r>
              <a:rPr sz="4750" spc="145" dirty="0">
                <a:latin typeface="Cambria"/>
                <a:cs typeface="Cambria"/>
              </a:rPr>
              <a:t> Programming </a:t>
            </a:r>
            <a:r>
              <a:rPr sz="4750" spc="-1035" dirty="0">
                <a:latin typeface="Cambria"/>
                <a:cs typeface="Cambria"/>
              </a:rPr>
              <a:t> </a:t>
            </a:r>
            <a:r>
              <a:rPr sz="4750" spc="110" dirty="0">
                <a:latin typeface="Cambria"/>
                <a:cs typeface="Cambria"/>
              </a:rPr>
              <a:t>language</a:t>
            </a:r>
            <a:r>
              <a:rPr sz="4750" spc="140" dirty="0">
                <a:latin typeface="Cambria"/>
                <a:cs typeface="Cambria"/>
              </a:rPr>
              <a:t> </a:t>
            </a:r>
            <a:r>
              <a:rPr sz="4750" spc="105" dirty="0">
                <a:latin typeface="Cambria"/>
                <a:cs typeface="Cambria"/>
              </a:rPr>
              <a:t>for</a:t>
            </a:r>
            <a:r>
              <a:rPr sz="4750" spc="-20" dirty="0">
                <a:latin typeface="Cambria"/>
                <a:cs typeface="Cambria"/>
              </a:rPr>
              <a:t> </a:t>
            </a:r>
            <a:r>
              <a:rPr sz="4750" spc="110" dirty="0">
                <a:latin typeface="Cambria"/>
                <a:cs typeface="Cambria"/>
              </a:rPr>
              <a:t>this</a:t>
            </a:r>
            <a:r>
              <a:rPr sz="4750" spc="145" dirty="0">
                <a:latin typeface="Cambria"/>
                <a:cs typeface="Cambria"/>
              </a:rPr>
              <a:t> </a:t>
            </a:r>
            <a:r>
              <a:rPr sz="4750" spc="114" dirty="0">
                <a:latin typeface="Cambria"/>
                <a:cs typeface="Cambria"/>
              </a:rPr>
              <a:t>project.</a:t>
            </a:r>
            <a:endParaRPr sz="4750">
              <a:latin typeface="Cambria"/>
              <a:cs typeface="Cambria"/>
            </a:endParaRPr>
          </a:p>
          <a:p>
            <a:pPr marL="151130" algn="ctr">
              <a:lnSpc>
                <a:spcPct val="100000"/>
              </a:lnSpc>
            </a:pPr>
            <a:r>
              <a:rPr sz="4750" spc="320" dirty="0">
                <a:latin typeface="Cambria"/>
                <a:cs typeface="Cambria"/>
              </a:rPr>
              <a:t>On</a:t>
            </a:r>
            <a:r>
              <a:rPr sz="4750" spc="130" dirty="0">
                <a:latin typeface="Cambria"/>
                <a:cs typeface="Cambria"/>
              </a:rPr>
              <a:t> </a:t>
            </a:r>
            <a:r>
              <a:rPr sz="4750" spc="135" dirty="0">
                <a:latin typeface="Cambria"/>
                <a:cs typeface="Cambria"/>
              </a:rPr>
              <a:t>our</a:t>
            </a:r>
            <a:r>
              <a:rPr sz="4750" spc="30" dirty="0">
                <a:latin typeface="Cambria"/>
                <a:cs typeface="Cambria"/>
              </a:rPr>
              <a:t> </a:t>
            </a:r>
            <a:r>
              <a:rPr sz="4750" spc="110" dirty="0">
                <a:latin typeface="Cambria"/>
                <a:cs typeface="Cambria"/>
              </a:rPr>
              <a:t>dataset,</a:t>
            </a:r>
            <a:r>
              <a:rPr sz="4750" spc="10" dirty="0">
                <a:latin typeface="Cambria"/>
                <a:cs typeface="Cambria"/>
              </a:rPr>
              <a:t> </a:t>
            </a:r>
            <a:r>
              <a:rPr sz="4750" spc="30" dirty="0">
                <a:latin typeface="Cambria"/>
                <a:cs typeface="Cambria"/>
              </a:rPr>
              <a:t>we</a:t>
            </a:r>
            <a:r>
              <a:rPr sz="4750" spc="135" dirty="0">
                <a:latin typeface="Cambria"/>
                <a:cs typeface="Cambria"/>
              </a:rPr>
              <a:t> </a:t>
            </a:r>
            <a:r>
              <a:rPr sz="4750" spc="105" dirty="0">
                <a:latin typeface="Cambria"/>
                <a:cs typeface="Cambria"/>
              </a:rPr>
              <a:t>create</a:t>
            </a:r>
            <a:r>
              <a:rPr sz="4750" spc="135" dirty="0">
                <a:latin typeface="Cambria"/>
                <a:cs typeface="Cambria"/>
              </a:rPr>
              <a:t> </a:t>
            </a:r>
            <a:r>
              <a:rPr sz="4750" spc="60" dirty="0">
                <a:latin typeface="Cambria"/>
                <a:cs typeface="Cambria"/>
              </a:rPr>
              <a:t>a</a:t>
            </a:r>
            <a:endParaRPr sz="4750">
              <a:latin typeface="Cambria"/>
              <a:cs typeface="Cambria"/>
            </a:endParaRPr>
          </a:p>
          <a:p>
            <a:pPr marL="12700" marR="5080" algn="ctr">
              <a:lnSpc>
                <a:spcPct val="100699"/>
              </a:lnSpc>
              <a:spcBef>
                <a:spcPts val="35"/>
              </a:spcBef>
            </a:pPr>
            <a:r>
              <a:rPr sz="4750" spc="40" dirty="0">
                <a:latin typeface="Cambria"/>
                <a:cs typeface="Cambria"/>
              </a:rPr>
              <a:t>T</a:t>
            </a:r>
            <a:r>
              <a:rPr sz="4750" spc="195" dirty="0">
                <a:latin typeface="Cambria"/>
                <a:cs typeface="Cambria"/>
              </a:rPr>
              <a:t>ﬁ</a:t>
            </a:r>
            <a:r>
              <a:rPr sz="4750" spc="140" dirty="0">
                <a:latin typeface="Cambria"/>
                <a:cs typeface="Cambria"/>
              </a:rPr>
              <a:t>d</a:t>
            </a:r>
            <a:r>
              <a:rPr sz="4750" spc="150" dirty="0">
                <a:latin typeface="Cambria"/>
                <a:cs typeface="Cambria"/>
              </a:rPr>
              <a:t>f</a:t>
            </a:r>
            <a:r>
              <a:rPr sz="4750" spc="-590" dirty="0">
                <a:latin typeface="Cambria"/>
                <a:cs typeface="Cambria"/>
              </a:rPr>
              <a:t> </a:t>
            </a:r>
            <a:r>
              <a:rPr sz="4750" spc="-145" dirty="0">
                <a:latin typeface="Cambria"/>
                <a:cs typeface="Cambria"/>
              </a:rPr>
              <a:t>V</a:t>
            </a:r>
            <a:r>
              <a:rPr sz="4750" spc="95" dirty="0">
                <a:latin typeface="Cambria"/>
                <a:cs typeface="Cambria"/>
              </a:rPr>
              <a:t>e</a:t>
            </a:r>
            <a:r>
              <a:rPr sz="4750" spc="225" dirty="0">
                <a:latin typeface="Cambria"/>
                <a:cs typeface="Cambria"/>
              </a:rPr>
              <a:t>c</a:t>
            </a:r>
            <a:r>
              <a:rPr sz="4750" spc="80" dirty="0">
                <a:latin typeface="Cambria"/>
                <a:cs typeface="Cambria"/>
              </a:rPr>
              <a:t>t</a:t>
            </a:r>
            <a:r>
              <a:rPr sz="4750" spc="95" dirty="0">
                <a:latin typeface="Cambria"/>
                <a:cs typeface="Cambria"/>
              </a:rPr>
              <a:t>o</a:t>
            </a:r>
            <a:r>
              <a:rPr sz="4750" spc="155" dirty="0">
                <a:latin typeface="Cambria"/>
                <a:cs typeface="Cambria"/>
              </a:rPr>
              <a:t>r</a:t>
            </a:r>
            <a:r>
              <a:rPr sz="4750" spc="75" dirty="0">
                <a:latin typeface="Cambria"/>
                <a:cs typeface="Cambria"/>
              </a:rPr>
              <a:t>i</a:t>
            </a:r>
            <a:r>
              <a:rPr sz="4750" spc="110" dirty="0">
                <a:latin typeface="Cambria"/>
                <a:cs typeface="Cambria"/>
              </a:rPr>
              <a:t>z</a:t>
            </a:r>
            <a:r>
              <a:rPr sz="4750" spc="95" dirty="0">
                <a:latin typeface="Cambria"/>
                <a:cs typeface="Cambria"/>
              </a:rPr>
              <a:t>e</a:t>
            </a:r>
            <a:r>
              <a:rPr sz="4750" spc="160" dirty="0">
                <a:latin typeface="Cambria"/>
                <a:cs typeface="Cambria"/>
              </a:rPr>
              <a:t>r</a:t>
            </a:r>
            <a:r>
              <a:rPr sz="4750" spc="-80" dirty="0">
                <a:latin typeface="Cambria"/>
                <a:cs typeface="Cambria"/>
              </a:rPr>
              <a:t> </a:t>
            </a:r>
            <a:r>
              <a:rPr sz="4750" dirty="0">
                <a:latin typeface="Cambria"/>
                <a:cs typeface="Cambria"/>
              </a:rPr>
              <a:t>w</a:t>
            </a:r>
            <a:r>
              <a:rPr sz="4750" spc="75" dirty="0">
                <a:latin typeface="Cambria"/>
                <a:cs typeface="Cambria"/>
              </a:rPr>
              <a:t>i</a:t>
            </a:r>
            <a:r>
              <a:rPr sz="4750" spc="80" dirty="0">
                <a:latin typeface="Cambria"/>
                <a:cs typeface="Cambria"/>
              </a:rPr>
              <a:t>t</a:t>
            </a:r>
            <a:r>
              <a:rPr sz="4750" spc="190" dirty="0">
                <a:latin typeface="Cambria"/>
                <a:cs typeface="Cambria"/>
              </a:rPr>
              <a:t>h</a:t>
            </a:r>
            <a:r>
              <a:rPr sz="4750" spc="145" dirty="0">
                <a:latin typeface="Cambria"/>
                <a:cs typeface="Cambria"/>
              </a:rPr>
              <a:t> </a:t>
            </a:r>
            <a:r>
              <a:rPr sz="4750" spc="90" dirty="0">
                <a:latin typeface="Cambria"/>
                <a:cs typeface="Cambria"/>
              </a:rPr>
              <a:t>s</a:t>
            </a:r>
            <a:r>
              <a:rPr sz="4750" spc="-5" dirty="0">
                <a:latin typeface="Cambria"/>
                <a:cs typeface="Cambria"/>
              </a:rPr>
              <a:t>k</a:t>
            </a:r>
            <a:r>
              <a:rPr sz="4750" spc="25" dirty="0">
                <a:latin typeface="Cambria"/>
                <a:cs typeface="Cambria"/>
              </a:rPr>
              <a:t>l</a:t>
            </a:r>
            <a:r>
              <a:rPr sz="4750" spc="95" dirty="0">
                <a:latin typeface="Cambria"/>
                <a:cs typeface="Cambria"/>
              </a:rPr>
              <a:t>e</a:t>
            </a:r>
            <a:r>
              <a:rPr sz="4750" spc="55" dirty="0">
                <a:latin typeface="Cambria"/>
                <a:cs typeface="Cambria"/>
              </a:rPr>
              <a:t>a</a:t>
            </a:r>
            <a:r>
              <a:rPr sz="4750" spc="155" dirty="0">
                <a:latin typeface="Cambria"/>
                <a:cs typeface="Cambria"/>
              </a:rPr>
              <a:t>r</a:t>
            </a:r>
            <a:r>
              <a:rPr sz="4750" spc="200" dirty="0">
                <a:latin typeface="Cambria"/>
                <a:cs typeface="Cambria"/>
              </a:rPr>
              <a:t>n</a:t>
            </a:r>
            <a:r>
              <a:rPr sz="4750" spc="229" dirty="0">
                <a:latin typeface="Cambria"/>
                <a:cs typeface="Cambria"/>
              </a:rPr>
              <a:t>.</a:t>
            </a:r>
            <a:r>
              <a:rPr sz="4750" spc="30" dirty="0">
                <a:latin typeface="Cambria"/>
                <a:cs typeface="Cambria"/>
              </a:rPr>
              <a:t> </a:t>
            </a:r>
            <a:r>
              <a:rPr sz="4750" spc="125" dirty="0">
                <a:latin typeface="Cambria"/>
                <a:cs typeface="Cambria"/>
              </a:rPr>
              <a:t>T</a:t>
            </a:r>
            <a:r>
              <a:rPr sz="4750" spc="185" dirty="0">
                <a:latin typeface="Cambria"/>
                <a:cs typeface="Cambria"/>
              </a:rPr>
              <a:t>h</a:t>
            </a:r>
            <a:r>
              <a:rPr sz="4750" spc="100" dirty="0">
                <a:latin typeface="Cambria"/>
                <a:cs typeface="Cambria"/>
              </a:rPr>
              <a:t>e</a:t>
            </a:r>
            <a:r>
              <a:rPr sz="4750" spc="145" dirty="0">
                <a:latin typeface="Cambria"/>
                <a:cs typeface="Cambria"/>
              </a:rPr>
              <a:t> </a:t>
            </a:r>
            <a:r>
              <a:rPr sz="4750" spc="290" dirty="0">
                <a:latin typeface="Cambria"/>
                <a:cs typeface="Cambria"/>
              </a:rPr>
              <a:t>m</a:t>
            </a:r>
            <a:r>
              <a:rPr sz="4750" spc="95" dirty="0">
                <a:latin typeface="Cambria"/>
                <a:cs typeface="Cambria"/>
              </a:rPr>
              <a:t>o</a:t>
            </a:r>
            <a:r>
              <a:rPr sz="4750" spc="140" dirty="0">
                <a:latin typeface="Cambria"/>
                <a:cs typeface="Cambria"/>
              </a:rPr>
              <a:t>d</a:t>
            </a:r>
            <a:r>
              <a:rPr sz="4750" spc="95" dirty="0">
                <a:latin typeface="Cambria"/>
                <a:cs typeface="Cambria"/>
              </a:rPr>
              <a:t>e</a:t>
            </a:r>
            <a:r>
              <a:rPr sz="4750" spc="65" dirty="0">
                <a:latin typeface="Cambria"/>
                <a:cs typeface="Cambria"/>
              </a:rPr>
              <a:t>l  </a:t>
            </a:r>
            <a:r>
              <a:rPr sz="4750" spc="85" dirty="0">
                <a:latin typeface="Cambria"/>
                <a:cs typeface="Cambria"/>
              </a:rPr>
              <a:t>is</a:t>
            </a:r>
            <a:r>
              <a:rPr sz="4750" spc="75" dirty="0">
                <a:latin typeface="Cambria"/>
                <a:cs typeface="Cambria"/>
              </a:rPr>
              <a:t> </a:t>
            </a:r>
            <a:r>
              <a:rPr sz="4750" spc="140" dirty="0">
                <a:latin typeface="Cambria"/>
                <a:cs typeface="Cambria"/>
              </a:rPr>
              <a:t>then </a:t>
            </a:r>
            <a:r>
              <a:rPr sz="4750" spc="80" dirty="0">
                <a:latin typeface="Cambria"/>
                <a:cs typeface="Cambria"/>
              </a:rPr>
              <a:t>ﬁtted</a:t>
            </a:r>
            <a:r>
              <a:rPr sz="4750" spc="145" dirty="0">
                <a:latin typeface="Cambria"/>
                <a:cs typeface="Cambria"/>
              </a:rPr>
              <a:t> </a:t>
            </a:r>
            <a:r>
              <a:rPr sz="4750" spc="130" dirty="0">
                <a:latin typeface="Cambria"/>
                <a:cs typeface="Cambria"/>
              </a:rPr>
              <a:t>using</a:t>
            </a:r>
            <a:r>
              <a:rPr sz="4750" spc="140" dirty="0">
                <a:latin typeface="Cambria"/>
                <a:cs typeface="Cambria"/>
              </a:rPr>
              <a:t> </a:t>
            </a:r>
            <a:r>
              <a:rPr sz="4750" spc="60" dirty="0">
                <a:latin typeface="Cambria"/>
                <a:cs typeface="Cambria"/>
              </a:rPr>
              <a:t>a</a:t>
            </a:r>
            <a:r>
              <a:rPr sz="4750" spc="80" dirty="0">
                <a:latin typeface="Cambria"/>
                <a:cs typeface="Cambria"/>
              </a:rPr>
              <a:t> </a:t>
            </a:r>
            <a:r>
              <a:rPr sz="4750" spc="70" dirty="0">
                <a:latin typeface="Cambria"/>
                <a:cs typeface="Cambria"/>
              </a:rPr>
              <a:t>PassiveAggressive </a:t>
            </a:r>
            <a:r>
              <a:rPr sz="4750" spc="75" dirty="0">
                <a:latin typeface="Cambria"/>
                <a:cs typeface="Cambria"/>
              </a:rPr>
              <a:t> </a:t>
            </a:r>
            <a:r>
              <a:rPr sz="4750" spc="160" dirty="0">
                <a:latin typeface="Cambria"/>
                <a:cs typeface="Cambria"/>
              </a:rPr>
              <a:t>Classiﬁer</a:t>
            </a:r>
            <a:r>
              <a:rPr sz="4750" spc="-20" dirty="0">
                <a:latin typeface="Cambria"/>
                <a:cs typeface="Cambria"/>
              </a:rPr>
              <a:t> </a:t>
            </a:r>
            <a:r>
              <a:rPr sz="4750" spc="100" dirty="0">
                <a:latin typeface="Cambria"/>
                <a:cs typeface="Cambria"/>
              </a:rPr>
              <a:t>that</a:t>
            </a:r>
            <a:r>
              <a:rPr sz="4750" spc="-80" dirty="0">
                <a:latin typeface="Cambria"/>
                <a:cs typeface="Cambria"/>
              </a:rPr>
              <a:t> </a:t>
            </a:r>
            <a:r>
              <a:rPr sz="4750" spc="110" dirty="0">
                <a:latin typeface="Cambria"/>
                <a:cs typeface="Cambria"/>
              </a:rPr>
              <a:t>has</a:t>
            </a:r>
            <a:r>
              <a:rPr sz="4750" spc="145" dirty="0">
                <a:latin typeface="Cambria"/>
                <a:cs typeface="Cambria"/>
              </a:rPr>
              <a:t> </a:t>
            </a:r>
            <a:r>
              <a:rPr sz="4750" spc="120" dirty="0">
                <a:latin typeface="Cambria"/>
                <a:cs typeface="Cambria"/>
              </a:rPr>
              <a:t>been</a:t>
            </a:r>
            <a:r>
              <a:rPr sz="4750" spc="145" dirty="0">
                <a:latin typeface="Cambria"/>
                <a:cs typeface="Cambria"/>
              </a:rPr>
              <a:t> </a:t>
            </a:r>
            <a:r>
              <a:rPr sz="4750" spc="105" dirty="0">
                <a:latin typeface="Cambria"/>
                <a:cs typeface="Cambria"/>
              </a:rPr>
              <a:t>initialised.</a:t>
            </a:r>
            <a:endParaRPr sz="47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4750" spc="90" dirty="0">
                <a:latin typeface="Cambria"/>
                <a:cs typeface="Cambria"/>
              </a:rPr>
              <a:t>Finally,</a:t>
            </a:r>
            <a:r>
              <a:rPr sz="4750" spc="70" dirty="0">
                <a:latin typeface="Cambria"/>
                <a:cs typeface="Cambria"/>
              </a:rPr>
              <a:t> </a:t>
            </a:r>
            <a:r>
              <a:rPr sz="4750" spc="120" dirty="0">
                <a:latin typeface="Cambria"/>
                <a:cs typeface="Cambria"/>
              </a:rPr>
              <a:t>the</a:t>
            </a:r>
            <a:r>
              <a:rPr sz="4750" spc="140" dirty="0">
                <a:latin typeface="Cambria"/>
                <a:cs typeface="Cambria"/>
              </a:rPr>
              <a:t> accuracy</a:t>
            </a:r>
            <a:r>
              <a:rPr sz="4750" spc="15" dirty="0">
                <a:latin typeface="Cambria"/>
                <a:cs typeface="Cambria"/>
              </a:rPr>
              <a:t> </a:t>
            </a:r>
            <a:r>
              <a:rPr sz="4750" spc="114" dirty="0">
                <a:latin typeface="Cambria"/>
                <a:cs typeface="Cambria"/>
              </a:rPr>
              <a:t>score</a:t>
            </a:r>
            <a:r>
              <a:rPr sz="4750" spc="140" dirty="0">
                <a:latin typeface="Cambria"/>
                <a:cs typeface="Cambria"/>
              </a:rPr>
              <a:t> </a:t>
            </a:r>
            <a:r>
              <a:rPr sz="4750" spc="130" dirty="0">
                <a:latin typeface="Cambria"/>
                <a:cs typeface="Cambria"/>
              </a:rPr>
              <a:t>and</a:t>
            </a:r>
            <a:r>
              <a:rPr sz="4750" spc="75" dirty="0">
                <a:latin typeface="Cambria"/>
                <a:cs typeface="Cambria"/>
              </a:rPr>
              <a:t> </a:t>
            </a:r>
            <a:r>
              <a:rPr sz="4750" spc="120" dirty="0">
                <a:latin typeface="Cambria"/>
                <a:cs typeface="Cambria"/>
              </a:rPr>
              <a:t>the</a:t>
            </a:r>
            <a:endParaRPr sz="4750">
              <a:latin typeface="Cambria"/>
              <a:cs typeface="Cambria"/>
            </a:endParaRPr>
          </a:p>
          <a:p>
            <a:pPr marL="117475" marR="109855" algn="ctr">
              <a:lnSpc>
                <a:spcPct val="100000"/>
              </a:lnSpc>
              <a:spcBef>
                <a:spcPts val="75"/>
              </a:spcBef>
              <a:tabLst>
                <a:tab pos="4925695" algn="l"/>
              </a:tabLst>
            </a:pPr>
            <a:r>
              <a:rPr sz="4750" spc="140" dirty="0">
                <a:latin typeface="Cambria"/>
                <a:cs typeface="Cambria"/>
              </a:rPr>
              <a:t>confusion</a:t>
            </a:r>
            <a:r>
              <a:rPr sz="4750" spc="160" dirty="0">
                <a:latin typeface="Cambria"/>
                <a:cs typeface="Cambria"/>
              </a:rPr>
              <a:t> </a:t>
            </a:r>
            <a:r>
              <a:rPr sz="4750" spc="130" dirty="0">
                <a:latin typeface="Cambria"/>
                <a:cs typeface="Cambria"/>
              </a:rPr>
              <a:t>matri	</a:t>
            </a:r>
            <a:r>
              <a:rPr sz="4750" spc="120" dirty="0">
                <a:latin typeface="Cambria"/>
                <a:cs typeface="Cambria"/>
              </a:rPr>
              <a:t>indicate</a:t>
            </a:r>
            <a:r>
              <a:rPr sz="4750" spc="-20" dirty="0">
                <a:latin typeface="Cambria"/>
                <a:cs typeface="Cambria"/>
              </a:rPr>
              <a:t> </a:t>
            </a:r>
            <a:r>
              <a:rPr sz="4750" spc="85" dirty="0">
                <a:latin typeface="Cambria"/>
                <a:cs typeface="Cambria"/>
              </a:rPr>
              <a:t>how</a:t>
            </a:r>
            <a:r>
              <a:rPr sz="4750" spc="-125" dirty="0">
                <a:latin typeface="Cambria"/>
                <a:cs typeface="Cambria"/>
              </a:rPr>
              <a:t> </a:t>
            </a:r>
            <a:r>
              <a:rPr sz="4750" spc="50" dirty="0">
                <a:latin typeface="Cambria"/>
                <a:cs typeface="Cambria"/>
              </a:rPr>
              <a:t>well</a:t>
            </a:r>
            <a:r>
              <a:rPr sz="4750" spc="120" dirty="0">
                <a:latin typeface="Cambria"/>
                <a:cs typeface="Cambria"/>
              </a:rPr>
              <a:t> </a:t>
            </a:r>
            <a:r>
              <a:rPr sz="4750" spc="135" dirty="0">
                <a:latin typeface="Cambria"/>
                <a:cs typeface="Cambria"/>
              </a:rPr>
              <a:t>our </a:t>
            </a:r>
            <a:r>
              <a:rPr sz="4750" spc="-1035" dirty="0">
                <a:latin typeface="Cambria"/>
                <a:cs typeface="Cambria"/>
              </a:rPr>
              <a:t> </a:t>
            </a:r>
            <a:r>
              <a:rPr sz="4750" spc="140" dirty="0">
                <a:latin typeface="Cambria"/>
                <a:cs typeface="Cambria"/>
              </a:rPr>
              <a:t>model </a:t>
            </a:r>
            <a:r>
              <a:rPr sz="4750" spc="145" dirty="0">
                <a:latin typeface="Cambria"/>
                <a:cs typeface="Cambria"/>
              </a:rPr>
              <a:t>performs.</a:t>
            </a:r>
            <a:endParaRPr sz="47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09" y="3121686"/>
            <a:ext cx="6153149" cy="4608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5235" y="1446307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7541" y="3812433"/>
            <a:ext cx="13732510" cy="4326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z="4000" spc="60" dirty="0">
                <a:latin typeface="Cambria"/>
                <a:cs typeface="Cambria"/>
              </a:rPr>
              <a:t>As </a:t>
            </a:r>
            <a:r>
              <a:rPr sz="4000" spc="25" dirty="0">
                <a:latin typeface="Cambria"/>
                <a:cs typeface="Cambria"/>
              </a:rPr>
              <a:t>we </a:t>
            </a:r>
            <a:r>
              <a:rPr sz="4000" spc="135" dirty="0">
                <a:latin typeface="Cambria"/>
                <a:cs typeface="Cambria"/>
              </a:rPr>
              <a:t>conclude, </a:t>
            </a:r>
            <a:r>
              <a:rPr sz="4000" spc="125" dirty="0">
                <a:latin typeface="Cambria"/>
                <a:cs typeface="Cambria"/>
              </a:rPr>
              <a:t>remember </a:t>
            </a:r>
            <a:r>
              <a:rPr sz="4000" spc="85" dirty="0">
                <a:latin typeface="Cambria"/>
                <a:cs typeface="Cambria"/>
              </a:rPr>
              <a:t>that </a:t>
            </a:r>
            <a:r>
              <a:rPr sz="4000" spc="105" dirty="0">
                <a:latin typeface="Cambria"/>
                <a:cs typeface="Cambria"/>
              </a:rPr>
              <a:t>the </a:t>
            </a:r>
            <a:r>
              <a:rPr sz="4000" spc="135" dirty="0">
                <a:latin typeface="Cambria"/>
                <a:cs typeface="Cambria"/>
              </a:rPr>
              <a:t>ﬁght </a:t>
            </a:r>
            <a:r>
              <a:rPr sz="4000" spc="80" dirty="0">
                <a:latin typeface="Cambria"/>
                <a:cs typeface="Cambria"/>
              </a:rPr>
              <a:t>against </a:t>
            </a:r>
            <a:r>
              <a:rPr sz="4000" spc="65" dirty="0">
                <a:latin typeface="Cambria"/>
                <a:cs typeface="Cambria"/>
              </a:rPr>
              <a:t>fake </a:t>
            </a:r>
            <a:r>
              <a:rPr sz="4000" spc="70" dirty="0">
                <a:latin typeface="Cambria"/>
                <a:cs typeface="Cambria"/>
              </a:rPr>
              <a:t>news </a:t>
            </a:r>
            <a:r>
              <a:rPr sz="4000" spc="75" dirty="0">
                <a:latin typeface="Cambria"/>
                <a:cs typeface="Cambria"/>
              </a:rPr>
              <a:t> </a:t>
            </a:r>
            <a:r>
              <a:rPr sz="4000" spc="70" dirty="0">
                <a:latin typeface="Cambria"/>
                <a:cs typeface="Cambria"/>
              </a:rPr>
              <a:t>is </a:t>
            </a:r>
            <a:r>
              <a:rPr sz="4000" spc="105" dirty="0">
                <a:latin typeface="Cambria"/>
                <a:cs typeface="Cambria"/>
              </a:rPr>
              <a:t>not </a:t>
            </a:r>
            <a:r>
              <a:rPr sz="4000" spc="50" dirty="0">
                <a:latin typeface="Cambria"/>
                <a:cs typeface="Cambria"/>
              </a:rPr>
              <a:t>a </a:t>
            </a:r>
            <a:r>
              <a:rPr sz="4000" spc="185" dirty="0">
                <a:latin typeface="Cambria"/>
                <a:cs typeface="Cambria"/>
              </a:rPr>
              <a:t>one-time </a:t>
            </a:r>
            <a:r>
              <a:rPr sz="4000" spc="40" dirty="0">
                <a:latin typeface="Cambria"/>
                <a:cs typeface="Cambria"/>
              </a:rPr>
              <a:t>battle; </a:t>
            </a:r>
            <a:r>
              <a:rPr sz="4000" spc="5" dirty="0">
                <a:latin typeface="Cambria"/>
                <a:cs typeface="Cambria"/>
              </a:rPr>
              <a:t>it's </a:t>
            </a:r>
            <a:r>
              <a:rPr sz="4000" spc="110" dirty="0">
                <a:latin typeface="Cambria"/>
                <a:cs typeface="Cambria"/>
              </a:rPr>
              <a:t>an </a:t>
            </a:r>
            <a:r>
              <a:rPr sz="4000" spc="105" dirty="0">
                <a:latin typeface="Cambria"/>
                <a:cs typeface="Cambria"/>
              </a:rPr>
              <a:t>ongoing </a:t>
            </a:r>
            <a:r>
              <a:rPr sz="4000" spc="150" dirty="0">
                <a:latin typeface="Cambria"/>
                <a:cs typeface="Cambria"/>
              </a:rPr>
              <a:t>commitment. </a:t>
            </a:r>
            <a:r>
              <a:rPr sz="4000" spc="210" dirty="0">
                <a:latin typeface="Cambria"/>
                <a:cs typeface="Cambria"/>
              </a:rPr>
              <a:t>Our </a:t>
            </a:r>
            <a:r>
              <a:rPr sz="4000" spc="215" dirty="0">
                <a:latin typeface="Cambria"/>
                <a:cs typeface="Cambria"/>
              </a:rPr>
              <a:t> </a:t>
            </a:r>
            <a:r>
              <a:rPr sz="4000" spc="55" dirty="0">
                <a:latin typeface="Cambria"/>
                <a:cs typeface="Cambria"/>
              </a:rPr>
              <a:t>ability </a:t>
            </a:r>
            <a:r>
              <a:rPr sz="4000" spc="75" dirty="0">
                <a:latin typeface="Cambria"/>
                <a:cs typeface="Cambria"/>
              </a:rPr>
              <a:t>to </a:t>
            </a:r>
            <a:r>
              <a:rPr sz="4000" spc="95" dirty="0">
                <a:latin typeface="Cambria"/>
                <a:cs typeface="Cambria"/>
              </a:rPr>
              <a:t>use </a:t>
            </a:r>
            <a:r>
              <a:rPr sz="4000" spc="90" dirty="0">
                <a:latin typeface="Cambria"/>
                <a:cs typeface="Cambria"/>
              </a:rPr>
              <a:t>technology </a:t>
            </a:r>
            <a:r>
              <a:rPr sz="4000" spc="75" dirty="0">
                <a:latin typeface="Cambria"/>
                <a:cs typeface="Cambria"/>
              </a:rPr>
              <a:t>responsibly </a:t>
            </a:r>
            <a:r>
              <a:rPr sz="4000" spc="110" dirty="0">
                <a:latin typeface="Cambria"/>
                <a:cs typeface="Cambria"/>
              </a:rPr>
              <a:t>and </a:t>
            </a:r>
            <a:r>
              <a:rPr sz="4000" spc="80" dirty="0">
                <a:latin typeface="Cambria"/>
                <a:cs typeface="Cambria"/>
              </a:rPr>
              <a:t>ethically </a:t>
            </a:r>
            <a:r>
              <a:rPr sz="4000" spc="45" dirty="0">
                <a:latin typeface="Cambria"/>
                <a:cs typeface="Cambria"/>
              </a:rPr>
              <a:t>will  </a:t>
            </a:r>
            <a:r>
              <a:rPr sz="4000" spc="80" dirty="0">
                <a:latin typeface="Cambria"/>
                <a:cs typeface="Cambria"/>
              </a:rPr>
              <a:t>be </a:t>
            </a:r>
            <a:r>
              <a:rPr sz="4000" spc="85" dirty="0">
                <a:latin typeface="Cambria"/>
                <a:cs typeface="Cambria"/>
              </a:rPr>
              <a:t> </a:t>
            </a:r>
            <a:r>
              <a:rPr sz="4000" spc="105" dirty="0">
                <a:latin typeface="Cambria"/>
                <a:cs typeface="Cambria"/>
              </a:rPr>
              <a:t>the </a:t>
            </a:r>
            <a:r>
              <a:rPr sz="4000" spc="120" dirty="0">
                <a:latin typeface="Cambria"/>
                <a:cs typeface="Cambria"/>
              </a:rPr>
              <a:t>linchpin </a:t>
            </a:r>
            <a:r>
              <a:rPr sz="4000" spc="114" dirty="0">
                <a:latin typeface="Cambria"/>
                <a:cs typeface="Cambria"/>
              </a:rPr>
              <a:t>in </a:t>
            </a:r>
            <a:r>
              <a:rPr sz="4000" spc="95" dirty="0">
                <a:latin typeface="Cambria"/>
                <a:cs typeface="Cambria"/>
              </a:rPr>
              <a:t>creating </a:t>
            </a:r>
            <a:r>
              <a:rPr sz="4000" spc="50" dirty="0">
                <a:latin typeface="Cambria"/>
                <a:cs typeface="Cambria"/>
              </a:rPr>
              <a:t>a </a:t>
            </a:r>
            <a:r>
              <a:rPr sz="4000" spc="75" dirty="0">
                <a:latin typeface="Cambria"/>
                <a:cs typeface="Cambria"/>
              </a:rPr>
              <a:t>trustworthy </a:t>
            </a:r>
            <a:r>
              <a:rPr sz="4000" spc="110" dirty="0">
                <a:latin typeface="Cambria"/>
                <a:cs typeface="Cambria"/>
              </a:rPr>
              <a:t>and </a:t>
            </a:r>
            <a:r>
              <a:rPr sz="4000" spc="120" dirty="0">
                <a:latin typeface="Cambria"/>
                <a:cs typeface="Cambria"/>
              </a:rPr>
              <a:t>informed </a:t>
            </a:r>
            <a:r>
              <a:rPr sz="4000" spc="80" dirty="0">
                <a:latin typeface="Cambria"/>
                <a:cs typeface="Cambria"/>
              </a:rPr>
              <a:t>digital </a:t>
            </a:r>
            <a:r>
              <a:rPr sz="4000" spc="85" dirty="0">
                <a:latin typeface="Cambria"/>
                <a:cs typeface="Cambria"/>
              </a:rPr>
              <a:t> </a:t>
            </a:r>
            <a:r>
              <a:rPr sz="4000" spc="110" dirty="0">
                <a:latin typeface="Cambria"/>
                <a:cs typeface="Cambria"/>
              </a:rPr>
              <a:t>landscape.</a:t>
            </a:r>
            <a:r>
              <a:rPr sz="4000" spc="114" dirty="0">
                <a:latin typeface="Cambria"/>
                <a:cs typeface="Cambria"/>
              </a:rPr>
              <a:t> </a:t>
            </a:r>
            <a:r>
              <a:rPr sz="4000" spc="165" dirty="0">
                <a:latin typeface="Cambria"/>
                <a:cs typeface="Cambria"/>
              </a:rPr>
              <a:t>So,</a:t>
            </a:r>
            <a:r>
              <a:rPr sz="4000" spc="170" dirty="0">
                <a:latin typeface="Cambria"/>
                <a:cs typeface="Cambria"/>
              </a:rPr>
              <a:t> </a:t>
            </a:r>
            <a:r>
              <a:rPr sz="4000" spc="125" dirty="0">
                <a:latin typeface="Cambria"/>
                <a:cs typeface="Cambria"/>
              </a:rPr>
              <a:t>armed</a:t>
            </a:r>
            <a:r>
              <a:rPr sz="4000" spc="130" dirty="0">
                <a:latin typeface="Cambria"/>
                <a:cs typeface="Cambria"/>
              </a:rPr>
              <a:t> </a:t>
            </a:r>
            <a:r>
              <a:rPr sz="4000" spc="70" dirty="0">
                <a:latin typeface="Cambria"/>
                <a:cs typeface="Cambria"/>
              </a:rPr>
              <a:t>with</a:t>
            </a:r>
            <a:r>
              <a:rPr sz="4000" spc="75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Python</a:t>
            </a:r>
            <a:r>
              <a:rPr sz="4000" spc="100" dirty="0">
                <a:latin typeface="Cambria"/>
                <a:cs typeface="Cambria"/>
              </a:rPr>
              <a:t> </a:t>
            </a:r>
            <a:r>
              <a:rPr sz="4000" spc="110" dirty="0">
                <a:latin typeface="Cambria"/>
                <a:cs typeface="Cambria"/>
              </a:rPr>
              <a:t>and</a:t>
            </a:r>
            <a:r>
              <a:rPr sz="4000" spc="114" dirty="0">
                <a:latin typeface="Cambria"/>
                <a:cs typeface="Cambria"/>
              </a:rPr>
              <a:t> </a:t>
            </a:r>
            <a:r>
              <a:rPr sz="4000" spc="85" dirty="0">
                <a:latin typeface="Cambria"/>
                <a:cs typeface="Cambria"/>
              </a:rPr>
              <a:t>knowledge,</a:t>
            </a:r>
            <a:r>
              <a:rPr sz="4000" spc="90" dirty="0">
                <a:latin typeface="Cambria"/>
                <a:cs typeface="Cambria"/>
              </a:rPr>
              <a:t> </a:t>
            </a:r>
            <a:r>
              <a:rPr sz="4000" spc="10" dirty="0">
                <a:latin typeface="Cambria"/>
                <a:cs typeface="Cambria"/>
              </a:rPr>
              <a:t>let's </a:t>
            </a:r>
            <a:r>
              <a:rPr sz="4000" spc="15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stand </a:t>
            </a:r>
            <a:r>
              <a:rPr sz="4000" spc="70" dirty="0">
                <a:latin typeface="Cambria"/>
                <a:cs typeface="Cambria"/>
              </a:rPr>
              <a:t>vigilant </a:t>
            </a:r>
            <a:r>
              <a:rPr sz="4000" spc="110" dirty="0">
                <a:latin typeface="Cambria"/>
                <a:cs typeface="Cambria"/>
              </a:rPr>
              <a:t>and </a:t>
            </a:r>
            <a:r>
              <a:rPr sz="4000" spc="120" dirty="0">
                <a:latin typeface="Cambria"/>
                <a:cs typeface="Cambria"/>
              </a:rPr>
              <a:t>continue </a:t>
            </a:r>
            <a:r>
              <a:rPr sz="4000" spc="105" dirty="0">
                <a:latin typeface="Cambria"/>
                <a:cs typeface="Cambria"/>
              </a:rPr>
              <a:t>the </a:t>
            </a:r>
            <a:r>
              <a:rPr sz="4000" spc="85" dirty="0">
                <a:latin typeface="Cambria"/>
                <a:cs typeface="Cambria"/>
              </a:rPr>
              <a:t>quest </a:t>
            </a:r>
            <a:r>
              <a:rPr sz="4000" spc="90" dirty="0">
                <a:latin typeface="Cambria"/>
                <a:cs typeface="Cambria"/>
              </a:rPr>
              <a:t>for </a:t>
            </a:r>
            <a:r>
              <a:rPr sz="4000" spc="110" dirty="0">
                <a:latin typeface="Cambria"/>
                <a:cs typeface="Cambria"/>
              </a:rPr>
              <a:t>truth </a:t>
            </a:r>
            <a:r>
              <a:rPr sz="4000" spc="114" dirty="0">
                <a:latin typeface="Cambria"/>
                <a:cs typeface="Cambria"/>
              </a:rPr>
              <a:t>in </a:t>
            </a:r>
            <a:r>
              <a:rPr sz="4000" spc="105" dirty="0">
                <a:latin typeface="Cambria"/>
                <a:cs typeface="Cambria"/>
              </a:rPr>
              <a:t>the </a:t>
            </a:r>
            <a:r>
              <a:rPr sz="4000" spc="80" dirty="0">
                <a:latin typeface="Cambria"/>
                <a:cs typeface="Cambria"/>
              </a:rPr>
              <a:t>age </a:t>
            </a:r>
            <a:r>
              <a:rPr sz="4000" spc="100" dirty="0">
                <a:latin typeface="Cambria"/>
                <a:cs typeface="Cambria"/>
              </a:rPr>
              <a:t>of </a:t>
            </a:r>
            <a:r>
              <a:rPr sz="4000" spc="105" dirty="0">
                <a:latin typeface="Cambria"/>
                <a:cs typeface="Cambria"/>
              </a:rPr>
              <a:t> </a:t>
            </a:r>
            <a:r>
              <a:rPr sz="4000" spc="114" dirty="0">
                <a:latin typeface="Cambria"/>
                <a:cs typeface="Cambria"/>
              </a:rPr>
              <a:t>information.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120" dirty="0">
                <a:latin typeface="Cambria"/>
                <a:cs typeface="Cambria"/>
              </a:rPr>
              <a:t>Thank</a:t>
            </a:r>
            <a:r>
              <a:rPr sz="4000" spc="-35" dirty="0">
                <a:latin typeface="Cambria"/>
                <a:cs typeface="Cambria"/>
              </a:rPr>
              <a:t> </a:t>
            </a:r>
            <a:r>
              <a:rPr sz="4000" spc="60" dirty="0">
                <a:latin typeface="Cambria"/>
                <a:cs typeface="Cambria"/>
              </a:rPr>
              <a:t>you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90" dirty="0">
                <a:latin typeface="Cambria"/>
                <a:cs typeface="Cambria"/>
              </a:rPr>
              <a:t>for</a:t>
            </a:r>
            <a:r>
              <a:rPr sz="4000" spc="30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joining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05" dirty="0">
                <a:latin typeface="Cambria"/>
                <a:cs typeface="Cambria"/>
              </a:rPr>
              <a:t>us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125" dirty="0">
                <a:latin typeface="Cambria"/>
                <a:cs typeface="Cambria"/>
              </a:rPr>
              <a:t>on</a:t>
            </a:r>
            <a:r>
              <a:rPr sz="4000" spc="65" dirty="0">
                <a:latin typeface="Cambria"/>
                <a:cs typeface="Cambria"/>
              </a:rPr>
              <a:t> </a:t>
            </a:r>
            <a:r>
              <a:rPr sz="4000" spc="90" dirty="0">
                <a:latin typeface="Cambria"/>
                <a:cs typeface="Cambria"/>
              </a:rPr>
              <a:t>this</a:t>
            </a:r>
            <a:r>
              <a:rPr sz="4000" spc="120" dirty="0">
                <a:latin typeface="Cambria"/>
                <a:cs typeface="Cambria"/>
              </a:rPr>
              <a:t> </a:t>
            </a:r>
            <a:r>
              <a:rPr sz="4000" spc="75" dirty="0">
                <a:latin typeface="Cambria"/>
                <a:cs typeface="Cambria"/>
              </a:rPr>
              <a:t>journey.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777" y="3809465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>
                <a:solidFill>
                  <a:srgbClr val="FFFFFF"/>
                </a:solidFill>
              </a:rPr>
              <a:t>Thanks!</a:t>
            </a:r>
            <a:endParaRPr sz="1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244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Georgia</vt:lpstr>
      <vt:lpstr>Tahoma</vt:lpstr>
      <vt:lpstr>Trebuchet MS</vt:lpstr>
      <vt:lpstr>Verdana</vt:lpstr>
      <vt:lpstr>Office Theme</vt:lpstr>
      <vt:lpstr>Fake News Detection</vt:lpstr>
      <vt:lpstr>Introduction</vt:lpstr>
      <vt:lpstr> Importance Of Fake News Detection</vt:lpstr>
      <vt:lpstr>Manually detecting fake news is a  daunting task due to several  challenges:</vt:lpstr>
      <vt:lpstr>Project Implementation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cp:lastModifiedBy>faizan hussain shikalgar</cp:lastModifiedBy>
  <cp:revision>2</cp:revision>
  <dcterms:created xsi:type="dcterms:W3CDTF">2023-10-15T15:22:36Z</dcterms:created>
  <dcterms:modified xsi:type="dcterms:W3CDTF">2023-10-15T17:34:16Z</dcterms:modified>
</cp:coreProperties>
</file>