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2"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5"/>
  </p:normalViewPr>
  <p:slideViewPr>
    <p:cSldViewPr snapToGrid="0" snapToObjects="1">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D6E3BD-B615-9B4F-8383-AE9B6180800A}"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C2378-103D-3540-A671-D57AB0E298C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476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7D6E3BD-B615-9B4F-8383-AE9B6180800A}"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179237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7D6E3BD-B615-9B4F-8383-AE9B6180800A}"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C2378-103D-3540-A671-D57AB0E298C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47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7D6E3BD-B615-9B4F-8383-AE9B6180800A}"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90429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7D6E3BD-B615-9B4F-8383-AE9B6180800A}"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8C2378-103D-3540-A671-D57AB0E298C9}"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18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7D6E3BD-B615-9B4F-8383-AE9B6180800A}"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8661520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D6E3BD-B615-9B4F-8383-AE9B6180800A}"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10854774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7D6E3BD-B615-9B4F-8383-AE9B6180800A}"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307261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6E3BD-B615-9B4F-8383-AE9B6180800A}"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203714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7D6E3BD-B615-9B4F-8383-AE9B6180800A}"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C2378-103D-3540-A671-D57AB0E298C9}" type="slidenum">
              <a:rPr lang="en-US" smtClean="0"/>
              <a:t>‹#›</a:t>
            </a:fld>
            <a:endParaRPr lang="en-US"/>
          </a:p>
        </p:txBody>
      </p:sp>
    </p:spTree>
    <p:extLst>
      <p:ext uri="{BB962C8B-B14F-4D97-AF65-F5344CB8AC3E}">
        <p14:creationId xmlns:p14="http://schemas.microsoft.com/office/powerpoint/2010/main" val="25228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7D6E3BD-B615-9B4F-8383-AE9B6180800A}"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8C2378-103D-3540-A671-D57AB0E298C9}"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57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D6E3BD-B615-9B4F-8383-AE9B6180800A}" type="datetimeFigureOut">
              <a:rPr lang="en-US" smtClean="0"/>
              <a:t>11/2/2022</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8C2378-103D-3540-A671-D57AB0E298C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21265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earch.yahoo.com/_ylt=AwrwBpVb5mFjkJsA2gnnHgx.;_ylu=Y29sbwMEcG9zAzEEdnRpZAMEc2VjA3Ny/RV=2/RE=1667389147/RO=10/RU=https%3a%2f%2fonline.visual-paradigm.com%2f/RK=2/RS=Fbes.qkdZrACX7P_Jx93xooZmzU-" TargetMode="External"/><Relationship Id="rId2" Type="http://schemas.openxmlformats.org/officeDocument/2006/relationships/hyperlink" Target="https://www.researchgate.net/publication/325659182_An_Adaptive_ECommerce_Application_using_Web_Framework_Technology_and_Machine_Learning" TargetMode="External"/><Relationship Id="rId1" Type="http://schemas.openxmlformats.org/officeDocument/2006/relationships/slideLayout" Target="../slideLayouts/slideLayout2.xml"/><Relationship Id="rId4" Type="http://schemas.openxmlformats.org/officeDocument/2006/relationships/hyperlink" Target="https://r.search.yahoo.com/_ylt=AwrxhWib7WFjNlcApAHnHgx.;_ylu=Y29sbwMEcG9zAzEEdnRpZAMEc2VjA3Ny/RV=2/RE=1667391004/RO=10/RU=https%3a%2f%2fen.wikipedia.org%2fwiki%2fPets.com/RK=2/RS=zKQ3u0GvDWupRGq_VBQrHZSSw9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80F-1BB6-BD92-04D1-1BE95CC4C079}"/>
              </a:ext>
            </a:extLst>
          </p:cNvPr>
          <p:cNvSpPr>
            <a:spLocks noGrp="1"/>
          </p:cNvSpPr>
          <p:nvPr>
            <p:ph type="ctrTitle"/>
          </p:nvPr>
        </p:nvSpPr>
        <p:spPr>
          <a:xfrm>
            <a:off x="457200" y="4960137"/>
            <a:ext cx="7193666" cy="1463040"/>
          </a:xfrm>
        </p:spPr>
        <p:txBody>
          <a:bodyPr>
            <a:normAutofit fontScale="90000"/>
          </a:bodyPr>
          <a:lstStyle/>
          <a:p>
            <a:pPr algn="l"/>
            <a:br>
              <a:rPr lang="en-IN" dirty="0"/>
            </a:br>
            <a:br>
              <a:rPr lang="en-IN" dirty="0"/>
            </a:br>
            <a:endParaRPr lang="en-US" sz="5400" b="1" dirty="0">
              <a:solidFill>
                <a:schemeClr val="accent1">
                  <a:lumMod val="75000"/>
                </a:schemeClr>
              </a:solidFill>
              <a:latin typeface="Stencil" pitchFamily="82" charset="77"/>
            </a:endParaRPr>
          </a:p>
        </p:txBody>
      </p:sp>
      <p:sp>
        <p:nvSpPr>
          <p:cNvPr id="3" name="Subtitle 2">
            <a:extLst>
              <a:ext uri="{FF2B5EF4-FFF2-40B4-BE49-F238E27FC236}">
                <a16:creationId xmlns:a16="http://schemas.microsoft.com/office/drawing/2014/main" id="{38DC0B29-7C91-794E-F5F5-6B9A9277342B}"/>
              </a:ext>
            </a:extLst>
          </p:cNvPr>
          <p:cNvSpPr>
            <a:spLocks noGrp="1"/>
          </p:cNvSpPr>
          <p:nvPr>
            <p:ph type="subTitle" idx="1"/>
          </p:nvPr>
        </p:nvSpPr>
        <p:spPr>
          <a:xfrm>
            <a:off x="8356922" y="4960137"/>
            <a:ext cx="3353764" cy="1463040"/>
          </a:xfrm>
        </p:spPr>
        <p:txBody>
          <a:bodyPr>
            <a:normAutofit fontScale="85000" lnSpcReduction="10000"/>
          </a:bodyPr>
          <a:lstStyle/>
          <a:p>
            <a:endParaRPr lang="en-US" dirty="0">
              <a:solidFill>
                <a:schemeClr val="bg2">
                  <a:lumMod val="75000"/>
                </a:schemeClr>
              </a:solidFill>
            </a:endParaRPr>
          </a:p>
          <a:p>
            <a:r>
              <a:rPr lang="en-US" dirty="0">
                <a:solidFill>
                  <a:schemeClr val="bg2">
                    <a:lumMod val="75000"/>
                  </a:schemeClr>
                </a:solidFill>
              </a:rPr>
              <a:t>Made by</a:t>
            </a:r>
            <a:r>
              <a:rPr lang="en-US" dirty="0"/>
              <a:t>:</a:t>
            </a:r>
          </a:p>
          <a:p>
            <a:r>
              <a:rPr lang="en-US" dirty="0">
                <a:solidFill>
                  <a:schemeClr val="accent6">
                    <a:lumMod val="60000"/>
                    <a:lumOff val="40000"/>
                  </a:schemeClr>
                </a:solidFill>
              </a:rPr>
              <a:t>Tanya Mishra</a:t>
            </a:r>
          </a:p>
          <a:p>
            <a:r>
              <a:rPr lang="en-US" dirty="0" err="1">
                <a:solidFill>
                  <a:schemeClr val="accent1">
                    <a:lumMod val="60000"/>
                    <a:lumOff val="40000"/>
                  </a:schemeClr>
                </a:solidFill>
              </a:rPr>
              <a:t>Sejal</a:t>
            </a:r>
            <a:r>
              <a:rPr lang="en-US" dirty="0">
                <a:solidFill>
                  <a:schemeClr val="accent1">
                    <a:lumMod val="60000"/>
                    <a:lumOff val="40000"/>
                  </a:schemeClr>
                </a:solidFill>
              </a:rPr>
              <a:t> </a:t>
            </a:r>
            <a:r>
              <a:rPr lang="en-US" dirty="0" err="1">
                <a:solidFill>
                  <a:schemeClr val="accent1">
                    <a:lumMod val="60000"/>
                    <a:lumOff val="40000"/>
                  </a:schemeClr>
                </a:solidFill>
              </a:rPr>
              <a:t>Thatera</a:t>
            </a:r>
            <a:r>
              <a:rPr lang="en-US" dirty="0">
                <a:solidFill>
                  <a:schemeClr val="accent1">
                    <a:lumMod val="60000"/>
                    <a:lumOff val="40000"/>
                  </a:schemeClr>
                </a:solidFill>
              </a:rPr>
              <a:t> </a:t>
            </a:r>
          </a:p>
          <a:p>
            <a:r>
              <a:rPr lang="en-US" dirty="0" err="1">
                <a:solidFill>
                  <a:schemeClr val="accent2">
                    <a:lumMod val="40000"/>
                    <a:lumOff val="60000"/>
                  </a:schemeClr>
                </a:solidFill>
              </a:rPr>
              <a:t>Ansh</a:t>
            </a:r>
            <a:r>
              <a:rPr lang="en-US" dirty="0">
                <a:solidFill>
                  <a:schemeClr val="accent2">
                    <a:lumMod val="40000"/>
                    <a:lumOff val="60000"/>
                  </a:schemeClr>
                </a:solidFill>
              </a:rPr>
              <a:t> Tiwari</a:t>
            </a:r>
          </a:p>
          <a:p>
            <a:r>
              <a:rPr lang="en-US" dirty="0" err="1">
                <a:solidFill>
                  <a:schemeClr val="accent5">
                    <a:lumMod val="60000"/>
                    <a:lumOff val="40000"/>
                  </a:schemeClr>
                </a:solidFill>
              </a:rPr>
              <a:t>Prayag</a:t>
            </a:r>
            <a:r>
              <a:rPr lang="en-US" dirty="0">
                <a:solidFill>
                  <a:schemeClr val="accent5">
                    <a:lumMod val="60000"/>
                    <a:lumOff val="40000"/>
                  </a:schemeClr>
                </a:solidFill>
              </a:rPr>
              <a:t> </a:t>
            </a:r>
            <a:r>
              <a:rPr lang="en-US" dirty="0" err="1">
                <a:solidFill>
                  <a:schemeClr val="accent5">
                    <a:lumMod val="60000"/>
                    <a:lumOff val="40000"/>
                  </a:schemeClr>
                </a:solidFill>
              </a:rPr>
              <a:t>Mayekar</a:t>
            </a:r>
            <a:endParaRPr lang="en-US" dirty="0">
              <a:solidFill>
                <a:schemeClr val="accent5">
                  <a:lumMod val="60000"/>
                  <a:lumOff val="40000"/>
                </a:schemeClr>
              </a:solidFill>
            </a:endParaRPr>
          </a:p>
        </p:txBody>
      </p:sp>
      <p:pic>
        <p:nvPicPr>
          <p:cNvPr id="5" name="Picture 4">
            <a:extLst>
              <a:ext uri="{FF2B5EF4-FFF2-40B4-BE49-F238E27FC236}">
                <a16:creationId xmlns:a16="http://schemas.microsoft.com/office/drawing/2014/main" id="{0A7C8D9F-1481-7AAD-41F5-856217111B46}"/>
              </a:ext>
            </a:extLst>
          </p:cNvPr>
          <p:cNvPicPr>
            <a:picLocks noChangeAspect="1"/>
          </p:cNvPicPr>
          <p:nvPr/>
        </p:nvPicPr>
        <p:blipFill>
          <a:blip r:embed="rId2"/>
          <a:stretch>
            <a:fillRect/>
          </a:stretch>
        </p:blipFill>
        <p:spPr>
          <a:xfrm>
            <a:off x="726973" y="5046562"/>
            <a:ext cx="3787154" cy="1463040"/>
          </a:xfrm>
          <a:prstGeom prst="rect">
            <a:avLst/>
          </a:prstGeom>
        </p:spPr>
      </p:pic>
    </p:spTree>
    <p:extLst>
      <p:ext uri="{BB962C8B-B14F-4D97-AF65-F5344CB8AC3E}">
        <p14:creationId xmlns:p14="http://schemas.microsoft.com/office/powerpoint/2010/main" val="1237999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mph" presetSubtype="0" fill="hold" grpId="1" nodeType="clickEffect">
                                  <p:stCondLst>
                                    <p:cond delay="0"/>
                                  </p:stCondLst>
                                  <p:childTnLst>
                                    <p:animClr clrSpc="hsl" dir="cw">
                                      <p:cBhvr override="childStyle">
                                        <p:cTn id="11" dur="500" fill="hold"/>
                                        <p:tgtEl>
                                          <p:spTgt spid="2"/>
                                        </p:tgtEl>
                                        <p:attrNameLst>
                                          <p:attrName>style.color</p:attrName>
                                        </p:attrNameLst>
                                      </p:cBhvr>
                                      <p:by>
                                        <p:hsl h="10842353" s="0" l="0"/>
                                      </p:by>
                                    </p:animClr>
                                    <p:animClr clrSpc="hsl" dir="cw">
                                      <p:cBhvr>
                                        <p:cTn id="12" dur="500" fill="hold"/>
                                        <p:tgtEl>
                                          <p:spTgt spid="2"/>
                                        </p:tgtEl>
                                        <p:attrNameLst>
                                          <p:attrName>fillcolor</p:attrName>
                                        </p:attrNameLst>
                                      </p:cBhvr>
                                      <p:by>
                                        <p:hsl h="10842353" s="0" l="0"/>
                                      </p:by>
                                    </p:animClr>
                                    <p:animClr clrSpc="hsl" dir="cw">
                                      <p:cBhvr>
                                        <p:cTn id="13" dur="500" fill="hold"/>
                                        <p:tgtEl>
                                          <p:spTgt spid="2"/>
                                        </p:tgtEl>
                                        <p:attrNameLst>
                                          <p:attrName>stroke.color</p:attrName>
                                        </p:attrNameLst>
                                      </p:cBhvr>
                                      <p:by>
                                        <p:hsl h="10842353" s="0" l="0"/>
                                      </p:by>
                                    </p:animClr>
                                    <p:set>
                                      <p:cBhvr>
                                        <p:cTn id="14" dur="500" fill="hold"/>
                                        <p:tgtEl>
                                          <p:spTgt spid="2"/>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heckerboard(across)">
                                      <p:cBhvr>
                                        <p:cTn id="19" dur="500"/>
                                        <p:tgtEl>
                                          <p:spTgt spid="3">
                                            <p:txEl>
                                              <p:pRg st="1" end="1"/>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2"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82BB-038D-DE0F-EC10-86EBDEAAFEF3}"/>
              </a:ext>
            </a:extLst>
          </p:cNvPr>
          <p:cNvSpPr>
            <a:spLocks noGrp="1"/>
          </p:cNvSpPr>
          <p:nvPr>
            <p:ph type="title"/>
          </p:nvPr>
        </p:nvSpPr>
        <p:spPr>
          <a:xfrm flipV="1">
            <a:off x="1024128" y="539497"/>
            <a:ext cx="9720072" cy="45719"/>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1A0D5DB2-6C50-49B1-6F55-218C31C7254D}"/>
              </a:ext>
            </a:extLst>
          </p:cNvPr>
          <p:cNvPicPr>
            <a:picLocks noGrp="1" noChangeAspect="1"/>
          </p:cNvPicPr>
          <p:nvPr>
            <p:ph sz="half" idx="1"/>
          </p:nvPr>
        </p:nvPicPr>
        <p:blipFill>
          <a:blip r:embed="rId2"/>
          <a:stretch>
            <a:fillRect/>
          </a:stretch>
        </p:blipFill>
        <p:spPr>
          <a:xfrm>
            <a:off x="1023938" y="2241798"/>
            <a:ext cx="4754562" cy="2674441"/>
          </a:xfrm>
          <a:prstGeom prst="rect">
            <a:avLst/>
          </a:prstGeom>
        </p:spPr>
      </p:pic>
      <p:pic>
        <p:nvPicPr>
          <p:cNvPr id="6" name="Content Placeholder 5">
            <a:extLst>
              <a:ext uri="{FF2B5EF4-FFF2-40B4-BE49-F238E27FC236}">
                <a16:creationId xmlns:a16="http://schemas.microsoft.com/office/drawing/2014/main" id="{67C5903B-23ED-FE74-3748-6C20ADC49838}"/>
              </a:ext>
            </a:extLst>
          </p:cNvPr>
          <p:cNvPicPr>
            <a:picLocks noGrp="1" noChangeAspect="1"/>
          </p:cNvPicPr>
          <p:nvPr>
            <p:ph sz="half" idx="2"/>
          </p:nvPr>
        </p:nvPicPr>
        <p:blipFill>
          <a:blip r:embed="rId3"/>
          <a:stretch>
            <a:fillRect/>
          </a:stretch>
        </p:blipFill>
        <p:spPr>
          <a:xfrm>
            <a:off x="5989638" y="2241798"/>
            <a:ext cx="4754562" cy="2674441"/>
          </a:xfrm>
          <a:prstGeom prst="rect">
            <a:avLst/>
          </a:prstGeom>
        </p:spPr>
      </p:pic>
    </p:spTree>
    <p:extLst>
      <p:ext uri="{BB962C8B-B14F-4D97-AF65-F5344CB8AC3E}">
        <p14:creationId xmlns:p14="http://schemas.microsoft.com/office/powerpoint/2010/main" val="117805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D67D-8FC0-9143-27C4-EF51E17C892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737BD76-D846-0948-7A7D-67F7C5754A1A}"/>
              </a:ext>
            </a:extLst>
          </p:cNvPr>
          <p:cNvPicPr>
            <a:picLocks noGrp="1" noChangeAspect="1"/>
          </p:cNvPicPr>
          <p:nvPr>
            <p:ph sz="half" idx="1"/>
          </p:nvPr>
        </p:nvPicPr>
        <p:blipFill>
          <a:blip r:embed="rId2"/>
          <a:stretch>
            <a:fillRect/>
          </a:stretch>
        </p:blipFill>
        <p:spPr>
          <a:xfrm>
            <a:off x="1023938" y="2960142"/>
            <a:ext cx="4754562" cy="2674441"/>
          </a:xfrm>
          <a:prstGeom prst="rect">
            <a:avLst/>
          </a:prstGeom>
        </p:spPr>
      </p:pic>
      <p:pic>
        <p:nvPicPr>
          <p:cNvPr id="6" name="Content Placeholder 5">
            <a:extLst>
              <a:ext uri="{FF2B5EF4-FFF2-40B4-BE49-F238E27FC236}">
                <a16:creationId xmlns:a16="http://schemas.microsoft.com/office/drawing/2014/main" id="{C6873A52-2D79-F704-1097-BFD7D257A4B7}"/>
              </a:ext>
            </a:extLst>
          </p:cNvPr>
          <p:cNvPicPr>
            <a:picLocks noGrp="1" noChangeAspect="1"/>
          </p:cNvPicPr>
          <p:nvPr>
            <p:ph sz="half" idx="2"/>
          </p:nvPr>
        </p:nvPicPr>
        <p:blipFill>
          <a:blip r:embed="rId3"/>
          <a:stretch>
            <a:fillRect/>
          </a:stretch>
        </p:blipFill>
        <p:spPr>
          <a:xfrm>
            <a:off x="5989638" y="2960142"/>
            <a:ext cx="4754562" cy="2674441"/>
          </a:xfrm>
          <a:prstGeom prst="rect">
            <a:avLst/>
          </a:prstGeom>
        </p:spPr>
      </p:pic>
    </p:spTree>
    <p:extLst>
      <p:ext uri="{BB962C8B-B14F-4D97-AF65-F5344CB8AC3E}">
        <p14:creationId xmlns:p14="http://schemas.microsoft.com/office/powerpoint/2010/main" val="3373659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F95-C86C-6336-7844-D7FF5885581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677C263-E650-44BC-0298-C9A07A9F39C1}"/>
              </a:ext>
            </a:extLst>
          </p:cNvPr>
          <p:cNvPicPr>
            <a:picLocks noGrp="1" noChangeAspect="1"/>
          </p:cNvPicPr>
          <p:nvPr>
            <p:ph sz="half" idx="1"/>
          </p:nvPr>
        </p:nvPicPr>
        <p:blipFill>
          <a:blip r:embed="rId2"/>
          <a:stretch>
            <a:fillRect/>
          </a:stretch>
        </p:blipFill>
        <p:spPr>
          <a:xfrm>
            <a:off x="1023938" y="2960142"/>
            <a:ext cx="4754562" cy="2674441"/>
          </a:xfrm>
          <a:prstGeom prst="rect">
            <a:avLst/>
          </a:prstGeom>
        </p:spPr>
      </p:pic>
      <p:pic>
        <p:nvPicPr>
          <p:cNvPr id="6" name="Content Placeholder 5">
            <a:extLst>
              <a:ext uri="{FF2B5EF4-FFF2-40B4-BE49-F238E27FC236}">
                <a16:creationId xmlns:a16="http://schemas.microsoft.com/office/drawing/2014/main" id="{1C857B96-4419-AB70-732D-F2A04B17DDC8}"/>
              </a:ext>
            </a:extLst>
          </p:cNvPr>
          <p:cNvPicPr>
            <a:picLocks noGrp="1" noChangeAspect="1"/>
          </p:cNvPicPr>
          <p:nvPr>
            <p:ph sz="half" idx="2"/>
          </p:nvPr>
        </p:nvPicPr>
        <p:blipFill>
          <a:blip r:embed="rId3"/>
          <a:stretch>
            <a:fillRect/>
          </a:stretch>
        </p:blipFill>
        <p:spPr>
          <a:xfrm>
            <a:off x="5989638" y="2960142"/>
            <a:ext cx="4754562" cy="2674441"/>
          </a:xfrm>
          <a:prstGeom prst="rect">
            <a:avLst/>
          </a:prstGeom>
        </p:spPr>
      </p:pic>
    </p:spTree>
    <p:extLst>
      <p:ext uri="{BB962C8B-B14F-4D97-AF65-F5344CB8AC3E}">
        <p14:creationId xmlns:p14="http://schemas.microsoft.com/office/powerpoint/2010/main" val="35161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C4B9B-810F-6B3E-00EC-6F179E3BAB3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67E0D62-117F-AD36-4EB1-94D8F75007EA}"/>
              </a:ext>
            </a:extLst>
          </p:cNvPr>
          <p:cNvSpPr>
            <a:spLocks noGrp="1"/>
          </p:cNvSpPr>
          <p:nvPr>
            <p:ph idx="1"/>
          </p:nvPr>
        </p:nvSpPr>
        <p:spPr/>
        <p:txBody>
          <a:bodyPr>
            <a:normAutofit fontScale="77500" lnSpcReduction="20000"/>
          </a:bodyPr>
          <a:lstStyle/>
          <a:p>
            <a:pPr algn="just">
              <a:lnSpc>
                <a:spcPct val="150000"/>
              </a:lnSpc>
              <a:spcAft>
                <a:spcPts val="1000"/>
              </a:spcAft>
              <a:tabLst>
                <a:tab pos="1916430" algn="l"/>
              </a:tabLst>
            </a:pPr>
            <a:r>
              <a:rPr lang="en-US" sz="2100" dirty="0">
                <a:effectLst/>
                <a:ea typeface="Calibri" panose="020F0502020204030204" pitchFamily="34" charset="0"/>
                <a:cs typeface="Mangal" panose="02040503050203030202" pitchFamily="18" charset="0"/>
              </a:rPr>
              <a:t>The project entitled PETDOTE system was completed successfully. The system has been developed with much care and free of errors and at the same time it is efficient and less time consuming. The purpose of this project was to develop a web application for purchasing products from a pet shop. This project enabled me gain valuable information and practical knowledge on several topics like designing web pages using html &amp; CSS, usage of responsive templates, designing of full stack Django application, and management of database using SQLite 3. The entire system is secured. Also, the project helped me understanding about the development phases of a project and software development life cycle. I learned how to test different features of a project. This project has given me great satisfaction in having designed an application which can be implemented to any nearby shops or branded shops selling various kinds of products by simple modifications. However, it was very challenging learning and developing an application using a new technology..</a:t>
            </a:r>
            <a:endParaRPr lang="en-IN" sz="2100" dirty="0">
              <a:effectLst/>
              <a:ea typeface="Calibri" panose="020F0502020204030204" pitchFamily="34" charset="0"/>
              <a:cs typeface="Mangal" panose="02040503050203030202" pitchFamily="18" charset="0"/>
            </a:endParaRPr>
          </a:p>
          <a:p>
            <a:pPr algn="ctr">
              <a:lnSpc>
                <a:spcPct val="150000"/>
              </a:lnSpc>
              <a:spcAft>
                <a:spcPts val="1000"/>
              </a:spcAft>
              <a:tabLst>
                <a:tab pos="1916430" algn="l"/>
              </a:tabLst>
            </a:pP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99090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5FAD-CDE8-9EE6-F3F4-E47ADFBBC724}"/>
              </a:ext>
            </a:extLst>
          </p:cNvPr>
          <p:cNvSpPr>
            <a:spLocks noGrp="1"/>
          </p:cNvSpPr>
          <p:nvPr>
            <p:ph type="title"/>
          </p:nvPr>
        </p:nvSpPr>
        <p:spPr/>
        <p:txBody>
          <a:bodyPr/>
          <a:lstStyle/>
          <a:p>
            <a:r>
              <a:rPr lang="en-US" dirty="0" err="1"/>
              <a:t>refrences</a:t>
            </a:r>
            <a:endParaRPr lang="en-US" dirty="0"/>
          </a:p>
        </p:txBody>
      </p:sp>
      <p:sp>
        <p:nvSpPr>
          <p:cNvPr id="3" name="Content Placeholder 2">
            <a:extLst>
              <a:ext uri="{FF2B5EF4-FFF2-40B4-BE49-F238E27FC236}">
                <a16:creationId xmlns:a16="http://schemas.microsoft.com/office/drawing/2014/main" id="{B8D905AD-DDC1-FAE8-E731-6B9316D9915A}"/>
              </a:ext>
            </a:extLst>
          </p:cNvPr>
          <p:cNvSpPr>
            <a:spLocks noGrp="1"/>
          </p:cNvSpPr>
          <p:nvPr>
            <p:ph idx="1"/>
          </p:nvPr>
        </p:nvSpPr>
        <p:spPr/>
        <p:txBody>
          <a:bodyPr/>
          <a:lstStyle/>
          <a:p>
            <a:pPr marL="342900" lvl="0" indent="-342900">
              <a:lnSpc>
                <a:spcPct val="150000"/>
              </a:lnSpc>
              <a:buFont typeface="Symbol" pitchFamily="2" charset="2"/>
              <a:buChar char=""/>
              <a:tabLst>
                <a:tab pos="1916430" algn="l"/>
              </a:tabLst>
            </a:pP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https://www.researchgate.net/publication/325659182_An_Adaptive_ECommerce_Application_using_Web_Framework_Technology_and_Machine_Learning</a:t>
            </a:r>
            <a:endParaRPr lang="en-IN" sz="1800" dirty="0">
              <a:solidFill>
                <a:schemeClr val="accent1">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Symbol" pitchFamily="2" charset="2"/>
              <a:buChar char=""/>
              <a:tabLst>
                <a:tab pos="1916430" algn="l"/>
              </a:tabLst>
            </a:pP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3">
                  <a:extLst>
                    <a:ext uri="{A12FA001-AC4F-418D-AE19-62706E023703}">
                      <ahyp:hlinkClr xmlns:ahyp="http://schemas.microsoft.com/office/drawing/2018/hyperlinkcolor" val="tx"/>
                    </a:ext>
                  </a:extLst>
                </a:hlinkClick>
              </a:rPr>
              <a:t>https://r.search.yahoo.com/_ylt=AwrwBpVb5mFjkJsA2gnnHgx.;_ylu=Y29sbwMEcG9zAzEEdnRpZAMEc2VjA3Ny/RV=2/RE=1667389147/RO=10/RU=https%3a%2f%2fonline.visual-paradigm.com%2f/RK=2/RS=Fbes.qkdZrACX7P_Jx93xooZmzU-</a:t>
            </a:r>
            <a:endParaRPr lang="en-IN" sz="1800" dirty="0">
              <a:solidFill>
                <a:schemeClr val="accent1">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1000"/>
              </a:spcAft>
              <a:buFont typeface="Symbol" pitchFamily="2" charset="2"/>
              <a:buChar char=""/>
              <a:tabLst>
                <a:tab pos="1916430" algn="l"/>
              </a:tabLst>
            </a:pPr>
            <a:r>
              <a:rPr lang="en-US" sz="1800" u="sng" dirty="0">
                <a:solidFill>
                  <a:schemeClr val="accent1">
                    <a:lumMod val="75000"/>
                  </a:schemeClr>
                </a:solidFill>
                <a:effectLst/>
                <a:latin typeface="Times New Roman" panose="02020603050405020304" pitchFamily="18" charset="0"/>
                <a:ea typeface="Calibri" panose="020F0502020204030204" pitchFamily="34" charset="0"/>
                <a:cs typeface="Mangal" panose="02040503050203030202" pitchFamily="18" charset="0"/>
                <a:hlinkClick r:id="rId4">
                  <a:extLst>
                    <a:ext uri="{A12FA001-AC4F-418D-AE19-62706E023703}">
                      <ahyp:hlinkClr xmlns:ahyp="http://schemas.microsoft.com/office/drawing/2018/hyperlinkcolor" val="tx"/>
                    </a:ext>
                  </a:extLst>
                </a:hlinkClick>
              </a:rPr>
              <a:t>https://r.search.yahoo.com/_ylt=AwrxhWib7WFjNlcApAHnHgx.;_ylu=Y29sbwMEcG9zAzEEdnRpZAMEc2VjA3Ny/RV=2/RE=1667391004/RO=10/RU=https%3a%2f%2fen.wikipedia.org%2fwiki%2fPets.com/RK=2/RS=zKQ3u0GvDWupRGq_VBQrHZSSw9M-</a:t>
            </a:r>
            <a:endParaRPr lang="en-IN" sz="1800" dirty="0">
              <a:solidFill>
                <a:schemeClr val="accent1">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67535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375A9-5698-87F1-980B-803B25EAC845}"/>
              </a:ext>
            </a:extLst>
          </p:cNvPr>
          <p:cNvSpPr>
            <a:spLocks noGrp="1"/>
          </p:cNvSpPr>
          <p:nvPr>
            <p:ph type="title"/>
          </p:nvPr>
        </p:nvSpPr>
        <p:spPr>
          <a:xfrm>
            <a:off x="1024128" y="2828353"/>
            <a:ext cx="9720072" cy="1499616"/>
          </a:xfrm>
        </p:spPr>
        <p:txBody>
          <a:bodyPr/>
          <a:lstStyle/>
          <a:p>
            <a:r>
              <a:rPr lang="en-US" dirty="0"/>
              <a:t>THANK YOU …</a:t>
            </a:r>
          </a:p>
        </p:txBody>
      </p:sp>
      <p:sp>
        <p:nvSpPr>
          <p:cNvPr id="3" name="Content Placeholder 2">
            <a:extLst>
              <a:ext uri="{FF2B5EF4-FFF2-40B4-BE49-F238E27FC236}">
                <a16:creationId xmlns:a16="http://schemas.microsoft.com/office/drawing/2014/main" id="{5C156CBB-7C53-48E8-3E74-63931EAF577C}"/>
              </a:ext>
            </a:extLst>
          </p:cNvPr>
          <p:cNvSpPr>
            <a:spLocks noGrp="1"/>
          </p:cNvSpPr>
          <p:nvPr>
            <p:ph idx="1"/>
          </p:nvPr>
        </p:nvSpPr>
        <p:spPr>
          <a:xfrm>
            <a:off x="1024128" y="6263640"/>
            <a:ext cx="9720071" cy="45719"/>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198640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14D2-2D96-9AD6-7062-016602E7AD35}"/>
              </a:ext>
            </a:extLst>
          </p:cNvPr>
          <p:cNvSpPr>
            <a:spLocks noGrp="1"/>
          </p:cNvSpPr>
          <p:nvPr>
            <p:ph type="title"/>
          </p:nvPr>
        </p:nvSpPr>
        <p:spPr/>
        <p:txBody>
          <a:bodyPr/>
          <a:lstStyle/>
          <a:p>
            <a:r>
              <a:rPr lang="en-US" dirty="0" err="1"/>
              <a:t>abstarct</a:t>
            </a:r>
            <a:endParaRPr lang="en-US" dirty="0"/>
          </a:p>
        </p:txBody>
      </p:sp>
      <p:sp>
        <p:nvSpPr>
          <p:cNvPr id="3" name="Content Placeholder 2">
            <a:extLst>
              <a:ext uri="{FF2B5EF4-FFF2-40B4-BE49-F238E27FC236}">
                <a16:creationId xmlns:a16="http://schemas.microsoft.com/office/drawing/2014/main" id="{91258AA7-F111-C238-E56B-8EFB9787FACD}"/>
              </a:ext>
            </a:extLst>
          </p:cNvPr>
          <p:cNvSpPr>
            <a:spLocks noGrp="1"/>
          </p:cNvSpPr>
          <p:nvPr>
            <p:ph idx="1"/>
          </p:nvPr>
        </p:nvSpPr>
        <p:spPr/>
        <p:txBody>
          <a:bodyPr/>
          <a:lstStyle/>
          <a:p>
            <a:r>
              <a:rPr lang="en-US"/>
              <a:t>PetDote </a:t>
            </a:r>
            <a:r>
              <a:rPr lang="en-US" dirty="0"/>
              <a:t>- An e-commerce website for pet products.</a:t>
            </a:r>
          </a:p>
          <a:p>
            <a:r>
              <a:rPr lang="en-US" dirty="0"/>
              <a:t>It's a website that is dedicated to pet products. It includes safe and pet-friendly food and hygiene-related products with their pictures and prices. users can directly buy the desired things or  add them to the cart for future purchases.  </a:t>
            </a:r>
          </a:p>
          <a:p>
            <a:endParaRPr lang="en-US" dirty="0"/>
          </a:p>
          <a:p>
            <a:r>
              <a:rPr lang="en-US" dirty="0"/>
              <a:t>The goal of this project is to develop a website for pet parents to get all the required products for their pets in one place. The common features of this e-commerce site include the displaying of available products with their specific pictures and prices, the option to buy them, add them to the shopping cart, payment, billing and delivery.</a:t>
            </a:r>
          </a:p>
        </p:txBody>
      </p:sp>
    </p:spTree>
    <p:extLst>
      <p:ext uri="{BB962C8B-B14F-4D97-AF65-F5344CB8AC3E}">
        <p14:creationId xmlns:p14="http://schemas.microsoft.com/office/powerpoint/2010/main" val="98785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C284-0477-A776-01CE-B85788B1E73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76B28C5-FBA3-1B47-3FC4-DE4A9B57560E}"/>
              </a:ext>
            </a:extLst>
          </p:cNvPr>
          <p:cNvSpPr>
            <a:spLocks noGrp="1"/>
          </p:cNvSpPr>
          <p:nvPr>
            <p:ph idx="1"/>
          </p:nvPr>
        </p:nvSpPr>
        <p:spPr/>
        <p:txBody>
          <a:bodyPr/>
          <a:lstStyle/>
          <a:p>
            <a:r>
              <a:rPr lang="en-US" dirty="0"/>
              <a:t>Nowadays for humans you can buy anything and everything online it will just get delivered very easily and  when it comes to pets there are very limited options or offline stores are much safer than what they prefer </a:t>
            </a:r>
          </a:p>
          <a:p>
            <a:r>
              <a:rPr lang="en-US" dirty="0"/>
              <a:t>With </a:t>
            </a:r>
            <a:r>
              <a:rPr lang="en-US" dirty="0" err="1"/>
              <a:t>petflix</a:t>
            </a:r>
            <a:r>
              <a:rPr lang="en-US" dirty="0"/>
              <a:t>, you can order products for dogs, cats, rabbits and much more </a:t>
            </a:r>
          </a:p>
          <a:p>
            <a:r>
              <a:rPr lang="en-US" dirty="0"/>
              <a:t>Another problem being solved is to communicate with the vet even at midnight through a chat</a:t>
            </a:r>
            <a:br>
              <a:rPr lang="en-US" dirty="0"/>
            </a:br>
            <a:r>
              <a:rPr lang="en-US" dirty="0"/>
              <a:t>We assure in guarantee and in warranty products for your pets to deliver it within 24 hours and to make sure smooth and simple return policy </a:t>
            </a:r>
          </a:p>
        </p:txBody>
      </p:sp>
    </p:spTree>
    <p:extLst>
      <p:ext uri="{BB962C8B-B14F-4D97-AF65-F5344CB8AC3E}">
        <p14:creationId xmlns:p14="http://schemas.microsoft.com/office/powerpoint/2010/main" val="16872334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6C02-A976-89C1-0A48-E63CD641308E}"/>
              </a:ext>
            </a:extLst>
          </p:cNvPr>
          <p:cNvSpPr>
            <a:spLocks noGrp="1"/>
          </p:cNvSpPr>
          <p:nvPr>
            <p:ph type="title"/>
          </p:nvPr>
        </p:nvSpPr>
        <p:spPr/>
        <p:txBody>
          <a:bodyPr>
            <a:normAutofit fontScale="90000"/>
          </a:bodyPr>
          <a:lstStyle/>
          <a:p>
            <a:br>
              <a:rPr lang="en-US" dirty="0"/>
            </a:br>
            <a:r>
              <a:rPr lang="en-US" dirty="0"/>
              <a:t>software’s to be used</a:t>
            </a:r>
            <a:br>
              <a:rPr lang="en-US" dirty="0"/>
            </a:br>
            <a:endParaRPr lang="en-US" dirty="0"/>
          </a:p>
        </p:txBody>
      </p:sp>
      <p:sp>
        <p:nvSpPr>
          <p:cNvPr id="3" name="Content Placeholder 2">
            <a:extLst>
              <a:ext uri="{FF2B5EF4-FFF2-40B4-BE49-F238E27FC236}">
                <a16:creationId xmlns:a16="http://schemas.microsoft.com/office/drawing/2014/main" id="{B98129BB-1F3F-737D-E22C-9402C9D79A6C}"/>
              </a:ext>
            </a:extLst>
          </p:cNvPr>
          <p:cNvSpPr>
            <a:spLocks noGrp="1"/>
          </p:cNvSpPr>
          <p:nvPr>
            <p:ph idx="1"/>
          </p:nvPr>
        </p:nvSpPr>
        <p:spPr/>
        <p:txBody>
          <a:bodyPr/>
          <a:lstStyle/>
          <a:p>
            <a:r>
              <a:rPr lang="en-US" dirty="0"/>
              <a:t>The whole agenda while building a website is much more focused on the  front end </a:t>
            </a:r>
          </a:p>
          <a:p>
            <a:r>
              <a:rPr lang="en-US" dirty="0"/>
              <a:t>And for the front end development we would be using html, </a:t>
            </a:r>
            <a:r>
              <a:rPr lang="en-US" dirty="0" err="1"/>
              <a:t>css</a:t>
            </a:r>
            <a:r>
              <a:rPr lang="en-US" dirty="0"/>
              <a:t> , java script </a:t>
            </a:r>
          </a:p>
          <a:p>
            <a:r>
              <a:rPr lang="en-US" dirty="0"/>
              <a:t>To each each and every record we could be using </a:t>
            </a:r>
            <a:r>
              <a:rPr lang="en-US" dirty="0" err="1"/>
              <a:t>mysql</a:t>
            </a:r>
            <a:r>
              <a:rPr lang="en-US" dirty="0"/>
              <a:t> for database storage </a:t>
            </a:r>
          </a:p>
          <a:p>
            <a:r>
              <a:rPr lang="en-US" dirty="0"/>
              <a:t>Django framework to be used to make migrations.</a:t>
            </a:r>
          </a:p>
        </p:txBody>
      </p:sp>
    </p:spTree>
    <p:extLst>
      <p:ext uri="{BB962C8B-B14F-4D97-AF65-F5344CB8AC3E}">
        <p14:creationId xmlns:p14="http://schemas.microsoft.com/office/powerpoint/2010/main" val="331821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8C20-C50D-C071-D8A1-67E484582F9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723BC2C-2758-F4C1-68AD-64442FD8C0DE}"/>
              </a:ext>
            </a:extLst>
          </p:cNvPr>
          <p:cNvSpPr>
            <a:spLocks noGrp="1"/>
          </p:cNvSpPr>
          <p:nvPr>
            <p:ph idx="1"/>
          </p:nvPr>
        </p:nvSpPr>
        <p:spPr/>
        <p:txBody>
          <a:bodyPr>
            <a:normAutofit fontScale="47500" lnSpcReduction="20000"/>
          </a:bodyPr>
          <a:lstStyle/>
          <a:p>
            <a:pPr>
              <a:lnSpc>
                <a:spcPct val="115000"/>
              </a:lnSpc>
              <a:spcAft>
                <a:spcPts val="1000"/>
              </a:spcAft>
              <a:tabLst>
                <a:tab pos="1916430" algn="l"/>
              </a:tabLst>
            </a:pPr>
            <a:r>
              <a:rPr lang="en-US" sz="3800" dirty="0">
                <a:effectLst/>
                <a:ea typeface="Calibri" panose="020F0502020204030204" pitchFamily="34" charset="0"/>
                <a:cs typeface="Mangal" panose="02040503050203030202" pitchFamily="18" charset="0"/>
              </a:rPr>
              <a:t>Django is a Model View Control (MVC) framework</a:t>
            </a:r>
            <a:endParaRPr lang="en-IN" sz="3800" dirty="0">
              <a:effectLst/>
              <a:ea typeface="Calibri" panose="020F0502020204030204" pitchFamily="34" charset="0"/>
              <a:cs typeface="Mangal" panose="02040503050203030202" pitchFamily="18" charset="0"/>
            </a:endParaRPr>
          </a:p>
          <a:p>
            <a:pPr>
              <a:lnSpc>
                <a:spcPct val="115000"/>
              </a:lnSpc>
              <a:spcAft>
                <a:spcPts val="1000"/>
              </a:spcAft>
              <a:tabLst>
                <a:tab pos="1916430" algn="l"/>
              </a:tabLst>
            </a:pPr>
            <a:r>
              <a:rPr lang="en-US" sz="3800" dirty="0">
                <a:effectLst/>
                <a:ea typeface="Calibri" panose="020F0502020204030204" pitchFamily="34" charset="0"/>
                <a:cs typeface="Mangal" panose="02040503050203030202" pitchFamily="18" charset="0"/>
              </a:rPr>
              <a:t>•</a:t>
            </a:r>
            <a:r>
              <a:rPr lang="en-US" sz="3800" dirty="0" err="1">
                <a:effectLst/>
                <a:ea typeface="Calibri" panose="020F0502020204030204" pitchFamily="34" charset="0"/>
                <a:cs typeface="Mangal" panose="02040503050203030202" pitchFamily="18" charset="0"/>
              </a:rPr>
              <a:t>Mange.py</a:t>
            </a:r>
            <a:r>
              <a:rPr lang="en-IN" sz="3800" dirty="0">
                <a:ea typeface="Calibri" panose="020F0502020204030204" pitchFamily="34" charset="0"/>
                <a:cs typeface="Mangal" panose="02040503050203030202" pitchFamily="18" charset="0"/>
              </a:rPr>
              <a:t> </a:t>
            </a:r>
            <a:r>
              <a:rPr lang="en-US" sz="3800" dirty="0">
                <a:effectLst/>
                <a:ea typeface="Calibri" panose="020F0502020204030204" pitchFamily="34" charset="0"/>
                <a:cs typeface="Mangal" panose="02040503050203030202" pitchFamily="18" charset="0"/>
              </a:rPr>
              <a:t>This file is used basically as a command-line utility and for deploying, debugging, or running our web application. It contains code for run-server, or make migrations or migrations, etc. that we use in the shell. Anyway, we do not need to make any changes to the file.</a:t>
            </a:r>
            <a:endParaRPr lang="en-IN" sz="3800" dirty="0">
              <a:effectLst/>
              <a:ea typeface="Calibri" panose="020F0502020204030204" pitchFamily="34" charset="0"/>
              <a:cs typeface="Mangal" panose="02040503050203030202" pitchFamily="18" charset="0"/>
            </a:endParaRPr>
          </a:p>
          <a:p>
            <a:pPr>
              <a:lnSpc>
                <a:spcPct val="115000"/>
              </a:lnSpc>
              <a:spcAft>
                <a:spcPts val="1000"/>
              </a:spcAft>
              <a:tabLst>
                <a:tab pos="1916430" algn="l"/>
              </a:tabLst>
            </a:pPr>
            <a:r>
              <a:rPr lang="en-US" sz="3800" dirty="0">
                <a:effectLst/>
                <a:ea typeface="Calibri" panose="020F0502020204030204" pitchFamily="34" charset="0"/>
                <a:cs typeface="Mangal" panose="02040503050203030202" pitchFamily="18" charset="0"/>
              </a:rPr>
              <a:t>•Db.sqlite3 is the database file.</a:t>
            </a:r>
            <a:endParaRPr lang="en-IN" sz="3800" dirty="0">
              <a:effectLst/>
              <a:ea typeface="Calibri" panose="020F0502020204030204" pitchFamily="34" charset="0"/>
              <a:cs typeface="Mangal" panose="02040503050203030202" pitchFamily="18" charset="0"/>
            </a:endParaRPr>
          </a:p>
          <a:p>
            <a:pPr>
              <a:lnSpc>
                <a:spcPct val="115000"/>
              </a:lnSpc>
              <a:spcAft>
                <a:spcPts val="1000"/>
              </a:spcAft>
              <a:tabLst>
                <a:tab pos="1916430" algn="l"/>
              </a:tabLst>
            </a:pPr>
            <a:r>
              <a:rPr lang="en-US" sz="3800" dirty="0">
                <a:effectLst/>
                <a:ea typeface="Calibri" panose="020F0502020204030204" pitchFamily="34" charset="0"/>
                <a:cs typeface="Mangal" panose="02040503050203030202" pitchFamily="18" charset="0"/>
              </a:rPr>
              <a:t>•Static folder contains all the static files like CSS and images.</a:t>
            </a:r>
            <a:endParaRPr lang="en-IN" sz="3800" dirty="0">
              <a:effectLst/>
              <a:ea typeface="Calibri" panose="020F0502020204030204" pitchFamily="34" charset="0"/>
              <a:cs typeface="Mangal" panose="02040503050203030202" pitchFamily="18" charset="0"/>
            </a:endParaRPr>
          </a:p>
          <a:p>
            <a:pPr>
              <a:lnSpc>
                <a:spcPct val="115000"/>
              </a:lnSpc>
              <a:spcAft>
                <a:spcPts val="1000"/>
              </a:spcAft>
              <a:tabLst>
                <a:tab pos="1916430" algn="l"/>
              </a:tabLst>
            </a:pPr>
            <a:r>
              <a:rPr lang="en-US" sz="3800" dirty="0">
                <a:effectLst/>
                <a:ea typeface="Calibri" panose="020F0502020204030204" pitchFamily="34" charset="0"/>
                <a:cs typeface="Mangal" panose="02040503050203030202" pitchFamily="18" charset="0"/>
              </a:rPr>
              <a:t>•Env folder is the project specific development environment. Its created through a command ’</a:t>
            </a:r>
            <a:r>
              <a:rPr lang="en-US" sz="3800" i="1" dirty="0" err="1">
                <a:effectLst/>
                <a:ea typeface="Calibri" panose="020F0502020204030204" pitchFamily="34" charset="0"/>
                <a:cs typeface="Mangal" panose="02040503050203030202" pitchFamily="18" charset="0"/>
              </a:rPr>
              <a:t>virtualenev</a:t>
            </a:r>
            <a:r>
              <a:rPr lang="en-US" sz="3800" i="1" dirty="0">
                <a:effectLst/>
                <a:ea typeface="Calibri" panose="020F0502020204030204" pitchFamily="34" charset="0"/>
                <a:cs typeface="Mangal" panose="02040503050203030202" pitchFamily="18" charset="0"/>
              </a:rPr>
              <a:t> Env</a:t>
            </a:r>
            <a:r>
              <a:rPr lang="en-US" sz="3800" dirty="0">
                <a:effectLst/>
                <a:ea typeface="Calibri" panose="020F0502020204030204" pitchFamily="34" charset="0"/>
                <a:cs typeface="Mangal" panose="02040503050203030202" pitchFamily="18" charset="0"/>
              </a:rPr>
              <a:t>’ </a:t>
            </a:r>
          </a:p>
          <a:p>
            <a:pPr>
              <a:lnSpc>
                <a:spcPct val="115000"/>
              </a:lnSpc>
              <a:spcAft>
                <a:spcPts val="1000"/>
              </a:spcAft>
              <a:tabLst>
                <a:tab pos="1916430" algn="l"/>
              </a:tabLst>
            </a:pPr>
            <a:endParaRPr lang="en-IN" sz="3800" dirty="0">
              <a:effectLst/>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08163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CD621-2414-973E-91F4-D5B3E0000424}"/>
              </a:ext>
            </a:extLst>
          </p:cNvPr>
          <p:cNvSpPr>
            <a:spLocks noGrp="1"/>
          </p:cNvSpPr>
          <p:nvPr>
            <p:ph type="title"/>
          </p:nvPr>
        </p:nvSpPr>
        <p:spPr>
          <a:xfrm flipV="1">
            <a:off x="8443912" y="342899"/>
            <a:ext cx="2300287" cy="4571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B639457-9AAB-20CB-5DFD-A3B85790AE4A}"/>
              </a:ext>
            </a:extLst>
          </p:cNvPr>
          <p:cNvSpPr>
            <a:spLocks noGrp="1"/>
          </p:cNvSpPr>
          <p:nvPr>
            <p:ph idx="1"/>
          </p:nvPr>
        </p:nvSpPr>
        <p:spPr>
          <a:xfrm>
            <a:off x="1024128" y="862960"/>
            <a:ext cx="9720071" cy="5709289"/>
          </a:xfrm>
        </p:spPr>
        <p:txBody>
          <a:bodyPr/>
          <a:lstStyle/>
          <a:p>
            <a:pPr>
              <a:lnSpc>
                <a:spcPct val="115000"/>
              </a:lnSpc>
              <a:spcAft>
                <a:spcPts val="1000"/>
              </a:spcAft>
              <a:tabLst>
                <a:tab pos="1916430" algn="l"/>
              </a:tabLst>
            </a:pPr>
            <a:r>
              <a:rPr lang="en-US" sz="1800" dirty="0">
                <a:effectLst/>
                <a:ea typeface="Calibri" panose="020F0502020204030204" pitchFamily="34" charset="0"/>
                <a:cs typeface="Mangal" panose="02040503050203030202" pitchFamily="18" charset="0"/>
              </a:rPr>
              <a:t>•E comm folder is the Django projects consisting of in it, admin, models, views, apps and forms.</a:t>
            </a:r>
            <a:r>
              <a:rPr lang="en-IN" sz="1800"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Models are basically the blueprints of the database we are using and hence </a:t>
            </a:r>
            <a:r>
              <a:rPr lang="en-US" sz="1800" dirty="0" err="1">
                <a:effectLst/>
                <a:ea typeface="Calibri" panose="020F0502020204030204" pitchFamily="34" charset="0"/>
                <a:cs typeface="Mangal" panose="02040503050203030202" pitchFamily="18" charset="0"/>
              </a:rPr>
              <a:t>containthe</a:t>
            </a:r>
            <a:r>
              <a:rPr lang="en-US" sz="1800" dirty="0">
                <a:effectLst/>
                <a:ea typeface="Calibri" panose="020F0502020204030204" pitchFamily="34" charset="0"/>
                <a:cs typeface="Mangal" panose="02040503050203030202" pitchFamily="18" charset="0"/>
              </a:rPr>
              <a:t> information regarding attributes and the fields </a:t>
            </a:r>
            <a:r>
              <a:rPr lang="en-US" sz="1800" dirty="0" err="1">
                <a:effectLst/>
                <a:ea typeface="Calibri" panose="020F0502020204030204" pitchFamily="34" charset="0"/>
                <a:cs typeface="Mangal" panose="02040503050203030202" pitchFamily="18" charset="0"/>
              </a:rPr>
              <a:t>etc</a:t>
            </a:r>
            <a:r>
              <a:rPr lang="en-US" sz="1800" dirty="0">
                <a:effectLst/>
                <a:ea typeface="Calibri" panose="020F0502020204030204" pitchFamily="34" charset="0"/>
                <a:cs typeface="Mangal" panose="02040503050203030202" pitchFamily="18" charset="0"/>
              </a:rPr>
              <a:t> of the database.</a:t>
            </a:r>
            <a:r>
              <a:rPr lang="en-IN" sz="1800"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Views is a crucial one, it contains all the Views (usually as classes). </a:t>
            </a:r>
            <a:r>
              <a:rPr lang="en-US" sz="1800" dirty="0" err="1">
                <a:effectLst/>
                <a:ea typeface="Calibri" panose="020F0502020204030204" pitchFamily="34" charset="0"/>
                <a:cs typeface="Mangal" panose="02040503050203030202" pitchFamily="18" charset="0"/>
              </a:rPr>
              <a:t>Views.py</a:t>
            </a:r>
            <a:r>
              <a:rPr lang="en-US" sz="1800" dirty="0">
                <a:effectLst/>
                <a:ea typeface="Calibri" panose="020F0502020204030204" pitchFamily="34" charset="0"/>
                <a:cs typeface="Mangal" panose="02040503050203030202" pitchFamily="18" charset="0"/>
              </a:rPr>
              <a:t> can be considered as a file that interacts with the client. Views are a user interface for what we see when we render a Django Web application.</a:t>
            </a:r>
            <a:r>
              <a:rPr lang="en-IN" sz="1800"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URLs Just like the project </a:t>
            </a:r>
            <a:r>
              <a:rPr lang="en-US" sz="1800" dirty="0" err="1">
                <a:effectLst/>
                <a:ea typeface="Calibri" panose="020F0502020204030204" pitchFamily="34" charset="0"/>
                <a:cs typeface="Mangal" panose="02040503050203030202" pitchFamily="18" charset="0"/>
              </a:rPr>
              <a:t>urls.py</a:t>
            </a:r>
            <a:r>
              <a:rPr lang="en-US" sz="1800" dirty="0">
                <a:effectLst/>
                <a:ea typeface="Calibri" panose="020F0502020204030204" pitchFamily="34" charset="0"/>
                <a:cs typeface="Mangal" panose="02040503050203030202" pitchFamily="18" charset="0"/>
              </a:rPr>
              <a:t> file, this file handles all the URLs of our web application.</a:t>
            </a:r>
          </a:p>
          <a:p>
            <a:pPr>
              <a:lnSpc>
                <a:spcPct val="115000"/>
              </a:lnSpc>
              <a:spcAft>
                <a:spcPts val="1000"/>
              </a:spcAft>
              <a:tabLst>
                <a:tab pos="191643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pic>
        <p:nvPicPr>
          <p:cNvPr id="4" name="Picture 3">
            <a:extLst>
              <a:ext uri="{FF2B5EF4-FFF2-40B4-BE49-F238E27FC236}">
                <a16:creationId xmlns:a16="http://schemas.microsoft.com/office/drawing/2014/main" id="{18065507-FEB4-268B-22DE-6B9C98E94B69}"/>
              </a:ext>
            </a:extLst>
          </p:cNvPr>
          <p:cNvPicPr>
            <a:picLocks noChangeAspect="1"/>
          </p:cNvPicPr>
          <p:nvPr/>
        </p:nvPicPr>
        <p:blipFill rotWithShape="1">
          <a:blip r:embed="rId2">
            <a:extLst>
              <a:ext uri="{28A0092B-C50C-407E-A947-70E740481C1C}">
                <a14:useLocalDpi xmlns:a14="http://schemas.microsoft.com/office/drawing/2010/main" val="0"/>
              </a:ext>
            </a:extLst>
          </a:blip>
          <a:srcRect r="75463" b="8037"/>
          <a:stretch/>
        </p:blipFill>
        <p:spPr bwMode="auto">
          <a:xfrm>
            <a:off x="1147765" y="2857502"/>
            <a:ext cx="3695698" cy="381476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550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7939-7AC9-01BD-D2C9-9F298AF48638}"/>
              </a:ext>
            </a:extLst>
          </p:cNvPr>
          <p:cNvSpPr>
            <a:spLocks noGrp="1"/>
          </p:cNvSpPr>
          <p:nvPr>
            <p:ph type="title"/>
          </p:nvPr>
        </p:nvSpPr>
        <p:spPr>
          <a:xfrm flipH="1">
            <a:off x="10744198" y="385763"/>
            <a:ext cx="114301" cy="162877"/>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6D5F183-F3CB-7B43-A074-ABBDACB842B6}"/>
              </a:ext>
            </a:extLst>
          </p:cNvPr>
          <p:cNvSpPr>
            <a:spLocks noGrp="1"/>
          </p:cNvSpPr>
          <p:nvPr>
            <p:ph idx="1"/>
          </p:nvPr>
        </p:nvSpPr>
        <p:spPr>
          <a:xfrm>
            <a:off x="1024128" y="385763"/>
            <a:ext cx="9720071" cy="6229350"/>
          </a:xfrm>
        </p:spPr>
        <p:txBody>
          <a:bodyPr>
            <a:normAutofit lnSpcReduction="10000"/>
          </a:bodyPr>
          <a:lstStyle/>
          <a:p>
            <a:pPr>
              <a:lnSpc>
                <a:spcPct val="115000"/>
              </a:lnSpc>
              <a:spcAft>
                <a:spcPts val="1000"/>
              </a:spcAft>
              <a:tabLst>
                <a:tab pos="1916430" algn="l"/>
              </a:tabLs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tabLst>
                <a:tab pos="1916430" algn="l"/>
              </a:tabLst>
            </a:pPr>
            <a:r>
              <a:rPr lang="en-US" sz="1800" dirty="0">
                <a:effectLst/>
                <a:ea typeface="Calibri" panose="020F0502020204030204" pitchFamily="34" charset="0"/>
                <a:cs typeface="Mangal" panose="02040503050203030202" pitchFamily="18" charset="0"/>
              </a:rPr>
              <a:t>Ecommerce folder is the Django application directory consisting of the following </a:t>
            </a:r>
            <a:r>
              <a:rPr lang="en-US" sz="1800" dirty="0" err="1">
                <a:effectLst/>
                <a:ea typeface="Calibri" panose="020F0502020204030204" pitchFamily="34" charset="0"/>
                <a:cs typeface="Mangal" panose="02040503050203030202" pitchFamily="18" charset="0"/>
              </a:rPr>
              <a:t>essentialfiles</a:t>
            </a:r>
            <a:r>
              <a:rPr lang="en-US" sz="1800" dirty="0">
                <a:effectLst/>
                <a:ea typeface="Calibri" panose="020F0502020204030204" pitchFamily="34" charset="0"/>
                <a:cs typeface="Mangal" panose="02040503050203030202" pitchFamily="18" charset="0"/>
              </a:rPr>
              <a:t>.</a:t>
            </a:r>
            <a:endParaRPr lang="en-IN" sz="1800" dirty="0">
              <a:effectLst/>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itchFamily="2" charset="2"/>
              <a:buChar char=""/>
              <a:tabLst>
                <a:tab pos="1916430" algn="l"/>
              </a:tabLst>
            </a:pPr>
            <a:r>
              <a:rPr lang="en-US" sz="1800" dirty="0" err="1">
                <a:effectLst/>
                <a:ea typeface="Calibri" panose="020F0502020204030204" pitchFamily="34" charset="0"/>
                <a:cs typeface="Mangal" panose="02040503050203030202" pitchFamily="18" charset="0"/>
              </a:rPr>
              <a:t>Init.py</a:t>
            </a:r>
            <a:r>
              <a:rPr lang="en-US" sz="1800" dirty="0">
                <a:effectLst/>
                <a:ea typeface="Calibri" panose="020F0502020204030204" pitchFamily="34" charset="0"/>
                <a:cs typeface="Mangal" panose="02040503050203030202" pitchFamily="18" charset="0"/>
              </a:rPr>
              <a:t> This file remains empty and is present them only to tell that this </a:t>
            </a:r>
            <a:r>
              <a:rPr lang="en-US" sz="1800" dirty="0" err="1">
                <a:effectLst/>
                <a:ea typeface="Calibri" panose="020F0502020204030204" pitchFamily="34" charset="0"/>
                <a:cs typeface="Mangal" panose="02040503050203030202" pitchFamily="18" charset="0"/>
              </a:rPr>
              <a:t>particulardirectory</a:t>
            </a:r>
            <a:r>
              <a:rPr lang="en-US" sz="1800" dirty="0">
                <a:effectLst/>
                <a:ea typeface="Calibri" panose="020F0502020204030204" pitchFamily="34" charset="0"/>
                <a:cs typeface="Mangal" panose="02040503050203030202" pitchFamily="18" charset="0"/>
              </a:rPr>
              <a:t> is a package.</a:t>
            </a:r>
            <a:endParaRPr lang="en-IN" sz="1800" dirty="0">
              <a:effectLst/>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itchFamily="2" charset="2"/>
              <a:buChar char=""/>
              <a:tabLst>
                <a:tab pos="1916430" algn="l"/>
              </a:tabLst>
            </a:pPr>
            <a:r>
              <a:rPr lang="en-US" sz="1800" dirty="0" err="1">
                <a:effectLst/>
                <a:ea typeface="Calibri" panose="020F0502020204030204" pitchFamily="34" charset="0"/>
                <a:cs typeface="Mangal" panose="02040503050203030202" pitchFamily="18" charset="0"/>
              </a:rPr>
              <a:t>Settings.py</a:t>
            </a:r>
            <a:r>
              <a:rPr lang="en-US" sz="1800" dirty="0">
                <a:effectLst/>
                <a:ea typeface="Calibri" panose="020F0502020204030204" pitchFamily="34" charset="0"/>
                <a:cs typeface="Mangal" panose="02040503050203030202" pitchFamily="18" charset="0"/>
              </a:rPr>
              <a:t> This file is present for adding all the applications and the </a:t>
            </a:r>
            <a:r>
              <a:rPr lang="en-US" sz="1800" dirty="0" err="1">
                <a:effectLst/>
                <a:ea typeface="Calibri" panose="020F0502020204030204" pitchFamily="34" charset="0"/>
                <a:cs typeface="Mangal" panose="02040503050203030202" pitchFamily="18" charset="0"/>
              </a:rPr>
              <a:t>middlewareapplication</a:t>
            </a:r>
            <a:r>
              <a:rPr lang="en-US" sz="1800" dirty="0">
                <a:effectLst/>
                <a:ea typeface="Calibri" panose="020F0502020204030204" pitchFamily="34" charset="0"/>
                <a:cs typeface="Mangal" panose="02040503050203030202" pitchFamily="18" charset="0"/>
              </a:rPr>
              <a:t> present. Also, it has information about templates and databases. </a:t>
            </a:r>
            <a:r>
              <a:rPr lang="en-US" sz="1800" dirty="0" err="1">
                <a:effectLst/>
                <a:ea typeface="Calibri" panose="020F0502020204030204" pitchFamily="34" charset="0"/>
                <a:cs typeface="Mangal" panose="02040503050203030202" pitchFamily="18" charset="0"/>
              </a:rPr>
              <a:t>Overall,this</a:t>
            </a:r>
            <a:r>
              <a:rPr lang="en-US" sz="1800" dirty="0">
                <a:effectLst/>
                <a:ea typeface="Calibri" panose="020F0502020204030204" pitchFamily="34" charset="0"/>
                <a:cs typeface="Mangal" panose="02040503050203030202" pitchFamily="18" charset="0"/>
              </a:rPr>
              <a:t> is the main file of our Django web application.</a:t>
            </a:r>
            <a:endParaRPr lang="en-IN" sz="1800" dirty="0">
              <a:effectLst/>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itchFamily="2" charset="2"/>
              <a:buChar char=""/>
              <a:tabLst>
                <a:tab pos="1916430" algn="l"/>
              </a:tabLst>
            </a:pPr>
            <a:r>
              <a:rPr lang="en-US" sz="1800" dirty="0" err="1">
                <a:effectLst/>
                <a:ea typeface="Calibri" panose="020F0502020204030204" pitchFamily="34" charset="0"/>
                <a:cs typeface="Mangal" panose="02040503050203030202" pitchFamily="18" charset="0"/>
              </a:rPr>
              <a:t>Urls.py</a:t>
            </a:r>
            <a:r>
              <a:rPr lang="en-US" sz="1800" dirty="0">
                <a:effectLst/>
                <a:ea typeface="Calibri" panose="020F0502020204030204" pitchFamily="34" charset="0"/>
                <a:cs typeface="Mangal" panose="02040503050203030202" pitchFamily="18" charset="0"/>
              </a:rPr>
              <a:t> This file handles all the URLs of our web application. This file has the lists </a:t>
            </a:r>
            <a:r>
              <a:rPr lang="en-US" sz="1800" dirty="0" err="1">
                <a:effectLst/>
                <a:ea typeface="Calibri" panose="020F0502020204030204" pitchFamily="34" charset="0"/>
                <a:cs typeface="Mangal" panose="02040503050203030202" pitchFamily="18" charset="0"/>
              </a:rPr>
              <a:t>ofall</a:t>
            </a:r>
            <a:r>
              <a:rPr lang="en-US" sz="1800" dirty="0">
                <a:effectLst/>
                <a:ea typeface="Calibri" panose="020F0502020204030204" pitchFamily="34" charset="0"/>
                <a:cs typeface="Mangal" panose="02040503050203030202" pitchFamily="18" charset="0"/>
              </a:rPr>
              <a:t> the endpoints that we will have for our website.</a:t>
            </a:r>
            <a:endParaRPr lang="en-IN" sz="1800" dirty="0">
              <a:effectLst/>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itchFamily="2" charset="2"/>
              <a:buChar char=""/>
              <a:tabLst>
                <a:tab pos="1916430" algn="l"/>
              </a:tabLst>
            </a:pPr>
            <a:r>
              <a:rPr lang="en-US" sz="1800" dirty="0" err="1">
                <a:effectLst/>
                <a:ea typeface="Calibri" panose="020F0502020204030204" pitchFamily="34" charset="0"/>
                <a:cs typeface="Mangal" panose="02040503050203030202" pitchFamily="18" charset="0"/>
              </a:rPr>
              <a:t>Wsgi.py</a:t>
            </a:r>
            <a:r>
              <a:rPr lang="en-IN" sz="1800" dirty="0">
                <a:ea typeface="Calibri" panose="020F0502020204030204" pitchFamily="34" charset="0"/>
                <a:cs typeface="Mangal" panose="02040503050203030202" pitchFamily="18" charset="0"/>
              </a:rPr>
              <a:t> </a:t>
            </a:r>
            <a:r>
              <a:rPr lang="en-US" sz="1800" dirty="0">
                <a:effectLst/>
                <a:ea typeface="Calibri" panose="020F0502020204030204" pitchFamily="34" charset="0"/>
                <a:cs typeface="Mangal" panose="02040503050203030202" pitchFamily="18" charset="0"/>
              </a:rPr>
              <a:t> This file mainly concerns with the WSGI server and is used for deploying </a:t>
            </a:r>
            <a:r>
              <a:rPr lang="en-US" sz="1800" dirty="0" err="1">
                <a:effectLst/>
                <a:ea typeface="Calibri" panose="020F0502020204030204" pitchFamily="34" charset="0"/>
                <a:cs typeface="Mangal" panose="02040503050203030202" pitchFamily="18" charset="0"/>
              </a:rPr>
              <a:t>ourapplications</a:t>
            </a:r>
            <a:r>
              <a:rPr lang="en-US" sz="1800" dirty="0">
                <a:effectLst/>
                <a:ea typeface="Calibri" panose="020F0502020204030204" pitchFamily="34" charset="0"/>
                <a:cs typeface="Mangal" panose="02040503050203030202" pitchFamily="18" charset="0"/>
              </a:rPr>
              <a:t> on to servers like Apache etc.</a:t>
            </a:r>
            <a:endParaRPr lang="en-IN" sz="1800" dirty="0">
              <a:effectLst/>
              <a:ea typeface="Calibri" panose="020F0502020204030204" pitchFamily="34" charset="0"/>
              <a:cs typeface="Mangal" panose="02040503050203030202" pitchFamily="18" charset="0"/>
            </a:endParaRPr>
          </a:p>
          <a:p>
            <a:pPr marL="342900" lvl="0" indent="-342900">
              <a:lnSpc>
                <a:spcPct val="115000"/>
              </a:lnSpc>
              <a:spcAft>
                <a:spcPts val="1000"/>
              </a:spcAft>
              <a:buFont typeface="Symbol" pitchFamily="2" charset="2"/>
              <a:buChar char=""/>
              <a:tabLst>
                <a:tab pos="1916430" algn="l"/>
              </a:tabLst>
            </a:pPr>
            <a:r>
              <a:rPr lang="en-US" sz="1800" dirty="0" err="1">
                <a:effectLst/>
                <a:ea typeface="Calibri" panose="020F0502020204030204" pitchFamily="34" charset="0"/>
                <a:cs typeface="Mangal" panose="02040503050203030202" pitchFamily="18" charset="0"/>
              </a:rPr>
              <a:t>Asgi.py</a:t>
            </a:r>
            <a:r>
              <a:rPr lang="en-US" sz="1800" dirty="0">
                <a:effectLst/>
                <a:ea typeface="Calibri" panose="020F0502020204030204" pitchFamily="34" charset="0"/>
                <a:cs typeface="Mangal" panose="02040503050203030202" pitchFamily="18" charset="0"/>
              </a:rPr>
              <a:t>  In the newer versions of Django, you will also find a file named as </a:t>
            </a:r>
            <a:r>
              <a:rPr lang="en-US" sz="1800" dirty="0" err="1">
                <a:effectLst/>
                <a:ea typeface="Calibri" panose="020F0502020204030204" pitchFamily="34" charset="0"/>
                <a:cs typeface="Mangal" panose="02040503050203030202" pitchFamily="18" charset="0"/>
              </a:rPr>
              <a:t>asgi.pyapart</a:t>
            </a:r>
            <a:r>
              <a:rPr lang="en-US" sz="1800" dirty="0">
                <a:effectLst/>
                <a:ea typeface="Calibri" panose="020F0502020204030204" pitchFamily="34" charset="0"/>
                <a:cs typeface="Mangal" panose="02040503050203030202" pitchFamily="18" charset="0"/>
              </a:rPr>
              <a:t> from </a:t>
            </a:r>
            <a:r>
              <a:rPr lang="en-US" sz="1800" dirty="0" err="1">
                <a:effectLst/>
                <a:ea typeface="Calibri" panose="020F0502020204030204" pitchFamily="34" charset="0"/>
                <a:cs typeface="Mangal" panose="02040503050203030202" pitchFamily="18" charset="0"/>
              </a:rPr>
              <a:t>wsgi.py</a:t>
            </a:r>
            <a:r>
              <a:rPr lang="en-US" sz="1800" dirty="0">
                <a:effectLst/>
                <a:ea typeface="Calibri" panose="020F0502020204030204" pitchFamily="34" charset="0"/>
                <a:cs typeface="Mangal" panose="02040503050203030202" pitchFamily="18" charset="0"/>
              </a:rPr>
              <a:t>. ASGI can be considered as a succeeded interface to the WSGI.ASGI, short for Asynchronous Server Gateway interface</a:t>
            </a:r>
            <a:endParaRPr lang="en-IN" sz="1800" dirty="0">
              <a:effectLst/>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3047066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7C51-7109-60CA-A22E-F37BEE5270EA}"/>
              </a:ext>
            </a:extLst>
          </p:cNvPr>
          <p:cNvSpPr>
            <a:spLocks noGrp="1"/>
          </p:cNvSpPr>
          <p:nvPr>
            <p:ph type="title"/>
          </p:nvPr>
        </p:nvSpPr>
        <p:spPr/>
        <p:txBody>
          <a:bodyPr/>
          <a:lstStyle/>
          <a:p>
            <a:r>
              <a:rPr lang="en-US" dirty="0"/>
              <a:t>Data flow diagram</a:t>
            </a:r>
          </a:p>
        </p:txBody>
      </p:sp>
      <p:pic>
        <p:nvPicPr>
          <p:cNvPr id="4" name="Content Placeholder 3">
            <a:extLst>
              <a:ext uri="{FF2B5EF4-FFF2-40B4-BE49-F238E27FC236}">
                <a16:creationId xmlns:a16="http://schemas.microsoft.com/office/drawing/2014/main" id="{A9EFBD6E-8ECF-D365-73FA-3F370D42F5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282" y="1743075"/>
            <a:ext cx="6999574" cy="4565650"/>
          </a:xfrm>
          <a:prstGeom prst="rect">
            <a:avLst/>
          </a:prstGeom>
        </p:spPr>
      </p:pic>
    </p:spTree>
    <p:extLst>
      <p:ext uri="{BB962C8B-B14F-4D97-AF65-F5344CB8AC3E}">
        <p14:creationId xmlns:p14="http://schemas.microsoft.com/office/powerpoint/2010/main" val="308898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1D37-E263-EA79-9922-1291472BC13C}"/>
              </a:ext>
            </a:extLst>
          </p:cNvPr>
          <p:cNvSpPr>
            <a:spLocks noGrp="1"/>
          </p:cNvSpPr>
          <p:nvPr>
            <p:ph type="title"/>
          </p:nvPr>
        </p:nvSpPr>
        <p:spPr/>
        <p:txBody>
          <a:bodyPr/>
          <a:lstStyle/>
          <a:p>
            <a:r>
              <a:rPr lang="en-US" dirty="0"/>
              <a:t>Results </a:t>
            </a:r>
          </a:p>
        </p:txBody>
      </p:sp>
      <p:pic>
        <p:nvPicPr>
          <p:cNvPr id="4" name="Content Placeholder 3">
            <a:extLst>
              <a:ext uri="{FF2B5EF4-FFF2-40B4-BE49-F238E27FC236}">
                <a16:creationId xmlns:a16="http://schemas.microsoft.com/office/drawing/2014/main" id="{CD198165-4D24-D26B-9D0E-FF15F81207E3}"/>
              </a:ext>
            </a:extLst>
          </p:cNvPr>
          <p:cNvPicPr>
            <a:picLocks noGrp="1" noChangeAspect="1"/>
          </p:cNvPicPr>
          <p:nvPr>
            <p:ph idx="1"/>
          </p:nvPr>
        </p:nvPicPr>
        <p:blipFill>
          <a:blip r:embed="rId2"/>
          <a:stretch>
            <a:fillRect/>
          </a:stretch>
        </p:blipFill>
        <p:spPr>
          <a:xfrm>
            <a:off x="1024127" y="2058544"/>
            <a:ext cx="5071873" cy="3856481"/>
          </a:xfrm>
          <a:prstGeom prst="rect">
            <a:avLst/>
          </a:prstGeom>
        </p:spPr>
      </p:pic>
      <p:pic>
        <p:nvPicPr>
          <p:cNvPr id="5" name="Picture 4">
            <a:extLst>
              <a:ext uri="{FF2B5EF4-FFF2-40B4-BE49-F238E27FC236}">
                <a16:creationId xmlns:a16="http://schemas.microsoft.com/office/drawing/2014/main" id="{6FBF61C5-2D68-6CE2-4140-9D7C23FB0A1C}"/>
              </a:ext>
            </a:extLst>
          </p:cNvPr>
          <p:cNvPicPr>
            <a:picLocks noChangeAspect="1"/>
          </p:cNvPicPr>
          <p:nvPr/>
        </p:nvPicPr>
        <p:blipFill>
          <a:blip r:embed="rId3"/>
          <a:stretch>
            <a:fillRect/>
          </a:stretch>
        </p:blipFill>
        <p:spPr>
          <a:xfrm>
            <a:off x="6260148" y="2084832"/>
            <a:ext cx="5469890" cy="3830193"/>
          </a:xfrm>
          <a:prstGeom prst="rect">
            <a:avLst/>
          </a:prstGeom>
        </p:spPr>
      </p:pic>
    </p:spTree>
    <p:extLst>
      <p:ext uri="{BB962C8B-B14F-4D97-AF65-F5344CB8AC3E}">
        <p14:creationId xmlns:p14="http://schemas.microsoft.com/office/powerpoint/2010/main" val="31479456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{C9A9D9F9-AC5D-CE46-AC08-4B6442D6E553}tf10001061</Template>
  <TotalTime>9444</TotalTime>
  <Words>1031</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Stencil</vt:lpstr>
      <vt:lpstr>Symbol</vt:lpstr>
      <vt:lpstr>Times New Roman</vt:lpstr>
      <vt:lpstr>Tw Cen MT</vt:lpstr>
      <vt:lpstr>Tw Cen MT Condensed</vt:lpstr>
      <vt:lpstr>Wingdings 3</vt:lpstr>
      <vt:lpstr>Integral</vt:lpstr>
      <vt:lpstr>  </vt:lpstr>
      <vt:lpstr>abstarct</vt:lpstr>
      <vt:lpstr>Problem statement</vt:lpstr>
      <vt:lpstr> software’s to be used </vt:lpstr>
      <vt:lpstr>methodology</vt:lpstr>
      <vt:lpstr>PowerPoint Presentation</vt:lpstr>
      <vt:lpstr>PowerPoint Presentation</vt:lpstr>
      <vt:lpstr>Data flow diagram</vt:lpstr>
      <vt:lpstr>Results </vt:lpstr>
      <vt:lpstr>PowerPoint Presentation</vt:lpstr>
      <vt:lpstr>PowerPoint Presentation</vt:lpstr>
      <vt:lpstr>PowerPoint Presentation</vt:lpstr>
      <vt:lpstr>conclusion</vt:lpstr>
      <vt:lpstr>refrences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Petflix </dc:title>
  <dc:creator>prayagmayekar29@gmail.com</dc:creator>
  <cp:lastModifiedBy>Tanya Mishra</cp:lastModifiedBy>
  <cp:revision>4</cp:revision>
  <dcterms:created xsi:type="dcterms:W3CDTF">2022-07-28T13:26:59Z</dcterms:created>
  <dcterms:modified xsi:type="dcterms:W3CDTF">2022-11-02T06:43:31Z</dcterms:modified>
</cp:coreProperties>
</file>