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5BDA-785B-43BE-8876-0FCF3D6E4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AAAA8-7756-CA8E-97BE-9C9EF243C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7AA3-7392-A30B-0AF3-C7548E10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572F6-FE59-B8F2-BD8F-C543A4CA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4CF3-776C-BFD2-E490-8F1034FC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31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DD57-8DB8-C58B-4E08-DFBDB156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82D9F-9051-63CD-570B-396889AF0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F6C6-A277-132F-37F2-1618BE44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04DF-3A10-2AF2-C379-993E3613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8F72-72E1-2A97-0B87-DC695FA2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5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17439-ED6D-B1B6-D323-1FBF5B60B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56197-4425-05C4-F207-87F90A93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4F3E-6D35-FC66-A23D-7CA8618C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4892-56BC-FD3F-E05F-832744E0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BAF5-5547-5578-EAC8-0BE46255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46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6813-0F15-5135-7086-A45AE850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FDAC-28A5-D9DA-220F-02A5F789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A94A-B80F-5F99-7D2C-A85B898B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C421-AAD6-B7F1-E136-ACC0F17C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C27A-89D6-8C04-68B7-AEC0AC4C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45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D85-1D2F-53E7-8E16-1BD4B2D5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5A3D-0611-3817-5254-9D0C20A6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A5F3-FE84-8A02-50EB-FC0A8E79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C121-A4DF-B10C-80DA-A903997B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3FC3-865F-54AB-294E-F0604E0A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25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B8BA-4E7D-0CF4-66F4-8452358F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495B-651E-DA03-5415-4F64E4482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1A002-759B-21A5-EA4B-4E5961BAF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783A-9A4E-E66F-CBB5-DD5C06B2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024A4-13AD-683E-B0BC-3F81E123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1A5DF-A277-5084-4ADF-1A1DEC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3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9B7E-1624-7B5B-801F-4FC28597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2D35-5386-EE40-718C-DC04F67BD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0587-EFEF-C67B-E6D5-D0BE042C3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AD099-3E8C-9019-EE34-FCA5E73B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9CEAC-2F7B-311D-402C-818D619CF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AA810-7A3B-6E72-94DC-4948EE8E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D9F0A-8F8A-8AAA-B6DA-B32F2FA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50650-22E4-11FE-6B92-DF9F880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2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D84F-5B94-B1F1-F714-B7DCF45D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63D05-B073-2F96-C8C5-BE9BE8D4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0CD3-0BD9-8CAD-3A6A-DD514879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F3764-513B-8AEF-3551-A27F0D95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33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DCA98-0BAC-5394-9B2E-E0B189F2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DB95-7345-8AAF-F299-DEDE7454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0539-1F99-86B4-525A-D2A6BFD9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40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20E8-EA15-7604-EDA1-1D05F8BD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E59C-D08B-CC52-F58A-CEAC6DA2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B1516-17AB-9CBD-7940-E11BE659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ECC3-9C21-1098-D64D-E38EDF1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FDD1E-045C-A469-C7D6-AB92C50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23D82-FAAC-46FD-EE2C-7A257848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6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0B05-2CB9-A274-D509-88E76D2F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451B7-77F1-4465-2268-EB3AEB690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8F6B-7491-4E7E-3927-4E529AB0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B4ACE-4C7B-7A66-492B-755CD790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2C699-4926-44C0-551F-DFEFBD3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B6126-0944-00D7-CD5D-AA8D5EB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27C98-4687-9D02-3861-13B9D4AF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59D38-8487-DDC1-9AD5-6B587CF3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B9C6-AA41-45B7-7330-0B874375D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7ED0-64BD-4D79-A40B-BBC38B2519F8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3E5A-0578-CDB4-9B4C-3819F2694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1372-A3A6-1BC9-56D8-F20922985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1DCF1-7E83-4CE8-87CF-B2E7776B2A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6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FB85-DD76-49C6-0907-ECE4A0D28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43" y="197962"/>
            <a:ext cx="11387580" cy="75414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Optimizing QuickBites' Discount Strategy Using Data-Driven Insights</a:t>
            </a:r>
            <a:endParaRPr lang="en-IN" sz="88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5D883-8F3A-3E13-8786-8F9F73101599}"/>
              </a:ext>
            </a:extLst>
          </p:cNvPr>
          <p:cNvSpPr txBox="1"/>
          <p:nvPr/>
        </p:nvSpPr>
        <p:spPr>
          <a:xfrm>
            <a:off x="51845" y="1348087"/>
            <a:ext cx="11199043" cy="200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Approach:</a:t>
            </a:r>
          </a:p>
          <a:p>
            <a:endParaRPr lang="en-IN" sz="2800" b="1" u="sng" dirty="0"/>
          </a:p>
          <a:p>
            <a:pPr>
              <a:lnSpc>
                <a:spcPct val="130000"/>
              </a:lnSpc>
            </a:pPr>
            <a:r>
              <a:rPr lang="en-IN" dirty="0"/>
              <a:t>1️⃣ </a:t>
            </a:r>
            <a:r>
              <a:rPr lang="en-IN" b="1" dirty="0"/>
              <a:t>Separate Analysis of 3 Datasets</a:t>
            </a:r>
            <a:r>
              <a:rPr lang="en-IN" dirty="0"/>
              <a:t> </a:t>
            </a:r>
            <a:r>
              <a:rPr lang="en-IN" i="1" dirty="0"/>
              <a:t>(No matching IDs to combine)</a:t>
            </a:r>
            <a:br>
              <a:rPr lang="en-IN" dirty="0"/>
            </a:br>
            <a:r>
              <a:rPr lang="en-IN" dirty="0"/>
              <a:t>2️⃣ </a:t>
            </a:r>
            <a:r>
              <a:rPr lang="en-IN" b="1" dirty="0"/>
              <a:t>EDA (Exploratory Data Analysis)</a:t>
            </a:r>
            <a:r>
              <a:rPr lang="en-IN" dirty="0"/>
              <a:t> to understand </a:t>
            </a:r>
            <a:r>
              <a:rPr lang="en-IN" b="1" dirty="0"/>
              <a:t>distribution &amp; trends</a:t>
            </a:r>
            <a:r>
              <a:rPr lang="en-IN" dirty="0"/>
              <a:t> 📊</a:t>
            </a:r>
            <a:br>
              <a:rPr lang="en-IN" dirty="0"/>
            </a:br>
            <a:r>
              <a:rPr lang="en-IN" dirty="0"/>
              <a:t>3️⃣ Since </a:t>
            </a:r>
            <a:r>
              <a:rPr lang="en-IN" b="1" dirty="0"/>
              <a:t>correlation was weak</a:t>
            </a:r>
            <a:r>
              <a:rPr lang="en-IN" dirty="0"/>
              <a:t>, we used </a:t>
            </a:r>
            <a:r>
              <a:rPr lang="en-IN" b="1" dirty="0"/>
              <a:t>segmented data analysis</a:t>
            </a:r>
            <a:r>
              <a:rPr lang="en-IN" dirty="0"/>
              <a:t> to find meaningful patterns 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33D06-BF4D-E74F-A12D-373DD2B28C44}"/>
              </a:ext>
            </a:extLst>
          </p:cNvPr>
          <p:cNvSpPr txBox="1"/>
          <p:nvPr/>
        </p:nvSpPr>
        <p:spPr>
          <a:xfrm>
            <a:off x="51845" y="3747501"/>
            <a:ext cx="4671506" cy="349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📊 Dataset 1: Food Delivery Data (Key Insights)</a:t>
            </a:r>
            <a:endParaRPr lang="en-IN" u="sng" dirty="0"/>
          </a:p>
          <a:p>
            <a:endParaRPr lang="en-IN" dirty="0"/>
          </a:p>
          <a:p>
            <a:pPr>
              <a:lnSpc>
                <a:spcPct val="130000"/>
              </a:lnSpc>
            </a:pPr>
            <a:r>
              <a:rPr lang="en-US" b="1" dirty="0"/>
              <a:t> </a:t>
            </a:r>
            <a:r>
              <a:rPr lang="en-US" sz="1800" dirty="0"/>
              <a:t>🔹 </a:t>
            </a:r>
            <a:r>
              <a:rPr lang="en-US" b="1" dirty="0"/>
              <a:t>Delivery time</a:t>
            </a:r>
            <a:r>
              <a:rPr lang="en-US" dirty="0"/>
              <a:t> remains almost the </a:t>
            </a:r>
            <a:r>
              <a:rPr lang="en-US" b="1" dirty="0"/>
              <a:t>same</a:t>
            </a:r>
          </a:p>
          <a:p>
            <a:pPr>
              <a:lnSpc>
                <a:spcPct val="130000"/>
              </a:lnSpc>
            </a:pPr>
            <a:r>
              <a:rPr lang="en-US" dirty="0"/>
              <a:t>        for both </a:t>
            </a:r>
            <a:r>
              <a:rPr lang="en-US" b="1" dirty="0"/>
              <a:t>near and far-away</a:t>
            </a:r>
            <a:r>
              <a:rPr lang="en-US" dirty="0"/>
              <a:t> distances. </a:t>
            </a:r>
            <a:br>
              <a:rPr lang="en-US" dirty="0"/>
            </a:br>
            <a:r>
              <a:rPr lang="en-US" sz="1800" dirty="0"/>
              <a:t>🔹 </a:t>
            </a:r>
            <a:r>
              <a:rPr lang="en-US" b="1" dirty="0"/>
              <a:t>Customer retention increases</a:t>
            </a:r>
            <a:r>
              <a:rPr lang="en-US" dirty="0"/>
              <a:t> with</a:t>
            </a:r>
          </a:p>
          <a:p>
            <a:pPr>
              <a:lnSpc>
                <a:spcPct val="130000"/>
              </a:lnSpc>
            </a:pPr>
            <a:r>
              <a:rPr lang="en-US" dirty="0"/>
              <a:t>       </a:t>
            </a:r>
            <a:r>
              <a:rPr lang="en-US" b="1" dirty="0"/>
              <a:t>higher purchase values</a:t>
            </a:r>
            <a:r>
              <a:rPr lang="en-US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🔹 </a:t>
            </a:r>
            <a:r>
              <a:rPr lang="en-US" dirty="0"/>
              <a:t>Customer who </a:t>
            </a:r>
            <a:r>
              <a:rPr lang="en-US" b="1" dirty="0"/>
              <a:t>live far away </a:t>
            </a:r>
            <a:r>
              <a:rPr lang="en-US" dirty="0"/>
              <a:t>tend to order</a:t>
            </a:r>
          </a:p>
          <a:p>
            <a:pPr>
              <a:lnSpc>
                <a:spcPct val="130000"/>
              </a:lnSpc>
            </a:pPr>
            <a:r>
              <a:rPr lang="en-US" dirty="0"/>
              <a:t>       more</a:t>
            </a:r>
          </a:p>
          <a:p>
            <a:pPr>
              <a:lnSpc>
                <a:spcPct val="130000"/>
              </a:lnSpc>
            </a:pPr>
            <a:br>
              <a:rPr lang="en-IN" dirty="0"/>
            </a:b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041B18-83BB-F960-9384-3C045D82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18" y="4044054"/>
            <a:ext cx="3174999" cy="220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98FAB7-31E8-D92B-A685-B5D29D5B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78" y="3900634"/>
            <a:ext cx="3383280" cy="249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AC966-A9DC-D1ED-6F1F-53F520670FFF}"/>
              </a:ext>
            </a:extLst>
          </p:cNvPr>
          <p:cNvSpPr txBox="1"/>
          <p:nvPr/>
        </p:nvSpPr>
        <p:spPr>
          <a:xfrm>
            <a:off x="4884418" y="3659965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📉 Supporting Visuals: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95A24-5631-1AA0-8D97-37F5919B3A29}"/>
              </a:ext>
            </a:extLst>
          </p:cNvPr>
          <p:cNvSpPr txBox="1"/>
          <p:nvPr/>
        </p:nvSpPr>
        <p:spPr>
          <a:xfrm>
            <a:off x="4813298" y="6220130"/>
            <a:ext cx="385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🖼️ </a:t>
            </a:r>
            <a:r>
              <a:rPr lang="en-US" sz="1600" b="1" dirty="0"/>
              <a:t>Graph 1:</a:t>
            </a:r>
            <a:r>
              <a:rPr lang="en-US" sz="1600" dirty="0"/>
              <a:t> </a:t>
            </a:r>
            <a:r>
              <a:rPr lang="en-US" sz="1600" i="1" dirty="0"/>
              <a:t>Mean Delivery Time across           	   Distance Categories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F9A4F-2E27-40DD-3B19-4B00F96A9A0F}"/>
              </a:ext>
            </a:extLst>
          </p:cNvPr>
          <p:cNvSpPr txBox="1"/>
          <p:nvPr/>
        </p:nvSpPr>
        <p:spPr>
          <a:xfrm>
            <a:off x="8663939" y="6249645"/>
            <a:ext cx="4958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🖼️ </a:t>
            </a:r>
            <a:r>
              <a:rPr lang="en-US" sz="1600" b="1" dirty="0"/>
              <a:t>Graph 2:</a:t>
            </a:r>
            <a:r>
              <a:rPr lang="en-US" sz="1600" dirty="0"/>
              <a:t> </a:t>
            </a:r>
            <a:r>
              <a:rPr lang="en-US" sz="1600" i="1" dirty="0"/>
              <a:t>Retention Rate based </a:t>
            </a:r>
          </a:p>
          <a:p>
            <a:r>
              <a:rPr lang="en-US" sz="1600" i="1" dirty="0"/>
              <a:t>	    on Order Value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4241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B8D4CD-3103-700D-3EB3-E8DCE910AC6C}"/>
              </a:ext>
            </a:extLst>
          </p:cNvPr>
          <p:cNvSpPr txBox="1"/>
          <p:nvPr/>
        </p:nvSpPr>
        <p:spPr>
          <a:xfrm>
            <a:off x="213360" y="0"/>
            <a:ext cx="32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Additional Insights on Data Set 1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C38EC-5AAE-38B1-0C22-D5B7BCF0076E}"/>
              </a:ext>
            </a:extLst>
          </p:cNvPr>
          <p:cNvSpPr txBox="1"/>
          <p:nvPr/>
        </p:nvSpPr>
        <p:spPr>
          <a:xfrm>
            <a:off x="5598160" y="0"/>
            <a:ext cx="6593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Business Implications &amp; Solutions</a:t>
            </a:r>
          </a:p>
          <a:p>
            <a:r>
              <a:rPr lang="en-US" sz="1600" dirty="0"/>
              <a:t>1️⃣ </a:t>
            </a:r>
            <a:r>
              <a:rPr lang="en-US" sz="1600" b="1" dirty="0"/>
              <a:t>Increase discounts for nearby customers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🔹 Customers living nearby currently </a:t>
            </a:r>
            <a:r>
              <a:rPr lang="en-US" sz="1600" b="1" dirty="0"/>
              <a:t>receive no additional incentive</a:t>
            </a:r>
            <a:r>
              <a:rPr lang="en-US" sz="1600" dirty="0"/>
              <a:t> since delivery time is slow. To attract and engage them, introduce </a:t>
            </a:r>
            <a:r>
              <a:rPr lang="en-US" sz="1600" b="1" dirty="0"/>
              <a:t>targeted discounts</a:t>
            </a:r>
            <a:r>
              <a:rPr lang="en-US" sz="1600" dirty="0"/>
              <a:t> for low-value orders in nearby locations.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Optimize discount distribution to maximize profitability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🔹 High-purchase customers are already loyal, so discounts can be </a:t>
            </a:r>
            <a:r>
              <a:rPr lang="en-US" sz="1600" b="1" dirty="0"/>
              <a:t>slightly reduced for them</a:t>
            </a:r>
            <a:r>
              <a:rPr lang="en-US" sz="1600" dirty="0"/>
              <a:t> while increasing them for </a:t>
            </a:r>
            <a:r>
              <a:rPr lang="en-US" sz="1600" b="1" dirty="0"/>
              <a:t>mid-value customers</a:t>
            </a:r>
            <a:r>
              <a:rPr lang="en-US" sz="1600" dirty="0"/>
              <a:t>. This will help in </a:t>
            </a:r>
            <a:r>
              <a:rPr lang="en-US" sz="1600" b="1" dirty="0"/>
              <a:t>expanding the customer base</a:t>
            </a:r>
            <a:r>
              <a:rPr lang="en-US" sz="1600" dirty="0"/>
              <a:t> without significantly affecting revenue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3️⃣ </a:t>
            </a:r>
            <a:r>
              <a:rPr lang="en-US" sz="1600" b="1" dirty="0"/>
              <a:t>Introduce personalized promotions based on location &amp; order value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🔹 Use segmented analysis to provide </a:t>
            </a:r>
            <a:r>
              <a:rPr lang="en-US" sz="1600" b="1" dirty="0"/>
              <a:t>location-based offers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7567C1-2414-4AB1-6293-0E64A08E2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" r="12208"/>
          <a:stretch/>
        </p:blipFill>
        <p:spPr bwMode="auto">
          <a:xfrm>
            <a:off x="0" y="436880"/>
            <a:ext cx="2557258" cy="199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969637-CA66-A57D-BF50-C426FE47107A}"/>
              </a:ext>
            </a:extLst>
          </p:cNvPr>
          <p:cNvSpPr txBox="1"/>
          <p:nvPr/>
        </p:nvSpPr>
        <p:spPr>
          <a:xfrm>
            <a:off x="-15240" y="2430244"/>
            <a:ext cx="2362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1.Number of orders vs Order </a:t>
            </a:r>
          </a:p>
          <a:p>
            <a:r>
              <a:rPr lang="en-IN" sz="1400" dirty="0"/>
              <a:t>Amount Categories(very low- High)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38617EB-B9EA-DB8B-8BD2-6FFDEA6E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58" y="518160"/>
            <a:ext cx="2390391" cy="178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DDB077-4225-C0C8-8C16-0E37714B8FB6}"/>
              </a:ext>
            </a:extLst>
          </p:cNvPr>
          <p:cNvSpPr txBox="1"/>
          <p:nvPr/>
        </p:nvSpPr>
        <p:spPr>
          <a:xfrm>
            <a:off x="2572498" y="2383522"/>
            <a:ext cx="2557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2.Retention Count bs Delivery </a:t>
            </a:r>
          </a:p>
          <a:p>
            <a:r>
              <a:rPr lang="en-IN" sz="1400" dirty="0"/>
              <a:t>Distance Categories (Low-High)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FF392-B2DE-199F-CF98-69ABA7A718D1}"/>
              </a:ext>
            </a:extLst>
          </p:cNvPr>
          <p:cNvSpPr txBox="1"/>
          <p:nvPr/>
        </p:nvSpPr>
        <p:spPr>
          <a:xfrm>
            <a:off x="0" y="3545423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📊 Dataset 2: Food Delivery Data (Key Visuals)</a:t>
            </a:r>
            <a:endParaRPr lang="en-IN" u="sng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0B59695-D479-62FC-C8E3-2DC694FC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42" y="4166969"/>
            <a:ext cx="3241040" cy="222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omething went wrong with rendering the image">
            <a:extLst>
              <a:ext uri="{FF2B5EF4-FFF2-40B4-BE49-F238E27FC236}">
                <a16:creationId xmlns:a16="http://schemas.microsoft.com/office/drawing/2014/main" id="{0C77113B-DB12-7685-9A81-00964A647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6737" r="24666" b="16997"/>
          <a:stretch/>
        </p:blipFill>
        <p:spPr bwMode="auto">
          <a:xfrm>
            <a:off x="8343378" y="3429000"/>
            <a:ext cx="3076462" cy="316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omething went wrong with rendering the image">
            <a:extLst>
              <a:ext uri="{FF2B5EF4-FFF2-40B4-BE49-F238E27FC236}">
                <a16:creationId xmlns:a16="http://schemas.microsoft.com/office/drawing/2014/main" id="{6227D93E-93CB-8A83-0B3D-E409D109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3858079"/>
            <a:ext cx="4332855" cy="25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4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588FAB-E08A-8714-67E9-38C7944C4EFC}"/>
              </a:ext>
            </a:extLst>
          </p:cNvPr>
          <p:cNvSpPr txBox="1"/>
          <p:nvPr/>
        </p:nvSpPr>
        <p:spPr>
          <a:xfrm>
            <a:off x="87198" y="0"/>
            <a:ext cx="3165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Key Insights For Data set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CC406-AABF-B340-B12B-B7C5AE896795}"/>
              </a:ext>
            </a:extLst>
          </p:cNvPr>
          <p:cNvSpPr txBox="1"/>
          <p:nvPr/>
        </p:nvSpPr>
        <p:spPr>
          <a:xfrm>
            <a:off x="6010374" y="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Solutions as per Data Set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71F96-7FFD-E1DE-EA28-4AE48C5D0435}"/>
              </a:ext>
            </a:extLst>
          </p:cNvPr>
          <p:cNvSpPr txBox="1"/>
          <p:nvPr/>
        </p:nvSpPr>
        <p:spPr>
          <a:xfrm>
            <a:off x="87198" y="369332"/>
            <a:ext cx="584226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50" dirty="0"/>
              <a:t>1️⃣ Age Group: 35-60 has the highest ordering &amp; repeat rate, while 18-25 has the lowest.</a:t>
            </a:r>
            <a:br>
              <a:rPr lang="en-US" sz="1650" dirty="0"/>
            </a:br>
            <a:r>
              <a:rPr lang="en-US" sz="1650" dirty="0"/>
              <a:t>2️⃣ Gender: Females have the highest ordering &amp; repeat rate.</a:t>
            </a:r>
            <a:br>
              <a:rPr lang="en-US" sz="1650" dirty="0"/>
            </a:br>
            <a:r>
              <a:rPr lang="en-US" sz="1650" dirty="0"/>
              <a:t>3️⃣ City: City B &amp; C have the highest orders &amp; repeat rate, while City D is the lowest in both.</a:t>
            </a:r>
            <a:br>
              <a:rPr lang="en-US" sz="1650" dirty="0"/>
            </a:br>
            <a:endParaRPr lang="en-US" sz="16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A85CE-B818-E1EC-0923-80FBD239006A}"/>
              </a:ext>
            </a:extLst>
          </p:cNvPr>
          <p:cNvSpPr txBox="1"/>
          <p:nvPr/>
        </p:nvSpPr>
        <p:spPr>
          <a:xfrm>
            <a:off x="6016658" y="300689"/>
            <a:ext cx="622169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50" dirty="0"/>
              <a:t>🔹Offer targeted discounts &amp; loyalty rewards for 18-25 to increase both orders and retention, as younger customers generally have a larger market share.</a:t>
            </a:r>
          </a:p>
          <a:p>
            <a:r>
              <a:rPr lang="en-US" sz="1650" dirty="0"/>
              <a:t>🔹Since females likely order for families, offer free home essentials to attract more female users and discounts for males to balance engagement.</a:t>
            </a:r>
          </a:p>
          <a:p>
            <a:r>
              <a:rPr lang="en-US" sz="1650" dirty="0"/>
              <a:t>🔹Investigate City D’s low engagement and introduce location-based incentives to drive both new and repeat customers.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E71663-A028-24BD-4AB9-2AD56D035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 b="4215"/>
          <a:stretch/>
        </p:blipFill>
        <p:spPr bwMode="auto">
          <a:xfrm>
            <a:off x="9034465" y="2584972"/>
            <a:ext cx="3203883" cy="28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44B0796-A83A-53A8-DE9E-D65FE5229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" y="4104397"/>
            <a:ext cx="4171803" cy="25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6496F4-0230-6124-1FAC-4A12CF147BEF}"/>
              </a:ext>
            </a:extLst>
          </p:cNvPr>
          <p:cNvSpPr txBox="1"/>
          <p:nvPr/>
        </p:nvSpPr>
        <p:spPr>
          <a:xfrm>
            <a:off x="82042" y="2265266"/>
            <a:ext cx="615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Key Insights For Data set 3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2600AE2-D422-C18B-7294-C6A6038D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8542"/>
            <a:ext cx="8275899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50" dirty="0"/>
              <a:t>1️⃣ </a:t>
            </a:r>
            <a:r>
              <a:rPr kumimoji="0" lang="en-US" altLang="en-US" sz="16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Seafood, Dessert, and Pizza are the most reordered food items by repeat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50" dirty="0"/>
              <a:t>2️⃣ </a:t>
            </a:r>
            <a:r>
              <a:rPr kumimoji="0" lang="en-US" altLang="en-US" sz="16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Fridays and Saturdays have the highest orders, while Mondays and Tuesdays have the lowest.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50" dirty="0"/>
              <a:t>2️⃣ </a:t>
            </a:r>
            <a:r>
              <a:rPr kumimoji="0" lang="en-US" altLang="en-US" sz="16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80% of customers order only once, while 20% are repeat customers who contribute significantly to sales.</a:t>
            </a:r>
            <a:r>
              <a:rPr kumimoji="0" lang="en-US" altLang="en-US" sz="16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CE4AA-9445-8A06-E9F0-D1180229659C}"/>
              </a:ext>
            </a:extLst>
          </p:cNvPr>
          <p:cNvSpPr txBox="1"/>
          <p:nvPr/>
        </p:nvSpPr>
        <p:spPr>
          <a:xfrm>
            <a:off x="4346199" y="4320816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Solutions as per Data Set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45DD7-EB2C-775B-86EB-903F939A649D}"/>
              </a:ext>
            </a:extLst>
          </p:cNvPr>
          <p:cNvSpPr txBox="1"/>
          <p:nvPr/>
        </p:nvSpPr>
        <p:spPr>
          <a:xfrm>
            <a:off x="4346199" y="4718497"/>
            <a:ext cx="528393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🔹 Introduce loyalty rewards (buy 5, get 1 free) for repeat customers ordering Seafood, Dessert, and Pizza.</a:t>
            </a:r>
          </a:p>
          <a:p>
            <a:r>
              <a:rPr lang="en-US" sz="1650" dirty="0"/>
              <a:t>🔹 Run Monday-Tuesday flash sales (20% off) and combo deals to increase sales on slow days.</a:t>
            </a:r>
          </a:p>
          <a:p>
            <a:r>
              <a:rPr lang="en-US" sz="1650" dirty="0"/>
              <a:t>🔹 Launch a referral program (₹50 off for both referrer and referee) to attract new customers.</a:t>
            </a:r>
            <a:endParaRPr lang="en-IN" sz="1650" dirty="0"/>
          </a:p>
        </p:txBody>
      </p:sp>
    </p:spTree>
    <p:extLst>
      <p:ext uri="{BB962C8B-B14F-4D97-AF65-F5344CB8AC3E}">
        <p14:creationId xmlns:p14="http://schemas.microsoft.com/office/powerpoint/2010/main" val="312383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546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Optimizing QuickBites' Discount Strategy Using Data-Driven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Dhwani Gandhi</dc:creator>
  <cp:lastModifiedBy>Dhwani Gandhi</cp:lastModifiedBy>
  <cp:revision>8</cp:revision>
  <dcterms:created xsi:type="dcterms:W3CDTF">2025-02-12T04:41:14Z</dcterms:created>
  <dcterms:modified xsi:type="dcterms:W3CDTF">2025-03-27T05:53:48Z</dcterms:modified>
</cp:coreProperties>
</file>