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autoAdjust="0"/>
    <p:restoredTop sz="94592" autoAdjust="0"/>
  </p:normalViewPr>
  <p:slideViewPr>
    <p:cSldViewPr>
      <p:cViewPr>
        <p:scale>
          <a:sx n="80" d="100"/>
          <a:sy n="80" d="100"/>
        </p:scale>
        <p:origin x="-7504" y="-8568"/>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EB8278-EE17-2644-B837-C9557DCA7B33}" type="datetimeFigureOut">
              <a:rPr lang="en-US" smtClean="0"/>
              <a:t>4/30/18</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9B4306F6-0EBA-A84E-9503-B64502330739}" type="slidenum">
              <a:rPr lang="en-US" smtClean="0"/>
              <a:t>‹#›</a:t>
            </a:fld>
            <a:endParaRPr lang="en-US"/>
          </a:p>
        </p:txBody>
      </p:sp>
    </p:spTree>
    <p:extLst>
      <p:ext uri="{BB962C8B-B14F-4D97-AF65-F5344CB8AC3E}">
        <p14:creationId xmlns:p14="http://schemas.microsoft.com/office/powerpoint/2010/main" val="58495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4306F6-0EBA-A84E-9503-B64502330739}" type="slidenum">
              <a:rPr lang="en-US" smtClean="0"/>
              <a:t>1</a:t>
            </a:fld>
            <a:endParaRPr lang="en-US"/>
          </a:p>
        </p:txBody>
      </p:sp>
    </p:spTree>
    <p:extLst>
      <p:ext uri="{BB962C8B-B14F-4D97-AF65-F5344CB8AC3E}">
        <p14:creationId xmlns:p14="http://schemas.microsoft.com/office/powerpoint/2010/main" val="10031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4/29/18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microsoft.com/office/2007/relationships/hdphoto" Target="../media/hdphoto1.wdp"/><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806529" y="115047"/>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smtClean="0">
                <a:solidFill>
                  <a:schemeClr val="bg1"/>
                </a:solidFill>
                <a:latin typeface="+mn-lt"/>
              </a:rPr>
              <a:t>CSCI 5622 Graduate Machine Learning Final Project</a:t>
            </a:r>
          </a:p>
          <a:p>
            <a:pPr algn="ctr" eaLnBrk="1" hangingPunct="1"/>
            <a:r>
              <a:rPr lang="en-US" sz="6600" b="1" dirty="0" smtClean="0">
                <a:solidFill>
                  <a:schemeClr val="bg1"/>
                </a:solidFill>
                <a:latin typeface="+mn-lt"/>
              </a:rPr>
              <a:t>Using Media Data to Predict Stock Fluctuations</a:t>
            </a:r>
            <a:endParaRPr lang="en-US" sz="6600" b="1" dirty="0">
              <a:solidFill>
                <a:schemeClr val="bg1"/>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Mary Letey	Morgan Allen	Colton Williams	Aniq Shahid</a:t>
            </a:r>
            <a:endParaRPr lang="en-US" sz="4000" dirty="0">
              <a:solidFill>
                <a:schemeClr val="accent3">
                  <a:lumMod val="20000"/>
                  <a:lumOff val="80000"/>
                </a:schemeClr>
              </a:solidFill>
              <a:latin typeface="+mn-lt"/>
            </a:endParaRPr>
          </a:p>
        </p:txBody>
      </p:sp>
      <p:sp>
        <p:nvSpPr>
          <p:cNvPr id="25" name="TextBox 24"/>
          <p:cNvSpPr txBox="1"/>
          <p:nvPr/>
        </p:nvSpPr>
        <p:spPr>
          <a:xfrm>
            <a:off x="1280160" y="28669725"/>
            <a:ext cx="2498352" cy="746346"/>
          </a:xfrm>
          <a:prstGeom prst="rect">
            <a:avLst/>
          </a:prstGeom>
          <a:noFill/>
        </p:spPr>
        <p:txBody>
          <a:bodyPr wrap="none" lIns="68568" tIns="34284" rIns="68568" bIns="34284" rtlCol="0">
            <a:spAutoFit/>
          </a:bodyPr>
          <a:lstStyle/>
          <a:p>
            <a:r>
              <a:rPr lang="en-US" sz="4400" b="1" dirty="0" smtClean="0"/>
              <a:t>Resources</a:t>
            </a:r>
            <a:endParaRPr lang="en-US" sz="4400" b="1" dirty="0"/>
          </a:p>
        </p:txBody>
      </p:sp>
      <p:sp>
        <p:nvSpPr>
          <p:cNvPr id="10" name="Text Box 189"/>
          <p:cNvSpPr txBox="1">
            <a:spLocks noChangeArrowheads="1"/>
          </p:cNvSpPr>
          <p:nvPr/>
        </p:nvSpPr>
        <p:spPr bwMode="auto">
          <a:xfrm>
            <a:off x="1280160" y="5486400"/>
            <a:ext cx="969264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Research project investigating relationships between </a:t>
            </a:r>
            <a:r>
              <a:rPr lang="en-US" sz="2800" b="1" dirty="0">
                <a:latin typeface="Calibri" pitchFamily="34" charset="0"/>
              </a:rPr>
              <a:t>media</a:t>
            </a:r>
            <a:r>
              <a:rPr lang="en-US" sz="2800" dirty="0">
                <a:latin typeface="Calibri" pitchFamily="34" charset="0"/>
              </a:rPr>
              <a:t> concerning </a:t>
            </a:r>
            <a:r>
              <a:rPr lang="en-US" sz="2800" dirty="0" smtClean="0">
                <a:latin typeface="Calibri" pitchFamily="34" charset="0"/>
              </a:rPr>
              <a:t>a company </a:t>
            </a:r>
            <a:r>
              <a:rPr lang="en-US" sz="2800" dirty="0">
                <a:latin typeface="Calibri" pitchFamily="34" charset="0"/>
              </a:rPr>
              <a:t>and </a:t>
            </a:r>
            <a:r>
              <a:rPr lang="en-US" sz="2800" dirty="0" smtClean="0">
                <a:latin typeface="Calibri" pitchFamily="34" charset="0"/>
              </a:rPr>
              <a:t>that company's </a:t>
            </a:r>
            <a:r>
              <a:rPr lang="en-US" sz="2800" b="1" dirty="0">
                <a:latin typeface="Calibri" pitchFamily="34" charset="0"/>
              </a:rPr>
              <a:t>stock price</a:t>
            </a:r>
            <a:r>
              <a:rPr lang="en-US" sz="2800" dirty="0">
                <a:latin typeface="Calibri" pitchFamily="34" charset="0"/>
              </a:rPr>
              <a:t>. </a:t>
            </a:r>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Theoretically</a:t>
            </a:r>
            <a:r>
              <a:rPr lang="en-US" sz="2800" dirty="0">
                <a:latin typeface="Calibri" pitchFamily="34" charset="0"/>
              </a:rPr>
              <a:t>, the stock price of a company is based in part on public perception of their market. This perception can easily be affected by media sources. The project team hypothesizes that </a:t>
            </a:r>
            <a:r>
              <a:rPr lang="en-US" sz="2800" b="1" dirty="0">
                <a:latin typeface="Calibri" pitchFamily="34" charset="0"/>
              </a:rPr>
              <a:t>social media sources and news sources may be used to predict daily stock price fluctuations </a:t>
            </a:r>
            <a:r>
              <a:rPr lang="en-US" sz="2800" dirty="0">
                <a:latin typeface="Calibri" pitchFamily="34" charset="0"/>
              </a:rPr>
              <a:t>within the technology </a:t>
            </a:r>
            <a:r>
              <a:rPr lang="en-US" sz="2800" dirty="0" smtClean="0">
                <a:latin typeface="Calibri" pitchFamily="34" charset="0"/>
              </a:rPr>
              <a:t>industry</a:t>
            </a:r>
            <a:r>
              <a:rPr lang="en-US" sz="2800" b="1" dirty="0" smtClean="0">
                <a:latin typeface="Calibri" pitchFamily="34" charset="0"/>
              </a:rPr>
              <a:t>. </a:t>
            </a:r>
          </a:p>
          <a:p>
            <a:pPr eaLnBrk="1" hangingPunct="1"/>
            <a:endParaRPr lang="en-US" sz="2800" b="1" dirty="0" smtClean="0">
              <a:latin typeface="Calibri" pitchFamily="34" charset="0"/>
            </a:endParaRPr>
          </a:p>
          <a:p>
            <a:pPr eaLnBrk="1" hangingPunct="1"/>
            <a:r>
              <a:rPr lang="en-US" sz="2800" dirty="0" smtClean="0">
                <a:latin typeface="Calibri" pitchFamily="34" charset="0"/>
              </a:rPr>
              <a:t>This team was able to construct a model that predicts the closing stock price with around 3% error. </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Main Focus</a:t>
            </a:r>
            <a:endParaRPr lang="en-US" sz="4400" b="1" dirty="0">
              <a:solidFill>
                <a:schemeClr val="accent3">
                  <a:lumMod val="20000"/>
                  <a:lumOff val="80000"/>
                </a:schemeClr>
              </a:solidFill>
            </a:endParaRPr>
          </a:p>
        </p:txBody>
      </p:sp>
      <p:sp>
        <p:nvSpPr>
          <p:cNvPr id="15" name="Text Box 194"/>
          <p:cNvSpPr txBox="1">
            <a:spLocks noChangeArrowheads="1"/>
          </p:cNvSpPr>
          <p:nvPr/>
        </p:nvSpPr>
        <p:spPr bwMode="auto">
          <a:xfrm>
            <a:off x="11649859" y="5486401"/>
            <a:ext cx="9692640" cy="202692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Figure 1 and Table 1 show how </a:t>
            </a:r>
            <a:r>
              <a:rPr lang="en-US" sz="2800" b="1" dirty="0" smtClean="0">
                <a:latin typeface="Calibri" pitchFamily="34" charset="0"/>
              </a:rPr>
              <a:t>Google Trends </a:t>
            </a:r>
            <a:r>
              <a:rPr lang="en-US" sz="2800" dirty="0" smtClean="0">
                <a:latin typeface="Calibri" pitchFamily="34" charset="0"/>
              </a:rPr>
              <a:t>were a very </a:t>
            </a:r>
            <a:r>
              <a:rPr lang="en-US" sz="2800" b="1" dirty="0" smtClean="0">
                <a:latin typeface="Calibri" pitchFamily="34" charset="0"/>
              </a:rPr>
              <a:t>effective predicto</a:t>
            </a:r>
            <a:r>
              <a:rPr lang="en-US" sz="2800" dirty="0" smtClean="0">
                <a:latin typeface="Calibri" pitchFamily="34" charset="0"/>
              </a:rPr>
              <a:t>r of </a:t>
            </a:r>
            <a:r>
              <a:rPr lang="en-US" sz="2800" b="1" dirty="0" smtClean="0">
                <a:latin typeface="Calibri" pitchFamily="34" charset="0"/>
              </a:rPr>
              <a:t>stock price</a:t>
            </a:r>
            <a:r>
              <a:rPr lang="en-US" sz="2800" dirty="0" smtClean="0">
                <a:latin typeface="Calibri" pitchFamily="34" charset="0"/>
              </a:rPr>
              <a:t> in a regression model</a:t>
            </a:r>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a:latin typeface="Calibri" pitchFamily="34" charset="0"/>
              </a:rPr>
              <a:t>Figure </a:t>
            </a:r>
            <a:r>
              <a:rPr lang="en-US" sz="2800" dirty="0" smtClean="0">
                <a:latin typeface="Calibri" pitchFamily="34" charset="0"/>
              </a:rPr>
              <a:t>2 </a:t>
            </a:r>
            <a:r>
              <a:rPr lang="en-US" sz="2800" dirty="0">
                <a:latin typeface="Calibri" pitchFamily="34" charset="0"/>
              </a:rPr>
              <a:t>and Table </a:t>
            </a:r>
            <a:r>
              <a:rPr lang="en-US" sz="2800" dirty="0" smtClean="0">
                <a:latin typeface="Calibri" pitchFamily="34" charset="0"/>
              </a:rPr>
              <a:t>2 </a:t>
            </a:r>
            <a:r>
              <a:rPr lang="en-US" sz="2800" dirty="0">
                <a:latin typeface="Calibri" pitchFamily="34" charset="0"/>
              </a:rPr>
              <a:t>show how </a:t>
            </a:r>
            <a:r>
              <a:rPr lang="en-US" sz="2800" b="1" dirty="0">
                <a:latin typeface="Calibri" pitchFamily="34" charset="0"/>
              </a:rPr>
              <a:t>a</a:t>
            </a:r>
            <a:r>
              <a:rPr lang="en-US" sz="2800" b="1" dirty="0" smtClean="0">
                <a:latin typeface="Calibri" pitchFamily="34" charset="0"/>
              </a:rPr>
              <a:t>rticle text data </a:t>
            </a:r>
            <a:r>
              <a:rPr lang="en-US" sz="2800" dirty="0" smtClean="0">
                <a:latin typeface="Calibri" pitchFamily="34" charset="0"/>
              </a:rPr>
              <a:t>was an effective </a:t>
            </a:r>
            <a:r>
              <a:rPr lang="en-US" sz="2800" dirty="0">
                <a:latin typeface="Calibri" pitchFamily="34" charset="0"/>
              </a:rPr>
              <a:t>predictor of </a:t>
            </a:r>
            <a:r>
              <a:rPr lang="en-US" sz="2800" b="1" dirty="0">
                <a:latin typeface="Calibri" pitchFamily="34" charset="0"/>
              </a:rPr>
              <a:t>stock price</a:t>
            </a:r>
            <a:r>
              <a:rPr lang="en-US" sz="2800" dirty="0">
                <a:latin typeface="Calibri" pitchFamily="34" charset="0"/>
              </a:rPr>
              <a:t> in a </a:t>
            </a:r>
            <a:r>
              <a:rPr lang="en-US" sz="2800" dirty="0" smtClean="0">
                <a:latin typeface="Calibri" pitchFamily="34" charset="0"/>
              </a:rPr>
              <a:t>logistic regression </a:t>
            </a:r>
            <a:r>
              <a:rPr lang="en-US" sz="2800" dirty="0">
                <a:latin typeface="Calibri" pitchFamily="34" charset="0"/>
              </a:rPr>
              <a:t>model</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r>
              <a:rPr lang="en-US" sz="1800" dirty="0">
                <a:latin typeface="Calibri" pitchFamily="34" charset="0"/>
              </a:rPr>
              <a:t> </a:t>
            </a:r>
            <a:r>
              <a:rPr lang="en-US" sz="1800" dirty="0" smtClean="0">
                <a:latin typeface="Calibri" pitchFamily="34" charset="0"/>
              </a:rPr>
              <a:t>     </a:t>
            </a:r>
          </a:p>
          <a:p>
            <a:pPr eaLnBrk="1" hangingPunct="1"/>
            <a:r>
              <a:rPr lang="en-US" sz="2800" dirty="0" smtClean="0">
                <a:latin typeface="Calibri" pitchFamily="34" charset="0"/>
              </a:rPr>
              <a:t>Topic modelling is commonly used in Natural Language Processing (NLP) to reduce a large number of sparse features into dense and </a:t>
            </a:r>
            <a:r>
              <a:rPr lang="en-US" sz="2800" dirty="0">
                <a:latin typeface="Calibri" pitchFamily="34" charset="0"/>
              </a:rPr>
              <a:t>meaningful </a:t>
            </a:r>
            <a:r>
              <a:rPr lang="en-US" sz="2800" dirty="0" smtClean="0">
                <a:latin typeface="Calibri" pitchFamily="34" charset="0"/>
              </a:rPr>
              <a:t>topic</a:t>
            </a: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1800" dirty="0">
                <a:latin typeface="Calibri" pitchFamily="34" charset="0"/>
              </a:rPr>
              <a:t> </a:t>
            </a:r>
          </a:p>
          <a:p>
            <a:pPr eaLnBrk="1" hangingPunct="1"/>
            <a:endParaRPr lang="en-US" sz="1800" dirty="0" smtClean="0">
              <a:latin typeface="Calibri" pitchFamily="34" charset="0"/>
            </a:endParaRPr>
          </a:p>
          <a:p>
            <a:pPr eaLnBrk="1" hangingPunct="1"/>
            <a:r>
              <a:rPr lang="en-US" sz="2800" dirty="0" smtClean="0">
                <a:latin typeface="Calibri" pitchFamily="34" charset="0"/>
              </a:rPr>
              <a:t>Table 3 gives insight into the main “breakdown” of our text data. These topic classes became features in our main RNN model. </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p:txBody>
      </p:sp>
      <p:sp>
        <p:nvSpPr>
          <p:cNvPr id="33" name="Rectangle 32"/>
          <p:cNvSpPr/>
          <p:nvPr/>
        </p:nvSpPr>
        <p:spPr>
          <a:xfrm>
            <a:off x="1280160" y="109728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Motivation</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1994999" y="23834037"/>
            <a:ext cx="9692640" cy="329316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p:txBody>
      </p:sp>
      <p:sp>
        <p:nvSpPr>
          <p:cNvPr id="35" name="Rectangle 34"/>
          <p:cNvSpPr/>
          <p:nvPr/>
        </p:nvSpPr>
        <p:spPr>
          <a:xfrm>
            <a:off x="21994999" y="23148237"/>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2019558" y="5486400"/>
            <a:ext cx="9692640" cy="1621977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RNN model, a NN model that adapts to and “remembers” previous data, was the main model to test our hypothesis. This model used current features, such as raw text data, </a:t>
            </a:r>
            <a:r>
              <a:rPr lang="en-US" sz="2800" dirty="0" smtClean="0">
                <a:latin typeface="Calibri" pitchFamily="34" charset="0"/>
              </a:rPr>
              <a:t>25 classes </a:t>
            </a:r>
            <a:r>
              <a:rPr lang="en-US" sz="2800" dirty="0">
                <a:latin typeface="Calibri" pitchFamily="34" charset="0"/>
              </a:rPr>
              <a:t>generated by topic modeling, and google trends to ultimately predict the closing stock price.  </a:t>
            </a:r>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r>
              <a:rPr lang="en-US" sz="2800" dirty="0" smtClean="0">
                <a:latin typeface="Calibri" pitchFamily="34" charset="0"/>
              </a:rPr>
              <a:t>Figures 3a and 3b show the predictions and model accuracy for the total RNN model. The testing accuracy is quite high, on average 3% error. </a:t>
            </a:r>
          </a:p>
          <a:p>
            <a:pPr eaLnBrk="1" hangingPunct="1"/>
            <a:endParaRPr lang="en-US" sz="2800" dirty="0">
              <a:latin typeface="Calibri" pitchFamily="34" charset="0"/>
            </a:endParaRPr>
          </a:p>
          <a:p>
            <a:pPr eaLnBrk="1" hangingPunct="1"/>
            <a:r>
              <a:rPr lang="en-US" sz="2800" dirty="0" smtClean="0">
                <a:latin typeface="Calibri" pitchFamily="34" charset="0"/>
              </a:rPr>
              <a:t>It’s worthwhile noticing from Figure 3a that the RNN model almost always overestimated the stock price. In addition, the predicted values also had significantly less variance than the actual stock values. This can lead the model to be better predicting long-term trends as opposed to short term valuations.</a:t>
            </a:r>
          </a:p>
        </p:txBody>
      </p:sp>
      <p:sp>
        <p:nvSpPr>
          <p:cNvPr id="36" name="Rectangle 35"/>
          <p:cNvSpPr/>
          <p:nvPr/>
        </p:nvSpPr>
        <p:spPr>
          <a:xfrm>
            <a:off x="22019558"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Results</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280160" y="11658602"/>
            <a:ext cx="9692640" cy="67402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mn-lt"/>
              </a:rPr>
              <a:t>Considering </a:t>
            </a:r>
            <a:r>
              <a:rPr lang="en-US" sz="2800" dirty="0">
                <a:latin typeface="+mn-lt"/>
              </a:rPr>
              <a:t>the most basic supply-demand model in economics, stock prices are functions of the supply and demand for ownership in a company. Because the "consumers" in this supply and demand model are viewing a stock as an investment, demand represents confidence in the performance of the company. Furthermore, </a:t>
            </a:r>
            <a:r>
              <a:rPr lang="en-US" sz="2800" b="1" dirty="0">
                <a:latin typeface="+mn-lt"/>
              </a:rPr>
              <a:t>an increasing stock price represents increased confidence in the potential of the company</a:t>
            </a:r>
            <a:r>
              <a:rPr lang="en-US" sz="2800" dirty="0">
                <a:latin typeface="+mn-lt"/>
              </a:rPr>
              <a:t>. Thus the stock price may be affected by a change in the public's understanding of a </a:t>
            </a:r>
            <a:r>
              <a:rPr lang="en-US" sz="2800" b="1" dirty="0">
                <a:latin typeface="+mn-lt"/>
              </a:rPr>
              <a:t>company's </a:t>
            </a:r>
            <a:r>
              <a:rPr lang="en-US" sz="2800" b="1" i="1" dirty="0">
                <a:latin typeface="+mn-lt"/>
              </a:rPr>
              <a:t>perceived</a:t>
            </a:r>
            <a:r>
              <a:rPr lang="en-US" sz="2800" b="1" dirty="0">
                <a:latin typeface="+mn-lt"/>
              </a:rPr>
              <a:t> growth and risk</a:t>
            </a:r>
            <a:r>
              <a:rPr lang="en-US" sz="2800" dirty="0">
                <a:latin typeface="+mn-lt"/>
              </a:rPr>
              <a:t>. Forms of media, such as news articles, may have a huge impact in these perceptions.</a:t>
            </a:r>
          </a:p>
          <a:p>
            <a:pPr eaLnBrk="1" hangingPunct="1"/>
            <a:endParaRPr lang="en-US" sz="2800" dirty="0" smtClean="0">
              <a:latin typeface="+mn-lt"/>
            </a:endParaRPr>
          </a:p>
          <a:p>
            <a:pPr eaLnBrk="1" hangingPunct="1"/>
            <a:r>
              <a:rPr lang="en-US" sz="2800" dirty="0" smtClean="0">
                <a:latin typeface="+mn-lt"/>
              </a:rPr>
              <a:t>This </a:t>
            </a:r>
            <a:r>
              <a:rPr lang="en-US" sz="2800" dirty="0">
                <a:latin typeface="+mn-lt"/>
              </a:rPr>
              <a:t>project will examine the extent to which media sources affect stock prices, and how well we can use media data to predict stock price changes. </a:t>
            </a:r>
            <a:endParaRPr lang="en-US" sz="2800" dirty="0">
              <a:latin typeface="+mn-lt"/>
            </a:endParaRPr>
          </a:p>
        </p:txBody>
      </p:sp>
      <p:sp>
        <p:nvSpPr>
          <p:cNvPr id="45" name="Rectangle 44"/>
          <p:cNvSpPr/>
          <p:nvPr/>
        </p:nvSpPr>
        <p:spPr>
          <a:xfrm>
            <a:off x="11649859"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654" y="30072378"/>
            <a:ext cx="2794000" cy="17880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5800" y="30072378"/>
            <a:ext cx="3757457" cy="15904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17889" y="29972257"/>
            <a:ext cx="4610100" cy="1790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9963" y="30227032"/>
            <a:ext cx="4928993" cy="1478698"/>
          </a:xfrm>
          <a:prstGeom prst="rect">
            <a:avLst/>
          </a:prstGeom>
        </p:spPr>
      </p:pic>
      <p:sp>
        <p:nvSpPr>
          <p:cNvPr id="39" name="Text Box 194"/>
          <p:cNvSpPr txBox="1">
            <a:spLocks noChangeArrowheads="1"/>
          </p:cNvSpPr>
          <p:nvPr/>
        </p:nvSpPr>
        <p:spPr bwMode="auto">
          <a:xfrm>
            <a:off x="1263537" y="19659600"/>
            <a:ext cx="9692640" cy="877261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Calibri" pitchFamily="34" charset="0"/>
              </a:rPr>
              <a:t>Numerical </a:t>
            </a:r>
            <a:r>
              <a:rPr lang="en-US" sz="2800" b="1" dirty="0">
                <a:latin typeface="Calibri" pitchFamily="34" charset="0"/>
              </a:rPr>
              <a:t>Data </a:t>
            </a:r>
            <a:r>
              <a:rPr lang="en-US" sz="2800" dirty="0">
                <a:latin typeface="Calibri" pitchFamily="34" charset="0"/>
              </a:rPr>
              <a:t>from Bloomberg </a:t>
            </a:r>
            <a:r>
              <a:rPr lang="en-US" sz="2800" dirty="0" smtClean="0">
                <a:latin typeface="Calibri" pitchFamily="34" charset="0"/>
              </a:rPr>
              <a:t>recording daily stock price</a:t>
            </a:r>
            <a:endParaRPr lang="en-US" sz="2800" dirty="0">
              <a:latin typeface="Calibri" pitchFamily="34" charset="0"/>
            </a:endParaRPr>
          </a:p>
          <a:p>
            <a:pPr eaLnBrk="1" hangingPunct="1"/>
            <a:r>
              <a:rPr lang="en-US" sz="2800" b="1" dirty="0">
                <a:latin typeface="Calibri" pitchFamily="34" charset="0"/>
              </a:rPr>
              <a:t>Google Trends </a:t>
            </a:r>
            <a:r>
              <a:rPr lang="en-US" sz="2800" dirty="0">
                <a:latin typeface="Calibri" pitchFamily="34" charset="0"/>
              </a:rPr>
              <a:t>measuring how often companies are searched</a:t>
            </a:r>
          </a:p>
          <a:p>
            <a:pPr eaLnBrk="1" hangingPunct="1"/>
            <a:r>
              <a:rPr lang="en-US" sz="2800" b="1" dirty="0">
                <a:latin typeface="Calibri" pitchFamily="34" charset="0"/>
              </a:rPr>
              <a:t>Text Data </a:t>
            </a:r>
            <a:r>
              <a:rPr lang="en-US" sz="2800" dirty="0">
                <a:latin typeface="Calibri" pitchFamily="34" charset="0"/>
              </a:rPr>
              <a:t>from news sources </a:t>
            </a:r>
            <a:r>
              <a:rPr lang="en-US" sz="2800" dirty="0" smtClean="0">
                <a:latin typeface="Calibri" pitchFamily="34" charset="0"/>
              </a:rPr>
              <a:t>scraped off the web</a:t>
            </a:r>
            <a:endParaRPr lang="en-US" sz="2800" dirty="0">
              <a:latin typeface="Calibri" pitchFamily="34" charset="0"/>
            </a:endParaRPr>
          </a:p>
          <a:p>
            <a:pPr eaLnBrk="1" hangingPunct="1"/>
            <a:endParaRPr lang="en-US" sz="2800" dirty="0">
              <a:latin typeface="Calibri" pitchFamily="34" charset="0"/>
            </a:endParaRPr>
          </a:p>
          <a:p>
            <a:pPr eaLnBrk="1" hangingPunct="1"/>
            <a:r>
              <a:rPr lang="en-US" sz="2800" b="1" dirty="0">
                <a:latin typeface="Calibri" pitchFamily="34" charset="0"/>
              </a:rPr>
              <a:t>Companies</a:t>
            </a:r>
            <a:r>
              <a:rPr lang="en-US" sz="2800" dirty="0">
                <a:latin typeface="Calibri" pitchFamily="34" charset="0"/>
              </a:rPr>
              <a:t> </a:t>
            </a:r>
            <a:r>
              <a:rPr lang="en-US" sz="2800" dirty="0" smtClean="0">
                <a:latin typeface="Calibri" pitchFamily="34" charset="0"/>
              </a:rPr>
              <a:t>representing </a:t>
            </a:r>
            <a:r>
              <a:rPr lang="en-US" sz="2800" dirty="0">
                <a:latin typeface="Calibri" pitchFamily="34" charset="0"/>
              </a:rPr>
              <a:t>the technology </a:t>
            </a:r>
            <a:r>
              <a:rPr lang="en-US" sz="2800" dirty="0" smtClean="0">
                <a:latin typeface="Calibri" pitchFamily="34" charset="0"/>
              </a:rPr>
              <a:t>industry</a:t>
            </a:r>
            <a:endParaRPr lang="en-US" sz="2800" dirty="0">
              <a:latin typeface="Calibri" pitchFamily="34" charset="0"/>
            </a:endParaRPr>
          </a:p>
          <a:p>
            <a:pPr marL="457200" indent="-457200" eaLnBrk="1" hangingPunct="1">
              <a:buFont typeface="Arial" charset="0"/>
              <a:buChar char="•"/>
            </a:pPr>
            <a:r>
              <a:rPr lang="en-US" sz="2800" dirty="0" smtClean="0">
                <a:latin typeface="Calibri" pitchFamily="34" charset="0"/>
              </a:rPr>
              <a:t>HP</a:t>
            </a:r>
          </a:p>
          <a:p>
            <a:pPr marL="457200" indent="-457200" eaLnBrk="1" hangingPunct="1">
              <a:buFont typeface="Arial" charset="0"/>
              <a:buChar char="•"/>
            </a:pPr>
            <a:r>
              <a:rPr lang="en-US" sz="2800" dirty="0" smtClean="0">
                <a:latin typeface="Calibri" pitchFamily="34" charset="0"/>
              </a:rPr>
              <a:t>IBM</a:t>
            </a:r>
          </a:p>
          <a:p>
            <a:pPr marL="457200" indent="-457200" eaLnBrk="1" hangingPunct="1">
              <a:buFont typeface="Arial" charset="0"/>
              <a:buChar char="•"/>
            </a:pPr>
            <a:r>
              <a:rPr lang="en-US" sz="2800" dirty="0" smtClean="0">
                <a:latin typeface="Calibri" pitchFamily="34" charset="0"/>
              </a:rPr>
              <a:t>Intel</a:t>
            </a:r>
          </a:p>
          <a:p>
            <a:pPr marL="457200" indent="-457200" eaLnBrk="1" hangingPunct="1">
              <a:buFont typeface="Arial" charset="0"/>
              <a:buChar char="•"/>
            </a:pPr>
            <a:r>
              <a:rPr lang="en-US" sz="2800" dirty="0" smtClean="0">
                <a:latin typeface="Calibri" pitchFamily="34" charset="0"/>
              </a:rPr>
              <a:t>Seagate</a:t>
            </a:r>
          </a:p>
          <a:p>
            <a:pPr marL="457200" indent="-457200" eaLnBrk="1" hangingPunct="1">
              <a:buFont typeface="Arial" charset="0"/>
              <a:buChar char="•"/>
            </a:pPr>
            <a:r>
              <a:rPr lang="en-US" sz="2800" dirty="0" smtClean="0">
                <a:latin typeface="Calibri" pitchFamily="34" charset="0"/>
              </a:rPr>
              <a:t>Western Digital</a:t>
            </a:r>
          </a:p>
          <a:p>
            <a:pPr marL="457200" indent="-457200" eaLnBrk="1" hangingPunct="1">
              <a:buFont typeface="Arial" charset="0"/>
              <a:buChar char="•"/>
            </a:pPr>
            <a:endParaRPr lang="en-US" sz="2800" dirty="0">
              <a:latin typeface="Calibri" pitchFamily="34" charset="0"/>
            </a:endParaRPr>
          </a:p>
          <a:p>
            <a:pPr eaLnBrk="1" hangingPunct="1"/>
            <a:r>
              <a:rPr lang="en-US" sz="2800" b="1" dirty="0" smtClean="0">
                <a:latin typeface="Calibri" pitchFamily="34" charset="0"/>
              </a:rPr>
              <a:t>Regression</a:t>
            </a:r>
            <a:r>
              <a:rPr lang="en-US" sz="2800" dirty="0" smtClean="0">
                <a:latin typeface="Calibri" pitchFamily="34" charset="0"/>
              </a:rPr>
              <a:t> </a:t>
            </a:r>
            <a:r>
              <a:rPr lang="en-US" sz="2800" dirty="0">
                <a:latin typeface="Calibri" pitchFamily="34" charset="0"/>
              </a:rPr>
              <a:t>to establish a relationship between stock price and google </a:t>
            </a:r>
            <a:r>
              <a:rPr lang="en-US" sz="2800" dirty="0" smtClean="0">
                <a:latin typeface="Calibri" pitchFamily="34" charset="0"/>
              </a:rPr>
              <a:t>trends</a:t>
            </a:r>
            <a:endParaRPr lang="en-US" sz="2800" dirty="0">
              <a:latin typeface="Calibri" pitchFamily="34" charset="0"/>
            </a:endParaRPr>
          </a:p>
          <a:p>
            <a:pPr eaLnBrk="1" hangingPunct="1"/>
            <a:r>
              <a:rPr lang="en-US" sz="2800" b="1" dirty="0">
                <a:latin typeface="Calibri" pitchFamily="34" charset="0"/>
              </a:rPr>
              <a:t>Logistic Regression </a:t>
            </a:r>
            <a:r>
              <a:rPr lang="en-US" sz="2800" dirty="0">
                <a:latin typeface="Calibri" pitchFamily="34" charset="0"/>
              </a:rPr>
              <a:t>to model impact of words on an up-down change in the stock </a:t>
            </a:r>
            <a:r>
              <a:rPr lang="en-US" sz="2800" dirty="0" smtClean="0">
                <a:latin typeface="Calibri" pitchFamily="34" charset="0"/>
              </a:rPr>
              <a:t>price</a:t>
            </a:r>
            <a:endParaRPr lang="en-US" sz="2800" dirty="0">
              <a:latin typeface="Calibri" pitchFamily="34" charset="0"/>
            </a:endParaRPr>
          </a:p>
          <a:p>
            <a:pPr eaLnBrk="1" hangingPunct="1"/>
            <a:r>
              <a:rPr lang="en-US" sz="2800" b="1" dirty="0">
                <a:latin typeface="Calibri" pitchFamily="34" charset="0"/>
              </a:rPr>
              <a:t>Topic Modeling </a:t>
            </a:r>
            <a:r>
              <a:rPr lang="en-US" sz="2800" dirty="0">
                <a:latin typeface="Calibri" pitchFamily="34" charset="0"/>
              </a:rPr>
              <a:t>to determine different themes occurring within </a:t>
            </a:r>
            <a:r>
              <a:rPr lang="en-US" sz="2800" dirty="0" smtClean="0">
                <a:latin typeface="Calibri" pitchFamily="34" charset="0"/>
              </a:rPr>
              <a:t>articles</a:t>
            </a:r>
            <a:endParaRPr lang="en-US" sz="2800" dirty="0">
              <a:latin typeface="Calibri" pitchFamily="34" charset="0"/>
            </a:endParaRPr>
          </a:p>
          <a:p>
            <a:pPr eaLnBrk="1" hangingPunct="1"/>
            <a:r>
              <a:rPr lang="en-US" sz="2800" b="1" dirty="0">
                <a:latin typeface="Calibri" pitchFamily="34" charset="0"/>
              </a:rPr>
              <a:t>Recurrent Neural Network (RNN) </a:t>
            </a:r>
            <a:r>
              <a:rPr lang="en-US" sz="2800" dirty="0">
                <a:latin typeface="Calibri" pitchFamily="34" charset="0"/>
              </a:rPr>
              <a:t>as </a:t>
            </a:r>
            <a:r>
              <a:rPr lang="en-US" sz="2800" dirty="0" smtClean="0">
                <a:latin typeface="Calibri" pitchFamily="34" charset="0"/>
              </a:rPr>
              <a:t>our </a:t>
            </a:r>
            <a:r>
              <a:rPr lang="en-US" sz="2800" dirty="0">
                <a:latin typeface="Calibri" pitchFamily="34" charset="0"/>
              </a:rPr>
              <a:t>main learning model which takes numerical, textual and google trends </a:t>
            </a:r>
            <a:r>
              <a:rPr lang="en-US" sz="2800" dirty="0" smtClean="0">
                <a:latin typeface="Calibri" pitchFamily="34" charset="0"/>
              </a:rPr>
              <a:t>data </a:t>
            </a:r>
            <a:r>
              <a:rPr lang="en-US" sz="2800" dirty="0">
                <a:latin typeface="Calibri" pitchFamily="34" charset="0"/>
              </a:rPr>
              <a:t>and outputs final price prediction</a:t>
            </a:r>
          </a:p>
        </p:txBody>
      </p:sp>
      <p:sp>
        <p:nvSpPr>
          <p:cNvPr id="40" name="Rectangle 39"/>
          <p:cNvSpPr/>
          <p:nvPr/>
        </p:nvSpPr>
        <p:spPr>
          <a:xfrm>
            <a:off x="1263537" y="189738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Data </a:t>
            </a:r>
            <a:r>
              <a:rPr lang="en-US" sz="4400" dirty="0" smtClean="0">
                <a:solidFill>
                  <a:schemeClr val="accent3">
                    <a:lumMod val="20000"/>
                    <a:lumOff val="80000"/>
                  </a:schemeClr>
                </a:solidFill>
              </a:rPr>
              <a:t>and</a:t>
            </a:r>
            <a:r>
              <a:rPr lang="en-US" sz="4400" b="1" dirty="0" smtClean="0">
                <a:solidFill>
                  <a:schemeClr val="accent3">
                    <a:lumMod val="20000"/>
                    <a:lumOff val="80000"/>
                  </a:schemeClr>
                </a:solidFill>
              </a:rPr>
              <a:t> Methods</a:t>
            </a:r>
            <a:endParaRPr lang="en-US" sz="4400" b="1" dirty="0">
              <a:solidFill>
                <a:schemeClr val="accent3">
                  <a:lumMod val="20000"/>
                  <a:lumOff val="80000"/>
                </a:schemeClr>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39170" y="6581730"/>
            <a:ext cx="4809341" cy="3607006"/>
          </a:xfrm>
          <a:prstGeom prst="rect">
            <a:avLst/>
          </a:prstGeom>
        </p:spPr>
      </p:pic>
      <p:sp>
        <p:nvSpPr>
          <p:cNvPr id="41" name="Text Box 180"/>
          <p:cNvSpPr txBox="1">
            <a:spLocks noChangeArrowheads="1"/>
          </p:cNvSpPr>
          <p:nvPr/>
        </p:nvSpPr>
        <p:spPr bwMode="auto">
          <a:xfrm>
            <a:off x="12302359" y="10129904"/>
            <a:ext cx="4114800" cy="102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Regression Results</a:t>
            </a:r>
            <a:endParaRPr lang="en-US" sz="1800" dirty="0" smtClean="0">
              <a:latin typeface="Calibri" pitchFamily="34" charset="0"/>
            </a:endParaRPr>
          </a:p>
          <a:p>
            <a:pPr eaLnBrk="1" hangingPunct="1"/>
            <a:r>
              <a:rPr lang="en-US" sz="1800" dirty="0" smtClean="0">
                <a:latin typeface="Calibri" pitchFamily="34" charset="0"/>
              </a:rPr>
              <a:t>Regression results using Google trends data for company Seagate</a:t>
            </a:r>
            <a:endParaRPr lang="en-US" sz="1800" dirty="0">
              <a:latin typeface="Calibri"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507124895"/>
              </p:ext>
            </p:extLst>
          </p:nvPr>
        </p:nvGraphicFramePr>
        <p:xfrm>
          <a:off x="16841319" y="6777105"/>
          <a:ext cx="2755192" cy="3229590"/>
        </p:xfrm>
        <a:graphic>
          <a:graphicData uri="http://schemas.openxmlformats.org/drawingml/2006/table">
            <a:tbl>
              <a:tblPr firstRow="1" bandRow="1">
                <a:tableStyleId>{5C22544A-7EE6-4342-B048-85BDC9FD1C3A}</a:tableStyleId>
              </a:tblPr>
              <a:tblGrid>
                <a:gridCol w="1377596"/>
                <a:gridCol w="1377596"/>
              </a:tblGrid>
              <a:tr h="538265">
                <a:tc>
                  <a:txBody>
                    <a:bodyPr/>
                    <a:lstStyle/>
                    <a:p>
                      <a:pPr algn="ctr"/>
                      <a:r>
                        <a:rPr lang="en-US" sz="2400" dirty="0" smtClean="0"/>
                        <a:t>Company</a:t>
                      </a:r>
                      <a:endParaRPr lang="en-US" sz="2400" dirty="0"/>
                    </a:p>
                  </a:txBody>
                  <a:tcPr anchor="ctr"/>
                </a:tc>
                <a:tc>
                  <a:txBody>
                    <a:bodyPr/>
                    <a:lstStyle/>
                    <a:p>
                      <a:pPr algn="ctr"/>
                      <a:r>
                        <a:rPr lang="en-US" sz="2400" dirty="0" smtClean="0"/>
                        <a:t>MSE (%)</a:t>
                      </a:r>
                      <a:endParaRPr lang="en-US" sz="24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0.9</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4.0</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0.7</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1.0</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0.6</a:t>
                      </a:r>
                      <a:endParaRPr lang="en-US" sz="2400" dirty="0"/>
                    </a:p>
                  </a:txBody>
                  <a:tcPr/>
                </a:tc>
              </a:tr>
            </a:tbl>
          </a:graphicData>
        </a:graphic>
      </p:graphicFrame>
      <p:sp>
        <p:nvSpPr>
          <p:cNvPr id="42" name="Text Box 180"/>
          <p:cNvSpPr txBox="1">
            <a:spLocks noChangeArrowheads="1"/>
          </p:cNvSpPr>
          <p:nvPr/>
        </p:nvSpPr>
        <p:spPr bwMode="auto">
          <a:xfrm>
            <a:off x="16764000" y="10129904"/>
            <a:ext cx="4114800"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Mean Squared Error</a:t>
            </a:r>
            <a:endParaRPr lang="en-US" sz="1800" dirty="0" smtClean="0">
              <a:latin typeface="Calibri" pitchFamily="34" charset="0"/>
            </a:endParaRPr>
          </a:p>
          <a:p>
            <a:pPr eaLnBrk="1" hangingPunct="1"/>
            <a:r>
              <a:rPr lang="en-US" sz="1800" dirty="0" smtClean="0">
                <a:latin typeface="Calibri" pitchFamily="34" charset="0"/>
              </a:rPr>
              <a:t>Error from the regression model by company</a:t>
            </a:r>
            <a:endParaRPr lang="en-US" sz="1800" dirty="0">
              <a:latin typeface="Calibri" pitchFamily="34" charset="0"/>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0536" y="30471081"/>
            <a:ext cx="4978400" cy="99060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9541" y="30118307"/>
            <a:ext cx="1799040" cy="1498600"/>
          </a:xfrm>
          <a:prstGeom prst="rect">
            <a:avLst/>
          </a:prstGeom>
        </p:spPr>
      </p:pic>
      <p:sp>
        <p:nvSpPr>
          <p:cNvPr id="47" name="Text Box 180"/>
          <p:cNvSpPr txBox="1">
            <a:spLocks noChangeArrowheads="1"/>
          </p:cNvSpPr>
          <p:nvPr/>
        </p:nvSpPr>
        <p:spPr bwMode="auto">
          <a:xfrm>
            <a:off x="12149959" y="16104034"/>
            <a:ext cx="5305185"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2.</a:t>
            </a:r>
            <a:r>
              <a:rPr lang="en-US" sz="2400" dirty="0" smtClean="0">
                <a:latin typeface="Calibri" pitchFamily="34" charset="0"/>
              </a:rPr>
              <a:t> Logistic Regression Results</a:t>
            </a:r>
          </a:p>
          <a:p>
            <a:pPr eaLnBrk="1" hangingPunct="1"/>
            <a:r>
              <a:rPr lang="en-US" sz="1800" dirty="0" smtClean="0">
                <a:latin typeface="Calibri" pitchFamily="34" charset="0"/>
              </a:rPr>
              <a:t>Stock increase/decrease predictions based on article data </a:t>
            </a:r>
            <a:r>
              <a:rPr lang="en-US" sz="1800" dirty="0">
                <a:latin typeface="Calibri" pitchFamily="34" charset="0"/>
              </a:rPr>
              <a:t>for </a:t>
            </a:r>
            <a:r>
              <a:rPr lang="en-US" sz="1800" dirty="0" smtClean="0">
                <a:latin typeface="Calibri" pitchFamily="34" charset="0"/>
              </a:rPr>
              <a:t>Seagate. </a:t>
            </a:r>
          </a:p>
          <a:p>
            <a:pPr eaLnBrk="1" hangingPunct="1"/>
            <a:r>
              <a:rPr lang="en-US" sz="1800" dirty="0" smtClean="0">
                <a:latin typeface="Calibri" pitchFamily="34" charset="0"/>
              </a:rPr>
              <a:t>0 represents decrease from previous day; 1 increase</a:t>
            </a:r>
          </a:p>
        </p:txBody>
      </p:sp>
      <p:pic>
        <p:nvPicPr>
          <p:cNvPr id="23" name="Picture 22"/>
          <p:cNvPicPr>
            <a:picLocks noChangeAspect="1"/>
          </p:cNvPicPr>
          <p:nvPr/>
        </p:nvPicPr>
        <p:blipFill>
          <a:blip r:embed="rId10">
            <a:extLst>
              <a:ext uri="{BEBA8EAE-BF5A-486C-A8C5-ECC9F3942E4B}">
                <a14:imgProps xmlns:a14="http://schemas.microsoft.com/office/drawing/2010/main">
                  <a14:imgLayer r:embed="rId11">
                    <a14:imgEffect>
                      <a14:backgroundRemoval t="2183" b="98016" l="6204" r="93241">
                        <a14:foregroundMark x1="7130" y1="6151" x2="6852" y2="94048"/>
                        <a14:foregroundMark x1="6296" y1="2183" x2="91296" y2="2579"/>
                        <a14:foregroundMark x1="92870" y1="3373" x2="93241" y2="98016"/>
                      </a14:backgroundRemoval>
                    </a14:imgEffect>
                  </a14:imgLayer>
                </a14:imgProps>
              </a:ext>
              <a:ext uri="{28A0092B-C50C-407E-A947-70E740481C1C}">
                <a14:useLocalDpi xmlns:a14="http://schemas.microsoft.com/office/drawing/2010/main" val="0"/>
              </a:ext>
            </a:extLst>
          </a:blip>
          <a:stretch>
            <a:fillRect/>
          </a:stretch>
        </p:blipFill>
        <p:spPr>
          <a:xfrm>
            <a:off x="11461761" y="12897015"/>
            <a:ext cx="6826239" cy="3221138"/>
          </a:xfrm>
          <a:prstGeom prst="rect">
            <a:avLst/>
          </a:prstGeom>
        </p:spPr>
      </p:pic>
      <p:graphicFrame>
        <p:nvGraphicFramePr>
          <p:cNvPr id="54" name="Table 53"/>
          <p:cNvGraphicFramePr>
            <a:graphicFrameLocks noGrp="1"/>
          </p:cNvGraphicFramePr>
          <p:nvPr>
            <p:extLst>
              <p:ext uri="{D42A27DB-BD31-4B8C-83A1-F6EECF244321}">
                <p14:modId xmlns:p14="http://schemas.microsoft.com/office/powerpoint/2010/main" val="936493433"/>
              </p:ext>
            </p:extLst>
          </p:nvPr>
        </p:nvGraphicFramePr>
        <p:xfrm>
          <a:off x="17940280" y="12675034"/>
          <a:ext cx="2938520" cy="3229590"/>
        </p:xfrm>
        <a:graphic>
          <a:graphicData uri="http://schemas.openxmlformats.org/drawingml/2006/table">
            <a:tbl>
              <a:tblPr firstRow="1" bandRow="1">
                <a:tableStyleId>{5C22544A-7EE6-4342-B048-85BDC9FD1C3A}</a:tableStyleId>
              </a:tblPr>
              <a:tblGrid>
                <a:gridCol w="1469260"/>
                <a:gridCol w="1469260"/>
              </a:tblGrid>
              <a:tr h="538265">
                <a:tc>
                  <a:txBody>
                    <a:bodyPr/>
                    <a:lstStyle/>
                    <a:p>
                      <a:pPr algn="ctr"/>
                      <a:r>
                        <a:rPr lang="en-US" sz="2400" dirty="0" smtClean="0"/>
                        <a:t>Company</a:t>
                      </a:r>
                      <a:endParaRPr lang="en-US" sz="2400" dirty="0"/>
                    </a:p>
                  </a:txBody>
                  <a:tcPr anchor="ctr"/>
                </a:tc>
                <a:tc>
                  <a:txBody>
                    <a:bodyPr/>
                    <a:lstStyle/>
                    <a:p>
                      <a:pPr algn="ctr"/>
                      <a:r>
                        <a:rPr lang="en-US" sz="1800" dirty="0" smtClean="0"/>
                        <a:t>Accuracy (%)</a:t>
                      </a:r>
                      <a:endParaRPr lang="en-US" sz="18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85</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76</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84</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a:t>
                      </a:r>
                      <a:endParaRPr lang="en-US" sz="2400" dirty="0"/>
                    </a:p>
                  </a:txBody>
                  <a:tcPr/>
                </a:tc>
              </a:tr>
            </a:tbl>
          </a:graphicData>
        </a:graphic>
      </p:graphicFrame>
      <p:sp>
        <p:nvSpPr>
          <p:cNvPr id="55" name="Text Box 180"/>
          <p:cNvSpPr txBox="1">
            <a:spLocks noChangeArrowheads="1"/>
          </p:cNvSpPr>
          <p:nvPr/>
        </p:nvSpPr>
        <p:spPr bwMode="auto">
          <a:xfrm>
            <a:off x="17907000" y="16094140"/>
            <a:ext cx="3435499"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a:t>
            </a:r>
            <a:r>
              <a:rPr lang="en-US" sz="2400" dirty="0" smtClean="0">
                <a:latin typeface="Calibri" pitchFamily="34" charset="0"/>
              </a:rPr>
              <a:t>Testing Accuracy</a:t>
            </a:r>
            <a:endParaRPr lang="en-US" sz="1800" dirty="0" smtClean="0">
              <a:latin typeface="Calibri" pitchFamily="34" charset="0"/>
            </a:endParaRPr>
          </a:p>
          <a:p>
            <a:pPr eaLnBrk="1" hangingPunct="1"/>
            <a:r>
              <a:rPr lang="en-US" sz="1800" dirty="0" smtClean="0">
                <a:latin typeface="Calibri" pitchFamily="34" charset="0"/>
              </a:rPr>
              <a:t>Error from the logistic regression text model by company</a:t>
            </a:r>
            <a:endParaRPr lang="en-US" sz="1800" dirty="0">
              <a:latin typeface="Calibri" pitchFamily="34" charset="0"/>
            </a:endParaRPr>
          </a:p>
        </p:txBody>
      </p:sp>
      <p:sp>
        <p:nvSpPr>
          <p:cNvPr id="28" name="TextBox 27"/>
          <p:cNvSpPr txBox="1"/>
          <p:nvPr/>
        </p:nvSpPr>
        <p:spPr>
          <a:xfrm>
            <a:off x="27889200" y="31735693"/>
            <a:ext cx="5029200" cy="954107"/>
          </a:xfrm>
          <a:prstGeom prst="rect">
            <a:avLst/>
          </a:prstGeom>
          <a:noFill/>
        </p:spPr>
        <p:txBody>
          <a:bodyPr wrap="square" rtlCol="0">
            <a:spAutoFit/>
          </a:bodyPr>
          <a:lstStyle/>
          <a:p>
            <a:r>
              <a:rPr lang="en-US" sz="1400" dirty="0" smtClean="0"/>
              <a:t>Graphs generated from TensorFlow and </a:t>
            </a:r>
            <a:r>
              <a:rPr lang="en-US" sz="1400" dirty="0"/>
              <a:t>J</a:t>
            </a:r>
            <a:r>
              <a:rPr lang="en-US" sz="1400" dirty="0" smtClean="0"/>
              <a:t>uptyer Notebook models created by this team</a:t>
            </a:r>
          </a:p>
          <a:p>
            <a:endParaRPr lang="en-US" sz="1400" dirty="0"/>
          </a:p>
          <a:p>
            <a:r>
              <a:rPr lang="en-US" sz="1400" dirty="0" smtClean="0"/>
              <a:t>* Logistic regression model data not currently available</a:t>
            </a:r>
            <a:endParaRPr lang="en-US" sz="1400" dirty="0"/>
          </a:p>
        </p:txBody>
      </p:sp>
      <p:graphicFrame>
        <p:nvGraphicFramePr>
          <p:cNvPr id="56" name="Table 55"/>
          <p:cNvGraphicFramePr>
            <a:graphicFrameLocks noGrp="1"/>
          </p:cNvGraphicFramePr>
          <p:nvPr>
            <p:extLst>
              <p:ext uri="{D42A27DB-BD31-4B8C-83A1-F6EECF244321}">
                <p14:modId xmlns:p14="http://schemas.microsoft.com/office/powerpoint/2010/main" val="1056915556"/>
              </p:ext>
            </p:extLst>
          </p:nvPr>
        </p:nvGraphicFramePr>
        <p:xfrm>
          <a:off x="12302359" y="19572418"/>
          <a:ext cx="8805041" cy="3767855"/>
        </p:xfrm>
        <a:graphic>
          <a:graphicData uri="http://schemas.openxmlformats.org/drawingml/2006/table">
            <a:tbl>
              <a:tblPr firstRow="1">
                <a:tableStyleId>{5C22544A-7EE6-4342-B048-85BDC9FD1C3A}</a:tableStyleId>
              </a:tblPr>
              <a:tblGrid>
                <a:gridCol w="1761008"/>
                <a:gridCol w="1680252"/>
                <a:gridCol w="1841764"/>
                <a:gridCol w="1633362"/>
                <a:gridCol w="1888655"/>
              </a:tblGrid>
              <a:tr h="538265">
                <a:tc>
                  <a:txBody>
                    <a:bodyPr/>
                    <a:lstStyle/>
                    <a:p>
                      <a:pPr algn="l"/>
                      <a:r>
                        <a:rPr lang="en-US" sz="2400" dirty="0" smtClean="0"/>
                        <a:t>Topic</a:t>
                      </a:r>
                      <a:endParaRPr lang="en-US" sz="24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291279" rtl="0" eaLnBrk="1" latinLnBrk="0" hangingPunct="1"/>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400" dirty="0" smtClean="0"/>
                        <a:t>Words</a:t>
                      </a:r>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38265">
                <a:tc>
                  <a:txBody>
                    <a:bodyPr/>
                    <a:lstStyle/>
                    <a:p>
                      <a:pPr algn="l"/>
                      <a:r>
                        <a:rPr lang="en-US" sz="2100" dirty="0" smtClean="0"/>
                        <a:t>Topic</a:t>
                      </a:r>
                      <a:r>
                        <a:rPr lang="en-US" sz="2100" baseline="0" dirty="0" smtClean="0"/>
                        <a:t> 1</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Devices     </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000" dirty="0" smtClean="0"/>
                        <a:t>Share Buyback</a:t>
                      </a:r>
                      <a:endParaRPr lang="en-US" sz="20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Strategic</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2100" dirty="0" smtClean="0"/>
                        <a:t>Win</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2</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Price</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Provided</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Buy right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Revenues</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3</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Company</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Stock</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Market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NYSE</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4</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Packard</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Buying</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Company</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smtClean="0"/>
                        <a:t>IBM</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 5</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Revenue</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New</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Development</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a:t>
                      </a:r>
                      <a:r>
                        <a:rPr lang="en-US" sz="2200" baseline="0" dirty="0" smtClean="0"/>
                        <a:t> 6</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IBM</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Intel</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Data</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7" name="Text Box 180"/>
          <p:cNvSpPr txBox="1">
            <a:spLocks noChangeArrowheads="1"/>
          </p:cNvSpPr>
          <p:nvPr/>
        </p:nvSpPr>
        <p:spPr bwMode="auto">
          <a:xfrm>
            <a:off x="12268200" y="23393400"/>
            <a:ext cx="7924800"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3.</a:t>
            </a:r>
            <a:r>
              <a:rPr lang="en-US" sz="2400" dirty="0" smtClean="0">
                <a:latin typeface="Calibri" pitchFamily="34" charset="0"/>
              </a:rPr>
              <a:t> </a:t>
            </a:r>
            <a:r>
              <a:rPr lang="en-US" sz="2400" dirty="0" smtClean="0">
                <a:latin typeface="Calibri" pitchFamily="34" charset="0"/>
              </a:rPr>
              <a:t>Topic Modeling Classes</a:t>
            </a:r>
          </a:p>
          <a:p>
            <a:pPr eaLnBrk="1" hangingPunct="1"/>
            <a:r>
              <a:rPr lang="en-US" sz="1800" dirty="0" smtClean="0">
                <a:latin typeface="Calibri" pitchFamily="34" charset="0"/>
              </a:rPr>
              <a:t>Articles divided into topics, trying </a:t>
            </a:r>
            <a:r>
              <a:rPr lang="en-US" sz="1800" dirty="0">
                <a:latin typeface="Calibri" pitchFamily="34" charset="0"/>
              </a:rPr>
              <a:t>to </a:t>
            </a:r>
            <a:r>
              <a:rPr lang="en-US" sz="1800" dirty="0" smtClean="0">
                <a:latin typeface="Calibri" pitchFamily="34" charset="0"/>
              </a:rPr>
              <a:t>find some </a:t>
            </a:r>
            <a:r>
              <a:rPr lang="en-US" sz="1800" dirty="0">
                <a:latin typeface="Calibri" pitchFamily="34" charset="0"/>
              </a:rPr>
              <a:t>predictive pattern buried in the data.</a:t>
            </a:r>
          </a:p>
          <a:p>
            <a:pPr eaLnBrk="1" hangingPunct="1"/>
            <a:endParaRPr lang="en-US" sz="1800" dirty="0">
              <a:latin typeface="Calibri" pitchFamily="34" charset="0"/>
            </a:endParaRPr>
          </a:p>
        </p:txBody>
      </p:sp>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96859" y="8001000"/>
            <a:ext cx="5006541" cy="3754906"/>
          </a:xfrm>
          <a:prstGeom prst="rect">
            <a:avLst/>
          </a:prstGeom>
        </p:spPr>
      </p:pic>
      <p:sp>
        <p:nvSpPr>
          <p:cNvPr id="58" name="Text Box 180"/>
          <p:cNvSpPr txBox="1">
            <a:spLocks noChangeArrowheads="1"/>
          </p:cNvSpPr>
          <p:nvPr/>
        </p:nvSpPr>
        <p:spPr bwMode="auto">
          <a:xfrm>
            <a:off x="22702236" y="11763445"/>
            <a:ext cx="5872764" cy="71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3a.</a:t>
            </a:r>
            <a:r>
              <a:rPr lang="en-US" sz="2400" dirty="0" smtClean="0">
                <a:latin typeface="Calibri" pitchFamily="34" charset="0"/>
              </a:rPr>
              <a:t> RNN with Topic Modeling Features</a:t>
            </a:r>
          </a:p>
          <a:p>
            <a:pPr eaLnBrk="1" hangingPunct="1"/>
            <a:r>
              <a:rPr lang="en-US" sz="1800" dirty="0" smtClean="0">
                <a:latin typeface="Calibri" pitchFamily="34" charset="0"/>
              </a:rPr>
              <a:t>Complete RNN model predictions for HP</a:t>
            </a:r>
          </a:p>
        </p:txBody>
      </p:sp>
      <p:sp>
        <p:nvSpPr>
          <p:cNvPr id="43" name="TextBox 42"/>
          <p:cNvSpPr txBox="1"/>
          <p:nvPr/>
        </p:nvSpPr>
        <p:spPr>
          <a:xfrm>
            <a:off x="23926800" y="8080011"/>
            <a:ext cx="2133600" cy="338554"/>
          </a:xfrm>
          <a:prstGeom prst="rect">
            <a:avLst/>
          </a:prstGeom>
          <a:solidFill>
            <a:schemeClr val="bg1"/>
          </a:solidFill>
          <a:ln>
            <a:solidFill>
              <a:schemeClr val="bg1"/>
            </a:solidFill>
          </a:ln>
        </p:spPr>
        <p:txBody>
          <a:bodyPr wrap="square" rtlCol="0">
            <a:spAutoFit/>
          </a:bodyPr>
          <a:lstStyle/>
          <a:p>
            <a:r>
              <a:rPr lang="en-US" sz="1600" dirty="0" smtClean="0"/>
              <a:t>Predicted Vs Actual</a:t>
            </a:r>
            <a:endParaRPr lang="en-US" sz="1600" dirty="0"/>
          </a:p>
        </p:txBody>
      </p: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96858" y="12518966"/>
            <a:ext cx="5120639" cy="3840480"/>
          </a:xfrm>
          <a:prstGeom prst="rect">
            <a:avLst/>
          </a:prstGeom>
        </p:spPr>
      </p:pic>
      <p:sp>
        <p:nvSpPr>
          <p:cNvPr id="59" name="Text Box 180"/>
          <p:cNvSpPr txBox="1">
            <a:spLocks noChangeArrowheads="1"/>
          </p:cNvSpPr>
          <p:nvPr/>
        </p:nvSpPr>
        <p:spPr bwMode="auto">
          <a:xfrm>
            <a:off x="22702236" y="16359446"/>
            <a:ext cx="5872764"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3b.</a:t>
            </a:r>
            <a:r>
              <a:rPr lang="en-US" sz="2400" dirty="0" smtClean="0">
                <a:latin typeface="Calibri" pitchFamily="34" charset="0"/>
              </a:rPr>
              <a:t> MSE vs Epochs</a:t>
            </a:r>
          </a:p>
          <a:p>
            <a:pPr eaLnBrk="1" hangingPunct="1"/>
            <a:r>
              <a:rPr lang="en-US" sz="1800" dirty="0" smtClean="0">
                <a:latin typeface="Calibri" pitchFamily="34" charset="0"/>
              </a:rPr>
              <a:t>Relationship between MSE and number of epochs in RNN model for HP</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6144</TotalTime>
  <Words>861</Words>
  <Application>Microsoft Macintosh PowerPoint</Application>
  <PresentationFormat>Custom</PresentationFormat>
  <Paragraphs>187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Genigraphics LLC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George Letey</cp:lastModifiedBy>
  <cp:revision>113</cp:revision>
  <cp:lastPrinted>2018-05-01T18:37:19Z</cp:lastPrinted>
  <dcterms:created xsi:type="dcterms:W3CDTF">2013-02-10T21:14:48Z</dcterms:created>
  <dcterms:modified xsi:type="dcterms:W3CDTF">2018-05-01T23:15:58Z</dcterms:modified>
</cp:coreProperties>
</file>