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45" d="100"/>
          <a:sy n="45" d="100"/>
        </p:scale>
        <p:origin x="232" y="-5264"/>
      </p:cViewPr>
      <p:guideLst>
        <p:guide orient="horz" pos="1036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3.4</c:v>
                </c:pt>
              </c:numCache>
            </c:numRef>
          </c:val>
        </c:ser>
        <c:dLbls>
          <c:showLegendKey val="0"/>
          <c:showVal val="0"/>
          <c:showCatName val="0"/>
          <c:showSerName val="0"/>
          <c:showPercent val="0"/>
          <c:showBubbleSize val="0"/>
        </c:dLbls>
        <c:gapWidth val="150"/>
        <c:axId val="-1793790752"/>
        <c:axId val="-1793790224"/>
      </c:barChart>
      <c:catAx>
        <c:axId val="-1793790752"/>
        <c:scaling>
          <c:orientation val="minMax"/>
        </c:scaling>
        <c:delete val="0"/>
        <c:axPos val="b"/>
        <c:numFmt formatCode="General" sourceLinked="0"/>
        <c:majorTickMark val="out"/>
        <c:minorTickMark val="none"/>
        <c:tickLblPos val="nextTo"/>
        <c:crossAx val="-1793790224"/>
        <c:crosses val="autoZero"/>
        <c:auto val="1"/>
        <c:lblAlgn val="ctr"/>
        <c:lblOffset val="100"/>
        <c:noMultiLvlLbl val="0"/>
      </c:catAx>
      <c:valAx>
        <c:axId val="-1793790224"/>
        <c:scaling>
          <c:orientation val="minMax"/>
        </c:scaling>
        <c:delete val="0"/>
        <c:axPos val="l"/>
        <c:majorGridlines/>
        <c:numFmt formatCode="General" sourceLinked="1"/>
        <c:majorTickMark val="out"/>
        <c:minorTickMark val="none"/>
        <c:tickLblPos val="nextTo"/>
        <c:crossAx val="-179379075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278320"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32918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32918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9"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3604200" y="0"/>
            <a:ext cx="9601200" cy="329184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320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4/29/18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29128" tIns="164564" rIns="329128" bIns="16456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7680963"/>
            <a:ext cx="29626560" cy="21724623"/>
          </a:xfrm>
          <a:prstGeom prst="rect">
            <a:avLst/>
          </a:prstGeom>
        </p:spPr>
        <p:txBody>
          <a:bodyPr vert="horz" lIns="329128" tIns="164564" rIns="329128" bIns="16456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30510483"/>
            <a:ext cx="768096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4/29/18</a:t>
            </a:fld>
            <a:endParaRPr lang="en-US" dirty="0"/>
          </a:p>
        </p:txBody>
      </p:sp>
      <p:sp>
        <p:nvSpPr>
          <p:cNvPr id="5" name="Footer Placeholder 4"/>
          <p:cNvSpPr>
            <a:spLocks noGrp="1"/>
          </p:cNvSpPr>
          <p:nvPr>
            <p:ph type="ftr" sz="quarter" idx="3"/>
          </p:nvPr>
        </p:nvSpPr>
        <p:spPr>
          <a:xfrm>
            <a:off x="11247120" y="30510483"/>
            <a:ext cx="1042416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30510483"/>
            <a:ext cx="768096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chart" Target="../charts/chart1.xml"/><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2806529" y="115047"/>
            <a:ext cx="27432000" cy="272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dirty="0" smtClean="0">
                <a:solidFill>
                  <a:schemeClr val="accent3">
                    <a:lumMod val="20000"/>
                    <a:lumOff val="80000"/>
                  </a:schemeClr>
                </a:solidFill>
                <a:latin typeface="+mn-lt"/>
              </a:rPr>
              <a:t>CSCI 5622 Graduate Machine Learning Final Project</a:t>
            </a:r>
          </a:p>
          <a:p>
            <a:pPr algn="ctr" eaLnBrk="1" hangingPunct="1"/>
            <a:r>
              <a:rPr lang="en-US" sz="6600" b="1" dirty="0" smtClean="0">
                <a:solidFill>
                  <a:schemeClr val="accent3">
                    <a:lumMod val="20000"/>
                    <a:lumOff val="80000"/>
                  </a:schemeClr>
                </a:solidFill>
                <a:latin typeface="+mn-lt"/>
              </a:rPr>
              <a:t>A Machine Learning Model to Use Textual Data to Predict Stock Fluctuations</a:t>
            </a:r>
            <a:endParaRPr lang="en-US" sz="66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5486400" y="240030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solidFill>
                  <a:schemeClr val="accent3">
                    <a:lumMod val="20000"/>
                    <a:lumOff val="80000"/>
                  </a:schemeClr>
                </a:solidFill>
                <a:latin typeface="+mn-lt"/>
              </a:rPr>
              <a:t>Mary Letey	Morgan Allen	Colton Williams	Aniq Shahid</a:t>
            </a:r>
            <a:endParaRPr lang="en-US" sz="4000" dirty="0">
              <a:solidFill>
                <a:schemeClr val="accent3">
                  <a:lumMod val="20000"/>
                  <a:lumOff val="80000"/>
                </a:schemeClr>
              </a:solidFill>
              <a:latin typeface="+mn-lt"/>
            </a:endParaRPr>
          </a:p>
        </p:txBody>
      </p:sp>
      <p:sp>
        <p:nvSpPr>
          <p:cNvPr id="25" name="TextBox 24"/>
          <p:cNvSpPr txBox="1"/>
          <p:nvPr/>
        </p:nvSpPr>
        <p:spPr>
          <a:xfrm>
            <a:off x="1280160" y="29146502"/>
            <a:ext cx="1957884" cy="746346"/>
          </a:xfrm>
          <a:prstGeom prst="rect">
            <a:avLst/>
          </a:prstGeom>
          <a:noFill/>
        </p:spPr>
        <p:txBody>
          <a:bodyPr wrap="none" lIns="68568" tIns="34284" rIns="68568" bIns="34284" rtlCol="0">
            <a:spAutoFit/>
          </a:bodyPr>
          <a:lstStyle/>
          <a:p>
            <a:r>
              <a:rPr lang="en-US" sz="4400" b="1" dirty="0" smtClean="0"/>
              <a:t>Utilities</a:t>
            </a:r>
            <a:endParaRPr lang="en-US" sz="4400" b="1" dirty="0"/>
          </a:p>
        </p:txBody>
      </p:sp>
      <p:sp>
        <p:nvSpPr>
          <p:cNvPr id="26" name="TextBox 25"/>
          <p:cNvSpPr txBox="1"/>
          <p:nvPr/>
        </p:nvSpPr>
        <p:spPr>
          <a:xfrm>
            <a:off x="16459200" y="30038039"/>
            <a:ext cx="14630400" cy="2194560"/>
          </a:xfrm>
          <a:prstGeom prst="rect">
            <a:avLst/>
          </a:prstGeom>
          <a:noFill/>
        </p:spPr>
        <p:txBody>
          <a:bodyPr wrap="square" lIns="68568" tIns="68568" rIns="68568" bIns="68568" numCol="1" spcCol="342842" rtlCol="0">
            <a:noAutofit/>
          </a:bodyPr>
          <a:lstStyle/>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r>
              <a:rPr lang="en-US" sz="1400" dirty="0"/>
              <a:t>  </a:t>
            </a:r>
          </a:p>
          <a:p>
            <a:pPr marL="342842" indent="-342842">
              <a:buFont typeface="+mj-lt"/>
              <a:buAutoNum type="arabicPeriod"/>
            </a:pPr>
            <a:endParaRPr lang="en-US" sz="1400" dirty="0"/>
          </a:p>
        </p:txBody>
      </p:sp>
      <p:sp>
        <p:nvSpPr>
          <p:cNvPr id="27" name="TextBox 26"/>
          <p:cNvSpPr txBox="1"/>
          <p:nvPr/>
        </p:nvSpPr>
        <p:spPr>
          <a:xfrm>
            <a:off x="16459202"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280160" y="54864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Abstract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a:t>
            </a:r>
            <a:r>
              <a:rPr lang="en-US" sz="2800" dirty="0" smtClean="0">
                <a:latin typeface="Calibri" pitchFamily="34" charset="0"/>
              </a:rPr>
              <a:t>28pt </a:t>
            </a:r>
            <a:r>
              <a:rPr lang="en-US" sz="2800" dirty="0">
                <a:latin typeface="Calibri" pitchFamily="34" charset="0"/>
              </a:rPr>
              <a:t>and is easily </a:t>
            </a:r>
            <a:r>
              <a:rPr lang="en-US" sz="2800" dirty="0" smtClean="0">
                <a:latin typeface="Calibri" pitchFamily="34" charset="0"/>
              </a:rPr>
              <a:t>read </a:t>
            </a:r>
            <a:r>
              <a:rPr lang="en-US" sz="2800" dirty="0">
                <a:latin typeface="Calibri" pitchFamily="34" charset="0"/>
              </a:rPr>
              <a:t>up to 4 feet away on a </a:t>
            </a:r>
            <a:r>
              <a:rPr lang="en-US" sz="2800" dirty="0" smtClean="0">
                <a:latin typeface="Calibri" pitchFamily="34" charset="0"/>
              </a:rPr>
              <a:t>36x36 </a:t>
            </a:r>
            <a:r>
              <a:rPr lang="en-US" sz="2800" dirty="0">
                <a:latin typeface="Calibri" pitchFamily="34" charset="0"/>
              </a:rPr>
              <a:t>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2" name="Rectangle 31"/>
          <p:cNvSpPr/>
          <p:nvPr/>
        </p:nvSpPr>
        <p:spPr>
          <a:xfrm>
            <a:off x="128016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612880" y="13373100"/>
            <a:ext cx="9692640" cy="803292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Results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a:p>
            <a:pPr eaLnBrk="1" hangingPunct="1"/>
            <a:endParaRPr lang="en-US" sz="2800" dirty="0">
              <a:latin typeface="Calibri" pitchFamily="34" charset="0"/>
            </a:endParaRPr>
          </a:p>
          <a:p>
            <a:pPr eaLnBrk="1" hangingPunct="1"/>
            <a:r>
              <a:rPr lang="en-US" sz="2800" dirty="0">
                <a:latin typeface="Calibri" pitchFamily="34" charset="0"/>
              </a:rPr>
              <a:t>Speaking of Results, yours will look better if you remember to run a spell-check on your poster! After you’ve added your content click on </a:t>
            </a:r>
            <a:r>
              <a:rPr lang="en-US" sz="2800" b="1" dirty="0">
                <a:latin typeface="Calibri" pitchFamily="34" charset="0"/>
              </a:rPr>
              <a:t>Review</a:t>
            </a:r>
            <a:r>
              <a:rPr lang="en-US" sz="2800" dirty="0">
                <a:latin typeface="Calibri" pitchFamily="34" charset="0"/>
              </a:rPr>
              <a:t>, </a:t>
            </a:r>
            <a:r>
              <a:rPr lang="en-US" sz="2800" b="1" dirty="0">
                <a:latin typeface="Calibri" pitchFamily="34" charset="0"/>
              </a:rPr>
              <a:t>Spelling</a:t>
            </a:r>
            <a:r>
              <a:rPr lang="en-US" sz="2800" dirty="0">
                <a:latin typeface="Calibri" pitchFamily="34" charset="0"/>
              </a:rPr>
              <a:t>, or press F7.</a:t>
            </a:r>
          </a:p>
        </p:txBody>
      </p:sp>
      <p:sp>
        <p:nvSpPr>
          <p:cNvPr id="33" name="Rectangle 32"/>
          <p:cNvSpPr/>
          <p:nvPr/>
        </p:nvSpPr>
        <p:spPr>
          <a:xfrm>
            <a:off x="128016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612880" y="54864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Methods and Materials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4" name="Rectangle 33"/>
          <p:cNvSpPr/>
          <p:nvPr/>
        </p:nvSpPr>
        <p:spPr>
          <a:xfrm>
            <a:off x="1161288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945600" y="133731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Discussion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5" name="Rectangle 34"/>
          <p:cNvSpPr/>
          <p:nvPr/>
        </p:nvSpPr>
        <p:spPr>
          <a:xfrm>
            <a:off x="2194560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14" name="Text Box 193"/>
          <p:cNvSpPr txBox="1">
            <a:spLocks noChangeArrowheads="1"/>
          </p:cNvSpPr>
          <p:nvPr/>
        </p:nvSpPr>
        <p:spPr bwMode="auto">
          <a:xfrm>
            <a:off x="21945600" y="212598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Click here to insert your Conclusions text. Type it in or copy and paste from your Word document or other source.</a:t>
            </a:r>
          </a:p>
          <a:p>
            <a:pPr eaLnBrk="1" hangingPunct="1"/>
            <a:endParaRPr lang="en-US" sz="2800" dirty="0">
              <a:latin typeface="Calibri" pitchFamily="34" charset="0"/>
            </a:endParaRPr>
          </a:p>
          <a:p>
            <a:pPr eaLnBrk="1" hangingPunct="1"/>
            <a:r>
              <a:rPr lang="en-US" sz="2800" dirty="0">
                <a:latin typeface="Calibri" pitchFamily="34" charset="0"/>
              </a:rPr>
              <a:t>This text box will automatically re-size to your text. To turn off that feature, right click inside this box and go to </a:t>
            </a:r>
            <a:r>
              <a:rPr lang="en-US" sz="2800" b="1" dirty="0">
                <a:latin typeface="Calibri" pitchFamily="34" charset="0"/>
              </a:rPr>
              <a:t>Format Shape, Text Box, Autofit</a:t>
            </a:r>
            <a:r>
              <a:rPr lang="en-US" sz="2800" dirty="0">
                <a:latin typeface="Calibri" pitchFamily="34" charset="0"/>
              </a:rPr>
              <a:t>, and select the “Do Not Autofit” radio button.</a:t>
            </a:r>
          </a:p>
          <a:p>
            <a:pPr eaLnBrk="1" hangingPunct="1"/>
            <a:endParaRPr lang="en-US" sz="2800" dirty="0">
              <a:latin typeface="Calibri" pitchFamily="34" charset="0"/>
            </a:endParaRPr>
          </a:p>
          <a:p>
            <a:pPr eaLnBrk="1" hangingPunct="1"/>
            <a:r>
              <a:rPr lang="en-US" sz="2800" dirty="0">
                <a:latin typeface="Calibri" pitchFamily="34" charset="0"/>
              </a:rPr>
              <a:t>To change the font style of this text box: Click on the border once to highlight the entire text box, then select a different font or font size that suits you. This text is Calibri 28pt and is easily </a:t>
            </a:r>
            <a:r>
              <a:rPr lang="en-US" sz="2800" dirty="0" smtClean="0">
                <a:latin typeface="Calibri" pitchFamily="34" charset="0"/>
              </a:rPr>
              <a:t>read </a:t>
            </a:r>
            <a:r>
              <a:rPr lang="en-US" sz="2800" dirty="0">
                <a:latin typeface="Calibri" pitchFamily="34" charset="0"/>
              </a:rPr>
              <a:t>up to 4 feet away on a 36x36 poster.</a:t>
            </a:r>
          </a:p>
          <a:p>
            <a:pPr eaLnBrk="1" hangingPunct="1"/>
            <a:endParaRPr lang="en-US" sz="2800" dirty="0">
              <a:latin typeface="Calibri" pitchFamily="34" charset="0"/>
            </a:endParaRPr>
          </a:p>
          <a:p>
            <a:pPr eaLnBrk="1" hangingPunct="1"/>
            <a:r>
              <a:rPr lang="en-US" sz="2800" dirty="0">
                <a:latin typeface="Calibri" pitchFamily="34" charset="0"/>
              </a:rPr>
              <a:t>Zoom out to 100% to preview what this will look like on your printed poster.</a:t>
            </a:r>
          </a:p>
        </p:txBody>
      </p:sp>
      <p:sp>
        <p:nvSpPr>
          <p:cNvPr id="36" name="Rectangle 35"/>
          <p:cNvSpPr/>
          <p:nvPr/>
        </p:nvSpPr>
        <p:spPr>
          <a:xfrm>
            <a:off x="21945600" y="205740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2858192682"/>
              </p:ext>
            </p:extLst>
          </p:nvPr>
        </p:nvGraphicFramePr>
        <p:xfrm>
          <a:off x="11722915" y="22620773"/>
          <a:ext cx="9599228" cy="5439875"/>
        </p:xfrm>
        <a:graphic>
          <a:graphicData uri="http://schemas.openxmlformats.org/drawingml/2006/table">
            <a:tbl>
              <a:tblPr firstRow="1" bandRow="1">
                <a:tableStyleId>{F5AB1C69-6EDB-4FF4-983F-18BD219EF322}</a:tableStyleId>
              </a:tblPr>
              <a:tblGrid>
                <a:gridCol w="2399807"/>
                <a:gridCol w="2399807"/>
                <a:gridCol w="2399807"/>
                <a:gridCol w="2399807"/>
              </a:tblGrid>
              <a:tr h="777125">
                <a:tc>
                  <a:txBody>
                    <a:bodyPr/>
                    <a:lstStyle/>
                    <a:p>
                      <a:endParaRPr lang="en-US" sz="2700" dirty="0"/>
                    </a:p>
                  </a:txBody>
                  <a:tcPr marT="34290" marB="34290" anchor="ctr">
                    <a:solidFill>
                      <a:schemeClr val="accent1">
                        <a:lumMod val="75000"/>
                      </a:schemeClr>
                    </a:solidFill>
                  </a:tcPr>
                </a:tc>
                <a:tc>
                  <a:txBody>
                    <a:bodyPr/>
                    <a:lstStyle/>
                    <a:p>
                      <a:pPr algn="ctr"/>
                      <a:r>
                        <a:rPr lang="en-US" sz="2700" dirty="0" smtClean="0"/>
                        <a:t>Heading</a:t>
                      </a:r>
                      <a:endParaRPr lang="en-US" sz="2700" dirty="0"/>
                    </a:p>
                  </a:txBody>
                  <a:tcPr marT="34290" marB="34290" anchor="ctr">
                    <a:solidFill>
                      <a:schemeClr val="accent1">
                        <a:lumMod val="75000"/>
                      </a:schemeClr>
                    </a:solidFill>
                  </a:tcPr>
                </a:tc>
                <a:tc>
                  <a:txBody>
                    <a:bodyPr/>
                    <a:lstStyle/>
                    <a:p>
                      <a:pPr algn="ctr"/>
                      <a:r>
                        <a:rPr lang="en-US" sz="2700" dirty="0" smtClean="0"/>
                        <a:t>Heading</a:t>
                      </a:r>
                      <a:endParaRPr lang="en-US" sz="2700" dirty="0"/>
                    </a:p>
                  </a:txBody>
                  <a:tcPr marT="34290" marB="34290" anchor="ctr">
                    <a:solidFill>
                      <a:schemeClr val="accent1">
                        <a:lumMod val="75000"/>
                      </a:schemeClr>
                    </a:solidFill>
                  </a:tcPr>
                </a:tc>
                <a:tc>
                  <a:txBody>
                    <a:bodyPr/>
                    <a:lstStyle/>
                    <a:p>
                      <a:pPr algn="ctr"/>
                      <a:r>
                        <a:rPr lang="en-US" sz="2700" dirty="0" smtClean="0"/>
                        <a:t>Heading</a:t>
                      </a:r>
                      <a:endParaRPr lang="en-US" sz="2700" dirty="0"/>
                    </a:p>
                  </a:txBody>
                  <a:tcPr marT="34290" marB="34290" anchor="ctr">
                    <a:solidFill>
                      <a:schemeClr val="accent1">
                        <a:lumMod val="75000"/>
                      </a:schemeClr>
                    </a:solidFill>
                  </a:tcP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800</a:t>
                      </a:r>
                      <a:endParaRPr lang="en-US" sz="2700" dirty="0"/>
                    </a:p>
                  </a:txBody>
                  <a:tcPr marT="34290" marB="34290" anchor="ctr"/>
                </a:tc>
                <a:tc>
                  <a:txBody>
                    <a:bodyPr/>
                    <a:lstStyle/>
                    <a:p>
                      <a:pPr algn="ctr"/>
                      <a:r>
                        <a:rPr lang="en-US" sz="2700" dirty="0" smtClean="0"/>
                        <a:t>790</a:t>
                      </a:r>
                      <a:endParaRPr lang="en-US" sz="2700" dirty="0"/>
                    </a:p>
                  </a:txBody>
                  <a:tcPr marT="34290" marB="34290" anchor="ctr"/>
                </a:tc>
                <a:tc>
                  <a:txBody>
                    <a:bodyPr/>
                    <a:lstStyle/>
                    <a:p>
                      <a:pPr algn="ctr"/>
                      <a:r>
                        <a:rPr lang="en-US" sz="2700" dirty="0" smtClean="0"/>
                        <a:t>4001</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356</a:t>
                      </a:r>
                    </a:p>
                  </a:txBody>
                  <a:tcPr marT="34290" marB="34290" anchor="ctr"/>
                </a:tc>
                <a:tc>
                  <a:txBody>
                    <a:bodyPr/>
                    <a:lstStyle/>
                    <a:p>
                      <a:pPr algn="ctr"/>
                      <a:r>
                        <a:rPr lang="en-US" sz="2700" dirty="0" smtClean="0"/>
                        <a:t>856</a:t>
                      </a:r>
                      <a:endParaRPr lang="en-US" sz="2700" dirty="0"/>
                    </a:p>
                  </a:txBody>
                  <a:tcPr marT="34290" marB="34290" anchor="ctr"/>
                </a:tc>
                <a:tc>
                  <a:txBody>
                    <a:bodyPr/>
                    <a:lstStyle/>
                    <a:p>
                      <a:pPr algn="ctr"/>
                      <a:r>
                        <a:rPr lang="en-US" sz="2700" dirty="0" smtClean="0"/>
                        <a:t>290</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228</a:t>
                      </a:r>
                      <a:endParaRPr lang="en-US" sz="2700" dirty="0"/>
                    </a:p>
                  </a:txBody>
                  <a:tcPr marT="34290" marB="34290" anchor="ctr"/>
                </a:tc>
                <a:tc>
                  <a:txBody>
                    <a:bodyPr/>
                    <a:lstStyle/>
                    <a:p>
                      <a:pPr algn="ctr"/>
                      <a:r>
                        <a:rPr lang="en-US" sz="2700" dirty="0" smtClean="0"/>
                        <a:t>134</a:t>
                      </a:r>
                      <a:endParaRPr lang="en-US" sz="2700" dirty="0"/>
                    </a:p>
                  </a:txBody>
                  <a:tcPr marT="34290" marB="34290" anchor="ctr"/>
                </a:tc>
                <a:tc>
                  <a:txBody>
                    <a:bodyPr/>
                    <a:lstStyle/>
                    <a:p>
                      <a:pPr algn="ctr"/>
                      <a:r>
                        <a:rPr lang="en-US" sz="2700" dirty="0" smtClean="0"/>
                        <a:t>238</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954</a:t>
                      </a:r>
                      <a:endParaRPr lang="en-US" sz="2700" dirty="0"/>
                    </a:p>
                  </a:txBody>
                  <a:tcPr marT="34290" marB="34290" anchor="ctr"/>
                </a:tc>
                <a:tc>
                  <a:txBody>
                    <a:bodyPr/>
                    <a:lstStyle/>
                    <a:p>
                      <a:pPr algn="ctr"/>
                      <a:r>
                        <a:rPr lang="en-US" sz="2700" dirty="0" smtClean="0"/>
                        <a:t>875</a:t>
                      </a:r>
                      <a:endParaRPr lang="en-US" sz="2700" dirty="0"/>
                    </a:p>
                  </a:txBody>
                  <a:tcPr marT="34290" marB="34290" anchor="ctr"/>
                </a:tc>
                <a:tc>
                  <a:txBody>
                    <a:bodyPr/>
                    <a:lstStyle/>
                    <a:p>
                      <a:pPr algn="ctr"/>
                      <a:r>
                        <a:rPr lang="en-US" sz="2700" dirty="0" smtClean="0"/>
                        <a:t>976</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324</a:t>
                      </a:r>
                      <a:endParaRPr lang="en-US" sz="2700" dirty="0"/>
                    </a:p>
                  </a:txBody>
                  <a:tcPr marT="34290" marB="34290" anchor="ctr"/>
                </a:tc>
                <a:tc>
                  <a:txBody>
                    <a:bodyPr/>
                    <a:lstStyle/>
                    <a:p>
                      <a:pPr algn="ctr"/>
                      <a:r>
                        <a:rPr lang="en-US" sz="2700" dirty="0" smtClean="0"/>
                        <a:t>325</a:t>
                      </a:r>
                      <a:endParaRPr lang="en-US" sz="2700" dirty="0"/>
                    </a:p>
                  </a:txBody>
                  <a:tcPr marT="34290" marB="34290" anchor="ctr"/>
                </a:tc>
                <a:tc>
                  <a:txBody>
                    <a:bodyPr/>
                    <a:lstStyle/>
                    <a:p>
                      <a:pPr algn="ctr"/>
                      <a:r>
                        <a:rPr lang="en-US" sz="2700" dirty="0" smtClean="0"/>
                        <a:t>301</a:t>
                      </a:r>
                      <a:endParaRPr lang="en-US" sz="2700" dirty="0"/>
                    </a:p>
                  </a:txBody>
                  <a:tcPr marT="34290" marB="34290" anchor="ctr"/>
                </a:tc>
              </a:tr>
              <a:tr h="777125">
                <a:tc>
                  <a:txBody>
                    <a:bodyPr/>
                    <a:lstStyle/>
                    <a:p>
                      <a:r>
                        <a:rPr lang="en-US" sz="2700" dirty="0" smtClean="0"/>
                        <a:t>Item</a:t>
                      </a:r>
                      <a:endParaRPr lang="en-US" sz="2700" dirty="0"/>
                    </a:p>
                  </a:txBody>
                  <a:tcPr marT="34290" marB="34290" anchor="ctr"/>
                </a:tc>
                <a:tc>
                  <a:txBody>
                    <a:bodyPr/>
                    <a:lstStyle/>
                    <a:p>
                      <a:pPr algn="ctr"/>
                      <a:r>
                        <a:rPr lang="en-US" sz="2700" dirty="0" smtClean="0"/>
                        <a:t>199</a:t>
                      </a:r>
                      <a:endParaRPr lang="en-US" sz="2700" dirty="0"/>
                    </a:p>
                  </a:txBody>
                  <a:tcPr marT="34290" marB="34290" anchor="ctr"/>
                </a:tc>
                <a:tc>
                  <a:txBody>
                    <a:bodyPr/>
                    <a:lstStyle/>
                    <a:p>
                      <a:pPr algn="ctr"/>
                      <a:r>
                        <a:rPr lang="en-US" sz="2700" dirty="0" smtClean="0"/>
                        <a:t>137</a:t>
                      </a:r>
                      <a:endParaRPr lang="en-US" sz="2700" dirty="0"/>
                    </a:p>
                  </a:txBody>
                  <a:tcPr marT="34290" marB="34290" anchor="ctr"/>
                </a:tc>
                <a:tc>
                  <a:txBody>
                    <a:bodyPr/>
                    <a:lstStyle/>
                    <a:p>
                      <a:pPr algn="ctr"/>
                      <a:r>
                        <a:rPr lang="en-US" sz="2700" dirty="0" smtClean="0"/>
                        <a:t>186</a:t>
                      </a:r>
                      <a:endParaRPr lang="en-US" sz="2700" dirty="0"/>
                    </a:p>
                  </a:txBody>
                  <a:tcPr marT="34290" marB="34290" anchor="ctr"/>
                </a:tc>
              </a:tr>
            </a:tbl>
          </a:graphicData>
        </a:graphic>
      </p:graphicFrame>
      <mc:AlternateContent xmlns:mc="http://schemas.openxmlformats.org/markup-compatibility/2006" xmlns:a14="http://schemas.microsoft.com/office/drawing/2010/main">
        <mc:Choice Requires="a14">
          <p:sp>
            <p:nvSpPr>
              <p:cNvPr id="11" name="Text Box 190"/>
              <p:cNvSpPr txBox="1">
                <a:spLocks noChangeArrowheads="1"/>
              </p:cNvSpPr>
              <p:nvPr/>
            </p:nvSpPr>
            <p:spPr bwMode="auto">
              <a:xfrm>
                <a:off x="1280160" y="13373102"/>
                <a:ext cx="9692640" cy="1107837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b="1" dirty="0" smtClean="0">
                    <a:latin typeface="+mn-lt"/>
                  </a:rPr>
                  <a:t>Genigraphics®</a:t>
                </a:r>
                <a:r>
                  <a:rPr lang="en-US" sz="2800" dirty="0">
                    <a:latin typeface="+mn-lt"/>
                  </a:rPr>
                  <a:t> has provided this template to assist in preparation of a medical or scientific research poster. The dimensions are set to </a:t>
                </a:r>
                <a:r>
                  <a:rPr lang="en-US" sz="2800" dirty="0" smtClean="0">
                    <a:latin typeface="+mn-lt"/>
                  </a:rPr>
                  <a:t>36” </a:t>
                </a:r>
                <a:r>
                  <a:rPr lang="en-US" sz="2800" dirty="0">
                    <a:latin typeface="+mn-lt"/>
                  </a:rPr>
                  <a:t>high by </a:t>
                </a:r>
                <a:r>
                  <a:rPr lang="en-US" sz="2800" dirty="0" smtClean="0">
                    <a:latin typeface="+mn-lt"/>
                  </a:rPr>
                  <a:t>36” </a:t>
                </a:r>
                <a:r>
                  <a:rPr lang="en-US" sz="2800" dirty="0">
                    <a:latin typeface="+mn-lt"/>
                  </a:rPr>
                  <a:t>wide but prints can be scaled up or down in size to any dimension with a 1:1 aspect ratio. For example, if you order a </a:t>
                </a:r>
                <a:r>
                  <a:rPr lang="en-US" sz="2800" dirty="0" smtClean="0">
                    <a:latin typeface="+mn-lt"/>
                  </a:rPr>
                  <a:t>30</a:t>
                </a:r>
                <a:r>
                  <a:rPr lang="en-US" sz="2800" dirty="0">
                    <a:latin typeface="+mn-lt"/>
                  </a:rPr>
                  <a:t>” x </a:t>
                </a:r>
                <a:r>
                  <a:rPr lang="en-US" sz="2800" dirty="0" smtClean="0">
                    <a:latin typeface="+mn-lt"/>
                  </a:rPr>
                  <a:t>30</a:t>
                </a:r>
                <a:r>
                  <a:rPr lang="en-US" sz="2800" dirty="0">
                    <a:latin typeface="+mn-lt"/>
                  </a:rPr>
                  <a:t>” poster using this template, we will print the file at </a:t>
                </a:r>
                <a:r>
                  <a:rPr lang="en-US" sz="2800" dirty="0" smtClean="0">
                    <a:latin typeface="+mn-lt"/>
                  </a:rPr>
                  <a:t>83.3% </a:t>
                </a:r>
                <a:r>
                  <a:rPr lang="en-US" sz="2800" dirty="0">
                    <a:latin typeface="+mn-lt"/>
                  </a:rPr>
                  <a:t>of its original size. </a:t>
                </a:r>
                <a:r>
                  <a:rPr lang="en-US" sz="2800" b="1" dirty="0">
                    <a:latin typeface="+mn-lt"/>
                  </a:rPr>
                  <a:t>The most critical factor is that your template and poster dimensions must be proportional:</a:t>
                </a:r>
              </a:p>
              <a:p>
                <a:pPr eaLnBrk="1" hangingPunct="1"/>
                <a:endParaRPr lang="en-US" sz="2800" b="1" dirty="0">
                  <a:latin typeface="+mn-lt"/>
                </a:endParaRPr>
              </a:p>
              <a:p>
                <a:pPr eaLnBrk="1" hangingPunct="1"/>
                <a14:m>
                  <m:oMathPara xmlns:m="http://schemas.openxmlformats.org/officeDocument/2006/math">
                    <m:oMathParaPr>
                      <m:jc m:val="centerGroup"/>
                    </m:oMathParaPr>
                    <m:oMath xmlns:m="http://schemas.openxmlformats.org/officeDocument/2006/math">
                      <m:box>
                        <m:boxPr>
                          <m:ctrlPr>
                            <a:rPr lang="en-US" sz="2800" b="1" i="1">
                              <a:latin typeface="Cambria Math" charset="0"/>
                            </a:rPr>
                          </m:ctrlPr>
                        </m:boxPr>
                        <m:e>
                          <m:f>
                            <m:fPr>
                              <m:ctrlPr>
                                <a:rPr lang="en-US" sz="2800" b="1" i="1">
                                  <a:latin typeface="Cambria Math" charset="0"/>
                                </a:rPr>
                              </m:ctrlPr>
                            </m:fPr>
                            <m:num>
                              <m:r>
                                <a:rPr lang="en-US" sz="2800" b="1" i="1">
                                  <a:latin typeface="Cambria Math"/>
                                </a:rPr>
                                <m:t>𝒕𝒆𝒎𝒑𝒍𝒂𝒕𝒆</m:t>
                              </m:r>
                              <m:r>
                                <a:rPr lang="en-US" sz="2800" b="1" i="1">
                                  <a:latin typeface="Cambria Math"/>
                                </a:rPr>
                                <m:t> </m:t>
                              </m:r>
                              <m:r>
                                <a:rPr lang="en-US" sz="2800" b="1" i="1">
                                  <a:latin typeface="Cambria Math"/>
                                </a:rPr>
                                <m:t>𝒉𝒆𝒊𝒈𝒉𝒕</m:t>
                              </m:r>
                            </m:num>
                            <m:den>
                              <m:r>
                                <a:rPr lang="en-US" sz="2800" b="1" i="1">
                                  <a:latin typeface="Cambria Math"/>
                                </a:rPr>
                                <m:t>𝒕𝒆𝒎𝒑𝒍𝒂𝒕𝒆</m:t>
                              </m:r>
                              <m:r>
                                <a:rPr lang="en-US" sz="2800" b="1" i="1">
                                  <a:latin typeface="Cambria Math"/>
                                </a:rPr>
                                <m:t> </m:t>
                              </m:r>
                              <m:r>
                                <a:rPr lang="en-US" sz="2800" b="1" i="1">
                                  <a:latin typeface="Cambria Math"/>
                                </a:rPr>
                                <m:t>𝒘𝒊𝒅𝒕𝒉</m:t>
                              </m:r>
                            </m:den>
                          </m:f>
                        </m:e>
                      </m:box>
                      <m:r>
                        <a:rPr lang="en-US" sz="2800" b="1" i="1" smtClean="0">
                          <a:latin typeface="Cambria Math"/>
                        </a:rPr>
                        <m:t> </m:t>
                      </m:r>
                      <m:r>
                        <a:rPr lang="en-US" sz="2800" b="1" i="1">
                          <a:latin typeface="Cambria Math"/>
                        </a:rPr>
                        <m:t>= </m:t>
                      </m:r>
                      <m:box>
                        <m:boxPr>
                          <m:ctrlPr>
                            <a:rPr lang="en-US" sz="2800" b="1" i="1">
                              <a:latin typeface="Cambria Math" charset="0"/>
                            </a:rPr>
                          </m:ctrlPr>
                        </m:boxPr>
                        <m:e>
                          <m:f>
                            <m:fPr>
                              <m:ctrlPr>
                                <a:rPr lang="en-US" sz="2800" b="1" i="1">
                                  <a:latin typeface="Cambria Math" charset="0"/>
                                </a:rPr>
                              </m:ctrlPr>
                            </m:fPr>
                            <m:num>
                              <m:r>
                                <a:rPr lang="en-US" sz="2800" b="1" i="1">
                                  <a:latin typeface="Cambria Math"/>
                                </a:rPr>
                                <m:t>𝒅𝒆𝒔𝒊𝒓𝒆𝒅</m:t>
                              </m:r>
                              <m:r>
                                <a:rPr lang="en-US" sz="2800" b="1" i="1">
                                  <a:latin typeface="Cambria Math"/>
                                </a:rPr>
                                <m:t> </m:t>
                              </m:r>
                              <m:r>
                                <a:rPr lang="en-US" sz="2800" b="1" i="1">
                                  <a:latin typeface="Cambria Math"/>
                                </a:rPr>
                                <m:t>𝒑𝒓𝒊𝒏𝒕</m:t>
                              </m:r>
                              <m:r>
                                <a:rPr lang="en-US" sz="2800" b="1" i="1">
                                  <a:latin typeface="Cambria Math"/>
                                </a:rPr>
                                <m:t> </m:t>
                              </m:r>
                              <m:r>
                                <a:rPr lang="en-US" sz="2800" b="1" i="1">
                                  <a:latin typeface="Cambria Math"/>
                                </a:rPr>
                                <m:t>𝒉𝒆𝒊𝒈𝒉𝒕</m:t>
                              </m:r>
                            </m:num>
                            <m:den>
                              <m:r>
                                <a:rPr lang="en-US" sz="2800" b="1" i="1">
                                  <a:latin typeface="Cambria Math"/>
                                </a:rPr>
                                <m:t>𝒅𝒆𝒔𝒊𝒓𝒆𝒅</m:t>
                              </m:r>
                              <m:r>
                                <a:rPr lang="en-US" sz="2800" b="1" i="1">
                                  <a:latin typeface="Cambria Math"/>
                                </a:rPr>
                                <m:t> </m:t>
                              </m:r>
                              <m:r>
                                <a:rPr lang="en-US" sz="2800" b="1" i="1">
                                  <a:latin typeface="Cambria Math"/>
                                </a:rPr>
                                <m:t>𝒑𝒓𝒊𝒏𝒕</m:t>
                              </m:r>
                              <m:r>
                                <a:rPr lang="en-US" sz="2800" b="1" i="1">
                                  <a:latin typeface="Cambria Math"/>
                                </a:rPr>
                                <m:t> </m:t>
                              </m:r>
                              <m:r>
                                <a:rPr lang="en-US" sz="2800" b="1" i="1">
                                  <a:latin typeface="Cambria Math"/>
                                </a:rPr>
                                <m:t>𝒘𝒊𝒅𝒕𝒉</m:t>
                              </m:r>
                            </m:den>
                          </m:f>
                        </m:e>
                      </m:box>
                    </m:oMath>
                  </m:oMathPara>
                </a14:m>
                <a:endParaRPr lang="en-US" sz="2800" b="1" dirty="0">
                  <a:latin typeface="+mn-lt"/>
                </a:endParaRPr>
              </a:p>
              <a:p>
                <a:pPr eaLnBrk="1" hangingPunct="1"/>
                <a:endParaRPr lang="en-US" sz="2800" dirty="0">
                  <a:latin typeface="+mn-lt"/>
                </a:endParaRPr>
              </a:p>
              <a:p>
                <a:pPr eaLnBrk="1" hangingPunct="1"/>
                <a:r>
                  <a:rPr lang="en-US" sz="2800" dirty="0">
                    <a:latin typeface="+mn-lt"/>
                  </a:rPr>
                  <a:t>Order your poster from Genigraphics and we will perform a free design review and advise you if we see anything that may be a concern for printing. We’ll even help tidy things up.</a:t>
                </a:r>
              </a:p>
              <a:p>
                <a:pPr eaLnBrk="1" hangingPunct="1"/>
                <a:endParaRPr lang="en-US" sz="2800" dirty="0">
                  <a:latin typeface="+mn-lt"/>
                </a:endParaRPr>
              </a:p>
              <a:p>
                <a:pPr eaLnBrk="1" hangingPunct="1"/>
                <a:r>
                  <a:rPr lang="en-US" sz="2800" dirty="0">
                    <a:latin typeface="+mn-lt"/>
                  </a:rPr>
                  <a:t>We have more history with PowerPoint® than any other printing company. In fact, we helped Microsoft® design the software and we created all of the original color themes, templates, and clip art galleries. We know how to make your printed poster look just like it does on screen. Other printing companies and copy centers will blindly convert your file to another format prior to printing. This can result in text shifting, symbols changing, and altered colors. We know the secrets to avoid those issues. So choose Genigraphics for the most accurate reproduction available.</a:t>
                </a:r>
              </a:p>
            </p:txBody>
          </p:sp>
        </mc:Choice>
        <mc:Fallback xmlns="">
          <p:sp>
            <p:nvSpPr>
              <p:cNvPr id="11" name="Text Box 190"/>
              <p:cNvSpPr txBox="1">
                <a:spLocks noRot="1" noChangeAspect="1" noMove="1" noResize="1" noEditPoints="1" noAdjustHandles="1" noChangeArrowheads="1" noChangeShapeType="1" noTextEdit="1"/>
              </p:cNvSpPr>
              <p:nvPr/>
            </p:nvSpPr>
            <p:spPr bwMode="auto">
              <a:xfrm>
                <a:off x="1280160" y="13373102"/>
                <a:ext cx="9692640" cy="11078371"/>
              </a:xfrm>
              <a:prstGeom prst="rect">
                <a:avLst/>
              </a:prstGeom>
              <a:blipFill rotWithShape="1">
                <a:blip r:embed="rId2"/>
                <a:stretch>
                  <a:fillRect l="-754" r="-1382"/>
                </a:stretch>
              </a:blipFill>
              <a:ln w="12700">
                <a:solidFill>
                  <a:schemeClr val="accent1">
                    <a:lumMod val="75000"/>
                  </a:schemeClr>
                </a:solidFill>
              </a:ln>
              <a:effectLst/>
            </p:spPr>
            <p:txBody>
              <a:bodyPr/>
              <a:lstStyle/>
              <a:p>
                <a:r>
                  <a:rPr lang="en-US">
                    <a:noFill/>
                  </a:rPr>
                  <a:t> </a:t>
                </a:r>
              </a:p>
            </p:txBody>
          </p:sp>
        </mc:Fallback>
      </mc:AlternateContent>
      <p:sp>
        <p:nvSpPr>
          <p:cNvPr id="45" name="Rectangle 44"/>
          <p:cNvSpPr/>
          <p:nvPr/>
        </p:nvSpPr>
        <p:spPr>
          <a:xfrm>
            <a:off x="1161288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pic>
        <p:nvPicPr>
          <p:cNvPr id="49" name="Picture 178"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7543" y="24803101"/>
            <a:ext cx="4114800" cy="2743041"/>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descr="Pictur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744" y="24803101"/>
            <a:ext cx="4114800" cy="2743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1567546" y="2771775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52" name="Text Box 181"/>
          <p:cNvSpPr txBox="1">
            <a:spLocks noChangeArrowheads="1"/>
          </p:cNvSpPr>
          <p:nvPr/>
        </p:nvSpPr>
        <p:spPr bwMode="auto">
          <a:xfrm>
            <a:off x="6596746" y="27717751"/>
            <a:ext cx="3847824"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sp>
        <p:nvSpPr>
          <p:cNvPr id="53" name="Text Box 180"/>
          <p:cNvSpPr txBox="1">
            <a:spLocks noChangeArrowheads="1"/>
          </p:cNvSpPr>
          <p:nvPr/>
        </p:nvSpPr>
        <p:spPr bwMode="auto">
          <a:xfrm>
            <a:off x="11599896" y="22067535"/>
            <a:ext cx="3736641"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graphicFrame>
        <p:nvGraphicFramePr>
          <p:cNvPr id="3" name="Chart 2"/>
          <p:cNvGraphicFramePr/>
          <p:nvPr>
            <p:extLst>
              <p:ext uri="{D42A27DB-BD31-4B8C-83A1-F6EECF244321}">
                <p14:modId xmlns:p14="http://schemas.microsoft.com/office/powerpoint/2010/main" val="1572143855"/>
              </p:ext>
            </p:extLst>
          </p:nvPr>
        </p:nvGraphicFramePr>
        <p:xfrm>
          <a:off x="21981459" y="4800601"/>
          <a:ext cx="9563359" cy="6555455"/>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 Box 180"/>
          <p:cNvSpPr txBox="1">
            <a:spLocks noChangeArrowheads="1"/>
          </p:cNvSpPr>
          <p:nvPr/>
        </p:nvSpPr>
        <p:spPr bwMode="auto">
          <a:xfrm>
            <a:off x="21945455" y="11658601"/>
            <a:ext cx="3756710"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Label in </a:t>
            </a:r>
            <a:r>
              <a:rPr lang="en-US" sz="2400" dirty="0" smtClean="0">
                <a:latin typeface="Calibri" pitchFamily="34" charset="0"/>
              </a:rPr>
              <a:t>24pt </a:t>
            </a:r>
            <a:r>
              <a:rPr lang="en-US" sz="2400" dirty="0">
                <a:latin typeface="Calibri" pitchFamily="34" charset="0"/>
              </a:rPr>
              <a:t>Calibri.</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0160" y="30241316"/>
            <a:ext cx="2794000" cy="1788006"/>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70104" y="30438864"/>
            <a:ext cx="3757457" cy="1590458"/>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2687</TotalTime>
  <Words>1069</Words>
  <Application>Microsoft Macintosh PowerPoint</Application>
  <PresentationFormat>Custom</PresentationFormat>
  <Paragraphs>96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Cambria Math</vt:lpstr>
      <vt:lpstr>Arial</vt:lpstr>
      <vt:lpstr>Office Theme</vt:lpstr>
      <vt:lpstr>PowerPoint Presentation</vt:lpstr>
    </vt:vector>
  </TitlesOfParts>
  <Company>Genigraphics LLC</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dc:description>Quality poster printing
www.genigraphics.com
1-800-790-4001</dc:description>
  <cp:lastModifiedBy>George Letey</cp:lastModifiedBy>
  <cp:revision>78</cp:revision>
  <cp:lastPrinted>2013-02-12T02:21:55Z</cp:lastPrinted>
  <dcterms:created xsi:type="dcterms:W3CDTF">2013-02-10T21:14:48Z</dcterms:created>
  <dcterms:modified xsi:type="dcterms:W3CDTF">2018-04-29T13:39:14Z</dcterms:modified>
</cp:coreProperties>
</file>