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5" d="100"/>
          <a:sy n="45" d="100"/>
        </p:scale>
        <p:origin x="168" y="144"/>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1793790752"/>
        <c:axId val="-1793790224"/>
      </c:barChart>
      <c:catAx>
        <c:axId val="-1793790752"/>
        <c:scaling>
          <c:orientation val="minMax"/>
        </c:scaling>
        <c:delete val="0"/>
        <c:axPos val="b"/>
        <c:numFmt formatCode="General" sourceLinked="0"/>
        <c:majorTickMark val="out"/>
        <c:minorTickMark val="none"/>
        <c:tickLblPos val="nextTo"/>
        <c:crossAx val="-1793790224"/>
        <c:crosses val="autoZero"/>
        <c:auto val="1"/>
        <c:lblAlgn val="ctr"/>
        <c:lblOffset val="100"/>
        <c:noMultiLvlLbl val="0"/>
      </c:catAx>
      <c:valAx>
        <c:axId val="-1793790224"/>
        <c:scaling>
          <c:orientation val="minMax"/>
        </c:scaling>
        <c:delete val="0"/>
        <c:axPos val="l"/>
        <c:majorGridlines/>
        <c:numFmt formatCode="General" sourceLinked="1"/>
        <c:majorTickMark val="out"/>
        <c:minorTickMark val="none"/>
        <c:tickLblPos val="nextTo"/>
        <c:crossAx val="-17937907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4/29/18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chart" Target="../charts/chart1.xml"/><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2806529" y="115047"/>
            <a:ext cx="274320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smtClean="0">
                <a:solidFill>
                  <a:schemeClr val="accent3">
                    <a:lumMod val="20000"/>
                    <a:lumOff val="80000"/>
                  </a:schemeClr>
                </a:solidFill>
                <a:latin typeface="+mn-lt"/>
              </a:rPr>
              <a:t>CSCI 5622 Graduate Machine Learning Final Project</a:t>
            </a:r>
          </a:p>
          <a:p>
            <a:pPr algn="ctr" eaLnBrk="1" hangingPunct="1"/>
            <a:r>
              <a:rPr lang="en-US" sz="6600" b="1" dirty="0" smtClean="0">
                <a:solidFill>
                  <a:schemeClr val="accent3">
                    <a:lumMod val="20000"/>
                    <a:lumOff val="80000"/>
                  </a:schemeClr>
                </a:solidFill>
                <a:latin typeface="+mn-lt"/>
              </a:rPr>
              <a:t>A Machine Learning Model to Use Textual Data to Predict Stock Fluctuations</a:t>
            </a:r>
            <a:endParaRPr lang="en-US" sz="6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Mary Letey	Morgan Allen	Colton Williams	Aniq Shahid</a:t>
            </a:r>
            <a:endParaRPr lang="en-US" sz="4000" dirty="0">
              <a:solidFill>
                <a:schemeClr val="accent3">
                  <a:lumMod val="20000"/>
                  <a:lumOff val="80000"/>
                </a:schemeClr>
              </a:solidFill>
              <a:latin typeface="+mn-lt"/>
            </a:endParaRPr>
          </a:p>
        </p:txBody>
      </p:sp>
      <p:sp>
        <p:nvSpPr>
          <p:cNvPr id="25" name="TextBox 24"/>
          <p:cNvSpPr txBox="1"/>
          <p:nvPr/>
        </p:nvSpPr>
        <p:spPr>
          <a:xfrm>
            <a:off x="1280160" y="29146502"/>
            <a:ext cx="1957884" cy="746346"/>
          </a:xfrm>
          <a:prstGeom prst="rect">
            <a:avLst/>
          </a:prstGeom>
          <a:noFill/>
        </p:spPr>
        <p:txBody>
          <a:bodyPr wrap="none" lIns="68568" tIns="34284" rIns="68568" bIns="34284" rtlCol="0">
            <a:spAutoFit/>
          </a:bodyPr>
          <a:lstStyle/>
          <a:p>
            <a:r>
              <a:rPr lang="en-US" sz="4400" b="1" dirty="0" smtClean="0"/>
              <a:t>Utilities</a:t>
            </a:r>
            <a:endParaRPr lang="en-US" sz="4400" b="1" dirty="0"/>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16459202"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Abstract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a:t>
            </a:r>
            <a:r>
              <a:rPr lang="en-US" sz="2800" dirty="0" smtClean="0">
                <a:latin typeface="Calibri" pitchFamily="34" charset="0"/>
              </a:rPr>
              <a:t>28pt </a:t>
            </a:r>
            <a:r>
              <a:rPr lang="en-US" sz="2800" dirty="0">
                <a:latin typeface="Calibri" pitchFamily="34" charset="0"/>
              </a:rPr>
              <a:t>and is easily </a:t>
            </a:r>
            <a:r>
              <a:rPr lang="en-US" sz="2800" dirty="0" smtClean="0">
                <a:latin typeface="Calibri" pitchFamily="34" charset="0"/>
              </a:rPr>
              <a:t>read </a:t>
            </a:r>
            <a:r>
              <a:rPr lang="en-US" sz="2800" dirty="0">
                <a:latin typeface="Calibri" pitchFamily="34" charset="0"/>
              </a:rPr>
              <a:t>up to 4 feet away on a </a:t>
            </a:r>
            <a:r>
              <a:rPr lang="en-US" sz="2800" dirty="0" smtClean="0">
                <a:latin typeface="Calibri" pitchFamily="34" charset="0"/>
              </a:rPr>
              <a:t>36x36 </a:t>
            </a:r>
            <a:r>
              <a:rPr lang="en-US" sz="2800" dirty="0">
                <a:latin typeface="Calibri" pitchFamily="34" charset="0"/>
              </a:rPr>
              <a:t>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612880" y="13373100"/>
            <a:ext cx="969264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Results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a:p>
            <a:pPr eaLnBrk="1" hangingPunct="1"/>
            <a:endParaRPr lang="en-US" sz="2800" dirty="0">
              <a:latin typeface="Calibri" pitchFamily="34" charset="0"/>
            </a:endParaRPr>
          </a:p>
          <a:p>
            <a:pPr eaLnBrk="1" hangingPunct="1"/>
            <a:r>
              <a:rPr lang="en-US" sz="2800" dirty="0">
                <a:latin typeface="Calibri" pitchFamily="34" charset="0"/>
              </a:rPr>
              <a:t>Speaking of Results, yours will look better if you remember to run a spell-check on your poster! After you’ve added your content click on </a:t>
            </a:r>
            <a:r>
              <a:rPr lang="en-US" sz="2800" b="1" dirty="0">
                <a:latin typeface="Calibri" pitchFamily="34" charset="0"/>
              </a:rPr>
              <a:t>Review</a:t>
            </a:r>
            <a:r>
              <a:rPr lang="en-US" sz="2800" dirty="0">
                <a:latin typeface="Calibri" pitchFamily="34" charset="0"/>
              </a:rPr>
              <a:t>, </a:t>
            </a:r>
            <a:r>
              <a:rPr lang="en-US" sz="2800" b="1" dirty="0">
                <a:latin typeface="Calibri" pitchFamily="34" charset="0"/>
              </a:rPr>
              <a:t>Spelling</a:t>
            </a:r>
            <a:r>
              <a:rPr lang="en-US" sz="2800" dirty="0">
                <a:latin typeface="Calibri" pitchFamily="34" charset="0"/>
              </a:rPr>
              <a:t>, or press F7.</a:t>
            </a: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1288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Methods and Materials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133731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5" name="Rectangle 34"/>
          <p:cNvSpPr/>
          <p:nvPr/>
        </p:nvSpPr>
        <p:spPr>
          <a:xfrm>
            <a:off x="2194560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212598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Conclusions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1722915" y="22620773"/>
          <a:ext cx="9599228" cy="5439875"/>
        </p:xfrm>
        <a:graphic>
          <a:graphicData uri="http://schemas.openxmlformats.org/drawingml/2006/table">
            <a:tbl>
              <a:tblPr firstRow="1" bandRow="1">
                <a:tableStyleId>{F5AB1C69-6EDB-4FF4-983F-18BD219EF322}</a:tableStyleId>
              </a:tblPr>
              <a:tblGrid>
                <a:gridCol w="2399807"/>
                <a:gridCol w="2399807"/>
                <a:gridCol w="2399807"/>
                <a:gridCol w="2399807"/>
              </a:tblGrid>
              <a:tr h="777125">
                <a:tc>
                  <a:txBody>
                    <a:bodyPr/>
                    <a:lstStyle/>
                    <a:p>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800</a:t>
                      </a:r>
                      <a:endParaRPr lang="en-US" sz="2700" dirty="0"/>
                    </a:p>
                  </a:txBody>
                  <a:tcPr marT="34290" marB="34290" anchor="ctr"/>
                </a:tc>
                <a:tc>
                  <a:txBody>
                    <a:bodyPr/>
                    <a:lstStyle/>
                    <a:p>
                      <a:pPr algn="ctr"/>
                      <a:r>
                        <a:rPr lang="en-US" sz="2700" dirty="0" smtClean="0"/>
                        <a:t>790</a:t>
                      </a:r>
                      <a:endParaRPr lang="en-US" sz="2700" dirty="0"/>
                    </a:p>
                  </a:txBody>
                  <a:tcPr marT="34290" marB="34290" anchor="ctr"/>
                </a:tc>
                <a:tc>
                  <a:txBody>
                    <a:bodyPr/>
                    <a:lstStyle/>
                    <a:p>
                      <a:pPr algn="ctr"/>
                      <a:r>
                        <a:rPr lang="en-US" sz="2700" dirty="0" smtClean="0"/>
                        <a:t>4001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356</a:t>
                      </a:r>
                    </a:p>
                  </a:txBody>
                  <a:tcPr marT="34290" marB="34290" anchor="ctr"/>
                </a:tc>
                <a:tc>
                  <a:txBody>
                    <a:bodyPr/>
                    <a:lstStyle/>
                    <a:p>
                      <a:pPr algn="ctr"/>
                      <a:r>
                        <a:rPr lang="en-US" sz="2700" dirty="0" smtClean="0"/>
                        <a:t>856</a:t>
                      </a:r>
                      <a:endParaRPr lang="en-US" sz="2700" dirty="0"/>
                    </a:p>
                  </a:txBody>
                  <a:tcPr marT="34290" marB="34290" anchor="ctr"/>
                </a:tc>
                <a:tc>
                  <a:txBody>
                    <a:bodyPr/>
                    <a:lstStyle/>
                    <a:p>
                      <a:pPr algn="ctr"/>
                      <a:r>
                        <a:rPr lang="en-US" sz="2700" dirty="0" smtClean="0"/>
                        <a:t>290</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228</a:t>
                      </a:r>
                      <a:endParaRPr lang="en-US" sz="2700" dirty="0"/>
                    </a:p>
                  </a:txBody>
                  <a:tcPr marT="34290" marB="34290" anchor="ctr"/>
                </a:tc>
                <a:tc>
                  <a:txBody>
                    <a:bodyPr/>
                    <a:lstStyle/>
                    <a:p>
                      <a:pPr algn="ctr"/>
                      <a:r>
                        <a:rPr lang="en-US" sz="2700" dirty="0" smtClean="0"/>
                        <a:t>134</a:t>
                      </a:r>
                      <a:endParaRPr lang="en-US" sz="2700" dirty="0"/>
                    </a:p>
                  </a:txBody>
                  <a:tcPr marT="34290" marB="34290" anchor="ctr"/>
                </a:tc>
                <a:tc>
                  <a:txBody>
                    <a:bodyPr/>
                    <a:lstStyle/>
                    <a:p>
                      <a:pPr algn="ctr"/>
                      <a:r>
                        <a:rPr lang="en-US" sz="2700" dirty="0" smtClean="0"/>
                        <a:t>238</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954</a:t>
                      </a:r>
                      <a:endParaRPr lang="en-US" sz="2700" dirty="0"/>
                    </a:p>
                  </a:txBody>
                  <a:tcPr marT="34290" marB="34290" anchor="ctr"/>
                </a:tc>
                <a:tc>
                  <a:txBody>
                    <a:bodyPr/>
                    <a:lstStyle/>
                    <a:p>
                      <a:pPr algn="ctr"/>
                      <a:r>
                        <a:rPr lang="en-US" sz="2700" dirty="0" smtClean="0"/>
                        <a:t>875</a:t>
                      </a:r>
                      <a:endParaRPr lang="en-US" sz="2700" dirty="0"/>
                    </a:p>
                  </a:txBody>
                  <a:tcPr marT="34290" marB="34290" anchor="ctr"/>
                </a:tc>
                <a:tc>
                  <a:txBody>
                    <a:bodyPr/>
                    <a:lstStyle/>
                    <a:p>
                      <a:pPr algn="ctr"/>
                      <a:r>
                        <a:rPr lang="en-US" sz="2700" dirty="0" smtClean="0"/>
                        <a:t>976</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324</a:t>
                      </a:r>
                      <a:endParaRPr lang="en-US" sz="2700" dirty="0"/>
                    </a:p>
                  </a:txBody>
                  <a:tcPr marT="34290" marB="34290" anchor="ctr"/>
                </a:tc>
                <a:tc>
                  <a:txBody>
                    <a:bodyPr/>
                    <a:lstStyle/>
                    <a:p>
                      <a:pPr algn="ctr"/>
                      <a:r>
                        <a:rPr lang="en-US" sz="2700" dirty="0" smtClean="0"/>
                        <a:t>325</a:t>
                      </a:r>
                      <a:endParaRPr lang="en-US" sz="2700" dirty="0"/>
                    </a:p>
                  </a:txBody>
                  <a:tcPr marT="34290" marB="34290" anchor="ctr"/>
                </a:tc>
                <a:tc>
                  <a:txBody>
                    <a:bodyPr/>
                    <a:lstStyle/>
                    <a:p>
                      <a:pPr algn="ctr"/>
                      <a:r>
                        <a:rPr lang="en-US" sz="2700" dirty="0" smtClean="0"/>
                        <a:t>301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199</a:t>
                      </a:r>
                      <a:endParaRPr lang="en-US" sz="2700" dirty="0"/>
                    </a:p>
                  </a:txBody>
                  <a:tcPr marT="34290" marB="34290" anchor="ctr"/>
                </a:tc>
                <a:tc>
                  <a:txBody>
                    <a:bodyPr/>
                    <a:lstStyle/>
                    <a:p>
                      <a:pPr algn="ctr"/>
                      <a:r>
                        <a:rPr lang="en-US" sz="2700" dirty="0" smtClean="0"/>
                        <a:t>137</a:t>
                      </a:r>
                      <a:endParaRPr lang="en-US" sz="2700" dirty="0"/>
                    </a:p>
                  </a:txBody>
                  <a:tcPr marT="34290" marB="34290" anchor="ctr"/>
                </a:tc>
                <a:tc>
                  <a:txBody>
                    <a:bodyPr/>
                    <a:lstStyle/>
                    <a:p>
                      <a:pPr algn="ctr"/>
                      <a:r>
                        <a:rPr lang="en-US" sz="2700" dirty="0" smtClean="0"/>
                        <a:t>186</a:t>
                      </a:r>
                      <a:endParaRPr lang="en-US" sz="2700" dirty="0"/>
                    </a:p>
                  </a:txBody>
                  <a:tcPr marT="34290" marB="3429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13373102"/>
                <a:ext cx="9692640" cy="110783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mn-lt"/>
                  </a:rPr>
                  <a:t>Genigraphics®</a:t>
                </a:r>
                <a:r>
                  <a:rPr lang="en-US" sz="2800" dirty="0">
                    <a:latin typeface="+mn-lt"/>
                  </a:rPr>
                  <a:t> has provided this template to assist in preparation of a medical or scientific research poster. The dimensions are set to </a:t>
                </a:r>
                <a:r>
                  <a:rPr lang="en-US" sz="2800" dirty="0" smtClean="0">
                    <a:latin typeface="+mn-lt"/>
                  </a:rPr>
                  <a:t>36” </a:t>
                </a:r>
                <a:r>
                  <a:rPr lang="en-US" sz="2800" dirty="0">
                    <a:latin typeface="+mn-lt"/>
                  </a:rPr>
                  <a:t>high by </a:t>
                </a:r>
                <a:r>
                  <a:rPr lang="en-US" sz="2800" dirty="0" smtClean="0">
                    <a:latin typeface="+mn-lt"/>
                  </a:rPr>
                  <a:t>36” </a:t>
                </a:r>
                <a:r>
                  <a:rPr lang="en-US" sz="2800" dirty="0">
                    <a:latin typeface="+mn-lt"/>
                  </a:rPr>
                  <a:t>wide but prints can be scaled up or down in size to any dimension with a 1:1 aspect ratio. For example, if you order a </a:t>
                </a:r>
                <a:r>
                  <a:rPr lang="en-US" sz="2800" dirty="0" smtClean="0">
                    <a:latin typeface="+mn-lt"/>
                  </a:rPr>
                  <a:t>30</a:t>
                </a:r>
                <a:r>
                  <a:rPr lang="en-US" sz="2800" dirty="0">
                    <a:latin typeface="+mn-lt"/>
                  </a:rPr>
                  <a:t>” x </a:t>
                </a:r>
                <a:r>
                  <a:rPr lang="en-US" sz="2800" dirty="0" smtClean="0">
                    <a:latin typeface="+mn-lt"/>
                  </a:rPr>
                  <a:t>30</a:t>
                </a:r>
                <a:r>
                  <a:rPr lang="en-US" sz="2800" dirty="0">
                    <a:latin typeface="+mn-lt"/>
                  </a:rPr>
                  <a:t>” poster using this template, we will print the file at </a:t>
                </a:r>
                <a:r>
                  <a:rPr lang="en-US" sz="2800" dirty="0" smtClean="0">
                    <a:latin typeface="+mn-lt"/>
                  </a:rPr>
                  <a:t>83.3% </a:t>
                </a:r>
                <a:r>
                  <a:rPr lang="en-US" sz="2800" dirty="0">
                    <a:latin typeface="+mn-lt"/>
                  </a:rPr>
                  <a:t>of its original size. </a:t>
                </a:r>
                <a:r>
                  <a:rPr lang="en-US" sz="2800" b="1" dirty="0">
                    <a:latin typeface="+mn-lt"/>
                  </a:rPr>
                  <a:t>The most critical factor is that your template and poster dimensions must be proportional:</a:t>
                </a:r>
              </a:p>
              <a:p>
                <a:pPr eaLnBrk="1" hangingPunct="1"/>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800" b="1" i="1">
                              <a:latin typeface="Cambria Math" charset="0"/>
                            </a:rPr>
                          </m:ctrlPr>
                        </m:boxPr>
                        <m:e>
                          <m:f>
                            <m:fPr>
                              <m:ctrlPr>
                                <a:rPr lang="en-US" sz="2800" b="1" i="1">
                                  <a:latin typeface="Cambria Math" charset="0"/>
                                </a:rPr>
                              </m:ctrlPr>
                            </m:fPr>
                            <m:num>
                              <m:r>
                                <a:rPr lang="en-US" sz="2800" b="1" i="1">
                                  <a:latin typeface="Cambria Math"/>
                                </a:rPr>
                                <m:t>𝒕𝒆𝒎𝒑𝒍𝒂𝒕𝒆</m:t>
                              </m:r>
                              <m:r>
                                <a:rPr lang="en-US" sz="2800" b="1" i="1">
                                  <a:latin typeface="Cambria Math"/>
                                </a:rPr>
                                <m:t> </m:t>
                              </m:r>
                              <m:r>
                                <a:rPr lang="en-US" sz="2800" b="1" i="1">
                                  <a:latin typeface="Cambria Math"/>
                                </a:rPr>
                                <m:t>𝒉𝒆𝒊𝒈𝒉𝒕</m:t>
                              </m:r>
                            </m:num>
                            <m:den>
                              <m:r>
                                <a:rPr lang="en-US" sz="2800" b="1" i="1">
                                  <a:latin typeface="Cambria Math"/>
                                </a:rPr>
                                <m:t>𝒕𝒆𝒎𝒑𝒍𝒂𝒕𝒆</m:t>
                              </m:r>
                              <m:r>
                                <a:rPr lang="en-US" sz="2800" b="1" i="1">
                                  <a:latin typeface="Cambria Math"/>
                                </a:rPr>
                                <m:t> </m:t>
                              </m:r>
                              <m:r>
                                <a:rPr lang="en-US" sz="2800" b="1" i="1">
                                  <a:latin typeface="Cambria Math"/>
                                </a:rPr>
                                <m:t>𝒘𝒊𝒅𝒕𝒉</m:t>
                              </m:r>
                            </m:den>
                          </m:f>
                        </m:e>
                      </m:box>
                      <m:r>
                        <a:rPr lang="en-US" sz="2800" b="1" i="1" smtClean="0">
                          <a:latin typeface="Cambria Math"/>
                        </a:rPr>
                        <m:t> </m:t>
                      </m:r>
                      <m:r>
                        <a:rPr lang="en-US" sz="2800" b="1" i="1">
                          <a:latin typeface="Cambria Math"/>
                        </a:rPr>
                        <m:t>= </m:t>
                      </m:r>
                      <m:box>
                        <m:boxPr>
                          <m:ctrlPr>
                            <a:rPr lang="en-US" sz="2800" b="1" i="1">
                              <a:latin typeface="Cambria Math" charset="0"/>
                            </a:rPr>
                          </m:ctrlPr>
                        </m:boxPr>
                        <m:e>
                          <m:f>
                            <m:fPr>
                              <m:ctrlPr>
                                <a:rPr lang="en-US" sz="2800" b="1" i="1">
                                  <a:latin typeface="Cambria Math" charset="0"/>
                                </a:rPr>
                              </m:ctrlPr>
                            </m:fPr>
                            <m:num>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𝒉𝒆𝒊𝒈𝒉𝒕</m:t>
                              </m:r>
                            </m:num>
                            <m:den>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𝒘𝒊𝒅𝒕𝒉</m:t>
                              </m:r>
                            </m:den>
                          </m:f>
                        </m:e>
                      </m:box>
                    </m:oMath>
                  </m:oMathPara>
                </a14:m>
                <a:endParaRPr lang="en-US" sz="2800" b="1" dirty="0">
                  <a:latin typeface="+mn-lt"/>
                </a:endParaRPr>
              </a:p>
              <a:p>
                <a:pPr eaLnBrk="1" hangingPunct="1"/>
                <a:endParaRPr lang="en-US" sz="2800" dirty="0">
                  <a:latin typeface="+mn-lt"/>
                </a:endParaRPr>
              </a:p>
              <a:p>
                <a:pPr eaLnBrk="1" hangingPunct="1"/>
                <a:r>
                  <a:rPr lang="en-US" sz="2800" dirty="0">
                    <a:latin typeface="+mn-lt"/>
                  </a:rPr>
                  <a:t>Order your poster from Genigraphics and we will perform a free design review and advise you if we see anything that may be a concern for printing. We’ll even help tidy things up.</a:t>
                </a:r>
              </a:p>
              <a:p>
                <a:pPr eaLnBrk="1" hangingPunct="1"/>
                <a:endParaRPr lang="en-US" sz="2800" dirty="0">
                  <a:latin typeface="+mn-lt"/>
                </a:endParaRPr>
              </a:p>
              <a:p>
                <a:pPr eaLnBrk="1" hangingPunct="1"/>
                <a:r>
                  <a:rPr lang="en-US" sz="28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13373102"/>
                <a:ext cx="9692640" cy="11078371"/>
              </a:xfrm>
              <a:prstGeom prst="rect">
                <a:avLst/>
              </a:prstGeom>
              <a:blipFill rotWithShape="1">
                <a:blip r:embed="rId2"/>
                <a:stretch>
                  <a:fillRect l="-754" r="-13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1288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43" y="24803101"/>
            <a:ext cx="4114800" cy="2743041"/>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744" y="24803101"/>
            <a:ext cx="4114800" cy="27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675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65967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1599896" y="22067535"/>
            <a:ext cx="373664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981459" y="4800601"/>
          <a:ext cx="9563359" cy="655545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945455" y="11658601"/>
            <a:ext cx="37567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160" y="30241316"/>
            <a:ext cx="2794000" cy="1788006"/>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1069</Words>
  <Application>Microsoft Macintosh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George Letey</cp:lastModifiedBy>
  <cp:revision>77</cp:revision>
  <cp:lastPrinted>2013-02-12T02:21:55Z</cp:lastPrinted>
  <dcterms:created xsi:type="dcterms:W3CDTF">2013-02-10T21:14:48Z</dcterms:created>
  <dcterms:modified xsi:type="dcterms:W3CDTF">2018-04-29T13:33:29Z</dcterms:modified>
</cp:coreProperties>
</file>