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4624" autoAdjust="0"/>
  </p:normalViewPr>
  <p:slideViewPr>
    <p:cSldViewPr>
      <p:cViewPr>
        <p:scale>
          <a:sx n="53" d="100"/>
          <a:sy n="53" d="100"/>
        </p:scale>
        <p:origin x="112" y="-2672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B8278-EE17-2644-B837-C9557DCA7B3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62050"/>
            <a:ext cx="313690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06F6-0EBA-A84E-9503-B6450233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306F6-0EBA-A84E-9503-B6450233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329184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806529" y="115047"/>
            <a:ext cx="27432000" cy="272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dirty="0" smtClean="0">
                <a:solidFill>
                  <a:schemeClr val="bg1"/>
                </a:solidFill>
                <a:latin typeface="+mn-lt"/>
              </a:rPr>
              <a:t>CSCI 5622 Graduate Machine Learning Final Project</a:t>
            </a:r>
          </a:p>
          <a:p>
            <a:pPr algn="ctr" eaLnBrk="1" hangingPunct="1"/>
            <a:r>
              <a:rPr lang="en-US" sz="6600" b="1" dirty="0" smtClean="0">
                <a:solidFill>
                  <a:schemeClr val="bg1"/>
                </a:solidFill>
                <a:latin typeface="+mn-lt"/>
              </a:rPr>
              <a:t>Using Media Data to Predict Stock Fluctuations</a:t>
            </a:r>
            <a:endParaRPr lang="en-US" sz="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400300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Mary Letey	Morgan Allen	Colton Williams	Aniq Shahid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0160" y="28669725"/>
            <a:ext cx="2498352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 smtClean="0"/>
              <a:t>Resources</a:t>
            </a:r>
            <a:endParaRPr lang="en-US" sz="4400" b="1" dirty="0"/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80160" y="5486400"/>
            <a:ext cx="9692640" cy="5016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Research project investigating relationships between </a:t>
            </a:r>
            <a:r>
              <a:rPr lang="en-US" sz="2800" b="1" dirty="0">
                <a:latin typeface="Calibri" pitchFamily="34" charset="0"/>
              </a:rPr>
              <a:t>media</a:t>
            </a:r>
            <a:r>
              <a:rPr lang="en-US" sz="2800" dirty="0">
                <a:latin typeface="Calibri" pitchFamily="34" charset="0"/>
              </a:rPr>
              <a:t> concerning </a:t>
            </a:r>
            <a:r>
              <a:rPr lang="en-US" sz="2800" dirty="0" smtClean="0">
                <a:latin typeface="Calibri" pitchFamily="34" charset="0"/>
              </a:rPr>
              <a:t>a company </a:t>
            </a:r>
            <a:r>
              <a:rPr lang="en-US" sz="2800" dirty="0">
                <a:latin typeface="Calibri" pitchFamily="34" charset="0"/>
              </a:rPr>
              <a:t>and </a:t>
            </a:r>
            <a:r>
              <a:rPr lang="en-US" sz="2800" dirty="0" smtClean="0">
                <a:latin typeface="Calibri" pitchFamily="34" charset="0"/>
              </a:rPr>
              <a:t>that company's </a:t>
            </a:r>
            <a:r>
              <a:rPr lang="en-US" sz="2800" b="1" dirty="0">
                <a:latin typeface="Calibri" pitchFamily="34" charset="0"/>
              </a:rPr>
              <a:t>stock price</a:t>
            </a:r>
            <a:r>
              <a:rPr lang="en-US" sz="2800" dirty="0">
                <a:latin typeface="Calibri" pitchFamily="34" charset="0"/>
              </a:rPr>
              <a:t>. </a:t>
            </a:r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Theoretically</a:t>
            </a:r>
            <a:r>
              <a:rPr lang="en-US" sz="2800" dirty="0">
                <a:latin typeface="Calibri" pitchFamily="34" charset="0"/>
              </a:rPr>
              <a:t>, the stock price of a company is based in part on public perception of their market. This perception can easily be affected by media sources. The project team hypothesizes that </a:t>
            </a:r>
            <a:r>
              <a:rPr lang="en-US" sz="2800" b="1" dirty="0">
                <a:latin typeface="Calibri" pitchFamily="34" charset="0"/>
              </a:rPr>
              <a:t>social media sources and news sources may be used to predict daily stock price fluctuations </a:t>
            </a:r>
            <a:r>
              <a:rPr lang="en-US" sz="2800" dirty="0">
                <a:latin typeface="Calibri" pitchFamily="34" charset="0"/>
              </a:rPr>
              <a:t>within the technology </a:t>
            </a:r>
            <a:r>
              <a:rPr lang="en-US" sz="2800" dirty="0" smtClean="0">
                <a:latin typeface="Calibri" pitchFamily="34" charset="0"/>
              </a:rPr>
              <a:t>industry</a:t>
            </a:r>
            <a:r>
              <a:rPr lang="en-US" sz="2800" b="1" dirty="0" smtClean="0">
                <a:latin typeface="Calibri" pitchFamily="34" charset="0"/>
              </a:rPr>
              <a:t>. </a:t>
            </a:r>
          </a:p>
          <a:p>
            <a:pPr eaLnBrk="1" hangingPunct="1"/>
            <a:endParaRPr lang="en-US" sz="2800" b="1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Significant relationships between this media data and the closing stock price were found.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80160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Main Focus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1649859" y="5486400"/>
            <a:ext cx="9692640" cy="229458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alibri" pitchFamily="34" charset="0"/>
              </a:rPr>
              <a:t>Figure 1 and Table 1 show how </a:t>
            </a:r>
            <a:r>
              <a:rPr lang="en-US" sz="2800" b="1" dirty="0" smtClean="0">
                <a:latin typeface="Calibri" pitchFamily="34" charset="0"/>
              </a:rPr>
              <a:t>Google Trends </a:t>
            </a:r>
            <a:r>
              <a:rPr lang="en-US" sz="2800" dirty="0" smtClean="0">
                <a:latin typeface="Calibri" pitchFamily="34" charset="0"/>
              </a:rPr>
              <a:t>were a very </a:t>
            </a:r>
            <a:r>
              <a:rPr lang="en-US" sz="2800" b="1" dirty="0" smtClean="0">
                <a:latin typeface="Calibri" pitchFamily="34" charset="0"/>
              </a:rPr>
              <a:t>effective predicto</a:t>
            </a:r>
            <a:r>
              <a:rPr lang="en-US" sz="2800" dirty="0" smtClean="0">
                <a:latin typeface="Calibri" pitchFamily="34" charset="0"/>
              </a:rPr>
              <a:t>r of </a:t>
            </a:r>
            <a:r>
              <a:rPr lang="en-US" sz="2800" b="1" dirty="0" smtClean="0">
                <a:latin typeface="Calibri" pitchFamily="34" charset="0"/>
              </a:rPr>
              <a:t>stock price</a:t>
            </a:r>
            <a:r>
              <a:rPr lang="en-US" sz="2800" dirty="0" smtClean="0">
                <a:latin typeface="Calibri" pitchFamily="34" charset="0"/>
              </a:rPr>
              <a:t> in a regression model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Figure </a:t>
            </a:r>
            <a:r>
              <a:rPr lang="en-US" sz="2800" dirty="0" smtClean="0">
                <a:latin typeface="Calibri" pitchFamily="34" charset="0"/>
              </a:rPr>
              <a:t>2 </a:t>
            </a:r>
            <a:r>
              <a:rPr lang="en-US" sz="2800" dirty="0">
                <a:latin typeface="Calibri" pitchFamily="34" charset="0"/>
              </a:rPr>
              <a:t>and Table </a:t>
            </a:r>
            <a:r>
              <a:rPr lang="en-US" sz="2800" dirty="0" smtClean="0">
                <a:latin typeface="Calibri" pitchFamily="34" charset="0"/>
              </a:rPr>
              <a:t>2 </a:t>
            </a:r>
            <a:r>
              <a:rPr lang="en-US" sz="2800" dirty="0">
                <a:latin typeface="Calibri" pitchFamily="34" charset="0"/>
              </a:rPr>
              <a:t>show how </a:t>
            </a:r>
            <a:r>
              <a:rPr lang="en-US" sz="2800" b="1" dirty="0">
                <a:latin typeface="Calibri" pitchFamily="34" charset="0"/>
              </a:rPr>
              <a:t>a</a:t>
            </a:r>
            <a:r>
              <a:rPr lang="en-US" sz="2800" b="1" dirty="0" smtClean="0">
                <a:latin typeface="Calibri" pitchFamily="34" charset="0"/>
              </a:rPr>
              <a:t>rticle text data </a:t>
            </a:r>
            <a:r>
              <a:rPr lang="en-US" sz="2800" dirty="0" smtClean="0">
                <a:latin typeface="Calibri" pitchFamily="34" charset="0"/>
              </a:rPr>
              <a:t>was an effective </a:t>
            </a:r>
            <a:r>
              <a:rPr lang="en-US" sz="2800" dirty="0">
                <a:latin typeface="Calibri" pitchFamily="34" charset="0"/>
              </a:rPr>
              <a:t>predictor of </a:t>
            </a:r>
            <a:r>
              <a:rPr lang="en-US" sz="2800" b="1" dirty="0">
                <a:latin typeface="Calibri" pitchFamily="34" charset="0"/>
              </a:rPr>
              <a:t>stock price</a:t>
            </a:r>
            <a:r>
              <a:rPr lang="en-US" sz="2800" dirty="0">
                <a:latin typeface="Calibri" pitchFamily="34" charset="0"/>
              </a:rPr>
              <a:t> in a </a:t>
            </a:r>
            <a:r>
              <a:rPr lang="en-US" sz="2800" dirty="0" smtClean="0">
                <a:latin typeface="Calibri" pitchFamily="34" charset="0"/>
              </a:rPr>
              <a:t>logistic regression </a:t>
            </a:r>
            <a:r>
              <a:rPr lang="en-US" sz="2800" dirty="0">
                <a:latin typeface="Calibri" pitchFamily="34" charset="0"/>
              </a:rPr>
              <a:t>model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     </a:t>
            </a: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Topic modelling is commonly used in Natural Language Processing (NLP) to reduce a large number of sparse features into dense and </a:t>
            </a:r>
            <a:r>
              <a:rPr lang="en-US" sz="2800" dirty="0">
                <a:latin typeface="Calibri" pitchFamily="34" charset="0"/>
              </a:rPr>
              <a:t>meaningful </a:t>
            </a:r>
            <a:r>
              <a:rPr lang="en-US" sz="2800" dirty="0" smtClean="0">
                <a:latin typeface="Calibri" pitchFamily="34" charset="0"/>
              </a:rPr>
              <a:t>topic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1800" dirty="0">
                <a:latin typeface="Calibri" pitchFamily="34" charset="0"/>
              </a:rPr>
              <a:t> </a:t>
            </a:r>
          </a:p>
          <a:p>
            <a:pPr eaLnBrk="1" hangingPunct="1"/>
            <a:endParaRPr lang="en-US" sz="1800" dirty="0" smtClean="0">
              <a:latin typeface="Calibri" pitchFamily="34" charset="0"/>
            </a:endParaRP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Table 3 gives insight into the main “breakdown” of our text data. These topic classes became features in our main RNN model. 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The RNN model used all current features, such as raw text data, hidden topics, and google trends to ultimately predict the closing </a:t>
            </a:r>
            <a:r>
              <a:rPr lang="en-US" sz="2800" smtClean="0">
                <a:latin typeface="Calibri" pitchFamily="34" charset="0"/>
              </a:rPr>
              <a:t>stock price.  </a:t>
            </a:r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80160" y="109728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2056234" y="13220948"/>
            <a:ext cx="9692640" cy="6309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Discussion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28pt 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36x36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056234" y="12535148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2019558" y="5486400"/>
            <a:ext cx="9692640" cy="6309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28pt 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36x36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019558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80160" y="11658602"/>
            <a:ext cx="9692640" cy="67402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+mn-lt"/>
              </a:rPr>
              <a:t>Considering </a:t>
            </a:r>
            <a:r>
              <a:rPr lang="en-US" sz="2800" dirty="0">
                <a:latin typeface="+mn-lt"/>
              </a:rPr>
              <a:t>the most basic supply-demand model in economics, stock prices are functions of the supply and demand for ownership in a company. Because the "consumers" in this supply and demand model are viewing a stock as an investment, demand represents confidence in the performance of the company. Furthermore, </a:t>
            </a:r>
            <a:r>
              <a:rPr lang="en-US" sz="2800" b="1" dirty="0">
                <a:latin typeface="+mn-lt"/>
              </a:rPr>
              <a:t>an increasing stock price represents increased confidence in the potential of the company</a:t>
            </a:r>
            <a:r>
              <a:rPr lang="en-US" sz="2800" dirty="0">
                <a:latin typeface="+mn-lt"/>
              </a:rPr>
              <a:t>. Thus the stock price may be affected by a change in the public's understanding of a </a:t>
            </a:r>
            <a:r>
              <a:rPr lang="en-US" sz="2800" b="1" dirty="0">
                <a:latin typeface="+mn-lt"/>
              </a:rPr>
              <a:t>company's </a:t>
            </a:r>
            <a:r>
              <a:rPr lang="en-US" sz="2800" b="1" i="1" dirty="0">
                <a:latin typeface="+mn-lt"/>
              </a:rPr>
              <a:t>perceived</a:t>
            </a:r>
            <a:r>
              <a:rPr lang="en-US" sz="2800" b="1" dirty="0">
                <a:latin typeface="+mn-lt"/>
              </a:rPr>
              <a:t> growth and risk</a:t>
            </a:r>
            <a:r>
              <a:rPr lang="en-US" sz="2800" dirty="0">
                <a:latin typeface="+mn-lt"/>
              </a:rPr>
              <a:t>. Forms of media, such as news articles, may have a huge impact in these perceptions.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sz="2800" dirty="0" smtClean="0">
                <a:latin typeface="+mn-lt"/>
              </a:rPr>
              <a:t>This </a:t>
            </a:r>
            <a:r>
              <a:rPr lang="en-US" sz="2800" dirty="0">
                <a:latin typeface="+mn-lt"/>
              </a:rPr>
              <a:t>project will examine the extent to which media sources affect stock prices, and how well we can use media data to predict stock price changes. </a:t>
            </a:r>
            <a:endParaRPr lang="en-US" sz="28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649859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654" y="30072378"/>
            <a:ext cx="2794000" cy="1788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0" y="30072378"/>
            <a:ext cx="3757457" cy="1590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889" y="29972257"/>
            <a:ext cx="4610100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63" y="30227032"/>
            <a:ext cx="4928993" cy="1478698"/>
          </a:xfrm>
          <a:prstGeom prst="rect">
            <a:avLst/>
          </a:prstGeom>
        </p:spPr>
      </p:pic>
      <p:sp>
        <p:nvSpPr>
          <p:cNvPr id="39" name="Text Box 194"/>
          <p:cNvSpPr txBox="1">
            <a:spLocks noChangeArrowheads="1"/>
          </p:cNvSpPr>
          <p:nvPr/>
        </p:nvSpPr>
        <p:spPr bwMode="auto">
          <a:xfrm>
            <a:off x="1263537" y="19659600"/>
            <a:ext cx="9692640" cy="87726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Calibri" pitchFamily="34" charset="0"/>
              </a:rPr>
              <a:t>Numerical </a:t>
            </a:r>
            <a:r>
              <a:rPr lang="en-US" sz="2800" b="1" dirty="0">
                <a:latin typeface="Calibri" pitchFamily="34" charset="0"/>
              </a:rPr>
              <a:t>Data </a:t>
            </a:r>
            <a:r>
              <a:rPr lang="en-US" sz="2800" dirty="0">
                <a:latin typeface="Calibri" pitchFamily="34" charset="0"/>
              </a:rPr>
              <a:t>from Bloomberg </a:t>
            </a:r>
            <a:r>
              <a:rPr lang="en-US" sz="2800" dirty="0" smtClean="0">
                <a:latin typeface="Calibri" pitchFamily="34" charset="0"/>
              </a:rPr>
              <a:t>recording daily stock price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Google Trends </a:t>
            </a:r>
            <a:r>
              <a:rPr lang="en-US" sz="2800" dirty="0">
                <a:latin typeface="Calibri" pitchFamily="34" charset="0"/>
              </a:rPr>
              <a:t>measuring how often companies are searched</a:t>
            </a: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Text Data </a:t>
            </a:r>
            <a:r>
              <a:rPr lang="en-US" sz="2800" dirty="0">
                <a:latin typeface="Calibri" pitchFamily="34" charset="0"/>
              </a:rPr>
              <a:t>from news sources </a:t>
            </a:r>
            <a:r>
              <a:rPr lang="en-US" sz="2800" dirty="0" smtClean="0">
                <a:latin typeface="Calibri" pitchFamily="34" charset="0"/>
              </a:rPr>
              <a:t>scraped off the web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Companies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representing </a:t>
            </a:r>
            <a:r>
              <a:rPr lang="en-US" sz="2800" dirty="0">
                <a:latin typeface="Calibri" pitchFamily="34" charset="0"/>
              </a:rPr>
              <a:t>the technology </a:t>
            </a:r>
            <a:r>
              <a:rPr lang="en-US" sz="2800" dirty="0" smtClean="0">
                <a:latin typeface="Calibri" pitchFamily="34" charset="0"/>
              </a:rPr>
              <a:t>industry</a:t>
            </a:r>
            <a:endParaRPr lang="en-US" sz="28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HP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IBM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Intel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Seagate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Western Digital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 smtClean="0">
                <a:latin typeface="Calibri" pitchFamily="34" charset="0"/>
              </a:rPr>
              <a:t>Regression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to establish a relationship between stock price and google </a:t>
            </a:r>
            <a:r>
              <a:rPr lang="en-US" sz="2800" dirty="0" smtClean="0">
                <a:latin typeface="Calibri" pitchFamily="34" charset="0"/>
              </a:rPr>
              <a:t>trends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Logistic Regression </a:t>
            </a:r>
            <a:r>
              <a:rPr lang="en-US" sz="2800" dirty="0">
                <a:latin typeface="Calibri" pitchFamily="34" charset="0"/>
              </a:rPr>
              <a:t>to model impact of words on an up-down change in the stock </a:t>
            </a:r>
            <a:r>
              <a:rPr lang="en-US" sz="2800" dirty="0" smtClean="0">
                <a:latin typeface="Calibri" pitchFamily="34" charset="0"/>
              </a:rPr>
              <a:t>price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Topic Modeling </a:t>
            </a:r>
            <a:r>
              <a:rPr lang="en-US" sz="2800" dirty="0">
                <a:latin typeface="Calibri" pitchFamily="34" charset="0"/>
              </a:rPr>
              <a:t>to determine different themes occurring within </a:t>
            </a:r>
            <a:r>
              <a:rPr lang="en-US" sz="2800" dirty="0" smtClean="0">
                <a:latin typeface="Calibri" pitchFamily="34" charset="0"/>
              </a:rPr>
              <a:t>articles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Recurrent Neural Network (RNN) </a:t>
            </a:r>
            <a:r>
              <a:rPr lang="en-US" sz="2800" dirty="0">
                <a:latin typeface="Calibri" pitchFamily="34" charset="0"/>
              </a:rPr>
              <a:t>as </a:t>
            </a:r>
            <a:r>
              <a:rPr lang="en-US" sz="2800" dirty="0" smtClean="0">
                <a:latin typeface="Calibri" pitchFamily="34" charset="0"/>
              </a:rPr>
              <a:t>our </a:t>
            </a:r>
            <a:r>
              <a:rPr lang="en-US" sz="2800" dirty="0">
                <a:latin typeface="Calibri" pitchFamily="34" charset="0"/>
              </a:rPr>
              <a:t>main learning model which takes numerical, textual and google trends </a:t>
            </a:r>
            <a:r>
              <a:rPr lang="en-US" sz="2800" dirty="0" smtClean="0">
                <a:latin typeface="Calibri" pitchFamily="34" charset="0"/>
              </a:rPr>
              <a:t>data </a:t>
            </a:r>
            <a:r>
              <a:rPr lang="en-US" sz="2800" dirty="0">
                <a:latin typeface="Calibri" pitchFamily="34" charset="0"/>
              </a:rPr>
              <a:t>and outputs final price prediction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63537" y="189738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</a:t>
            </a:r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and</a:t>
            </a:r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Methods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170" y="6581730"/>
            <a:ext cx="4809341" cy="3607006"/>
          </a:xfrm>
          <a:prstGeom prst="rect">
            <a:avLst/>
          </a:prstGeom>
        </p:spPr>
      </p:pic>
      <p:sp>
        <p:nvSpPr>
          <p:cNvPr id="41" name="Text Box 180"/>
          <p:cNvSpPr txBox="1">
            <a:spLocks noChangeArrowheads="1"/>
          </p:cNvSpPr>
          <p:nvPr/>
        </p:nvSpPr>
        <p:spPr bwMode="auto">
          <a:xfrm>
            <a:off x="12302359" y="10129904"/>
            <a:ext cx="4114800" cy="102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Figure 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Regression Results</a:t>
            </a:r>
            <a:endParaRPr lang="en-US" sz="1800" dirty="0" smtClean="0">
              <a:latin typeface="Calibri" pitchFamily="34" charset="0"/>
            </a:endParaRP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Regression results using Google trends data for company HP </a:t>
            </a:r>
            <a:endParaRPr lang="en-US" sz="1800" dirty="0">
              <a:latin typeface="Calibri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24895"/>
              </p:ext>
            </p:extLst>
          </p:nvPr>
        </p:nvGraphicFramePr>
        <p:xfrm>
          <a:off x="16841319" y="6777105"/>
          <a:ext cx="2755192" cy="322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96"/>
                <a:gridCol w="1377596"/>
              </a:tblGrid>
              <a:tr h="538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Company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MSE (%)</a:t>
                      </a:r>
                      <a:endParaRPr lang="en-US" sz="2400" dirty="0"/>
                    </a:p>
                  </a:txBody>
                  <a:tcPr anchor="ctr"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HP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IBM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4.0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Intel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Seagate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1.0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West</a:t>
                      </a:r>
                      <a:r>
                        <a:rPr lang="en-US" sz="2400" baseline="0" dirty="0" smtClean="0"/>
                        <a:t> Dig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 Box 180"/>
          <p:cNvSpPr txBox="1">
            <a:spLocks noChangeArrowheads="1"/>
          </p:cNvSpPr>
          <p:nvPr/>
        </p:nvSpPr>
        <p:spPr bwMode="auto">
          <a:xfrm>
            <a:off x="16764000" y="10129904"/>
            <a:ext cx="4114800" cy="99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Table 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Mean Squared Error</a:t>
            </a:r>
            <a:endParaRPr lang="en-US" sz="1800" dirty="0" smtClean="0">
              <a:latin typeface="Calibri" pitchFamily="34" charset="0"/>
            </a:endParaRP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Error from the regression model by company</a:t>
            </a:r>
            <a:endParaRPr lang="en-US" sz="1800" dirty="0">
              <a:latin typeface="Calibr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36" y="30471081"/>
            <a:ext cx="4978400" cy="990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541" y="30118307"/>
            <a:ext cx="1799040" cy="1498600"/>
          </a:xfrm>
          <a:prstGeom prst="rect">
            <a:avLst/>
          </a:prstGeom>
        </p:spPr>
      </p:pic>
      <p:sp>
        <p:nvSpPr>
          <p:cNvPr id="47" name="Text Box 180"/>
          <p:cNvSpPr txBox="1">
            <a:spLocks noChangeArrowheads="1"/>
          </p:cNvSpPr>
          <p:nvPr/>
        </p:nvSpPr>
        <p:spPr bwMode="auto">
          <a:xfrm>
            <a:off x="12149959" y="16104034"/>
            <a:ext cx="5305185" cy="126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Figure 2.</a:t>
            </a:r>
            <a:r>
              <a:rPr lang="en-US" sz="2400" dirty="0" smtClean="0">
                <a:latin typeface="Calibri" pitchFamily="34" charset="0"/>
              </a:rPr>
              <a:t> Logistic Regression Results</a:t>
            </a: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Stock increase/decrease predictions based on article data </a:t>
            </a:r>
            <a:r>
              <a:rPr lang="en-US" sz="1800" dirty="0">
                <a:latin typeface="Calibri" pitchFamily="34" charset="0"/>
              </a:rPr>
              <a:t>for </a:t>
            </a:r>
            <a:r>
              <a:rPr lang="en-US" sz="1800" dirty="0" smtClean="0">
                <a:latin typeface="Calibri" pitchFamily="34" charset="0"/>
              </a:rPr>
              <a:t>Seagate. </a:t>
            </a: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0 represents decrease from previous day; 1 increase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183" b="98016" l="6204" r="93241">
                        <a14:foregroundMark x1="7130" y1="6151" x2="6852" y2="94048"/>
                        <a14:foregroundMark x1="6296" y1="2183" x2="91296" y2="2579"/>
                        <a14:foregroundMark x1="92870" y1="3373" x2="93241" y2="98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61" y="12897015"/>
            <a:ext cx="6826239" cy="3221138"/>
          </a:xfrm>
          <a:prstGeom prst="rect">
            <a:avLst/>
          </a:prstGeom>
        </p:spPr>
      </p:pic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59217"/>
              </p:ext>
            </p:extLst>
          </p:nvPr>
        </p:nvGraphicFramePr>
        <p:xfrm>
          <a:off x="17940280" y="12675034"/>
          <a:ext cx="2938520" cy="322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260"/>
                <a:gridCol w="1469260"/>
              </a:tblGrid>
              <a:tr h="538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Company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Accuracy (%)</a:t>
                      </a:r>
                      <a:endParaRPr lang="en-US" sz="1800" dirty="0"/>
                    </a:p>
                  </a:txBody>
                  <a:tcPr anchor="ctr"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HP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85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IBM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76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Intel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Seagate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84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West</a:t>
                      </a:r>
                      <a:r>
                        <a:rPr lang="en-US" sz="2400" baseline="0" dirty="0" smtClean="0"/>
                        <a:t> Dig*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 Box 180"/>
          <p:cNvSpPr txBox="1">
            <a:spLocks noChangeArrowheads="1"/>
          </p:cNvSpPr>
          <p:nvPr/>
        </p:nvSpPr>
        <p:spPr bwMode="auto">
          <a:xfrm>
            <a:off x="17907000" y="16094140"/>
            <a:ext cx="3435499" cy="99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Table 2.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Testing Accuracy</a:t>
            </a:r>
            <a:endParaRPr lang="en-US" sz="1800" dirty="0" smtClean="0">
              <a:latin typeface="Calibri" pitchFamily="34" charset="0"/>
            </a:endParaRP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Error from the logistic regression text model by company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89200" y="3173569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Graphs generated from </a:t>
            </a:r>
            <a:r>
              <a:rPr lang="en-US" sz="1400" dirty="0" err="1" smtClean="0"/>
              <a:t>TensorFlow</a:t>
            </a:r>
            <a:r>
              <a:rPr lang="en-US" sz="1400" dirty="0" smtClean="0"/>
              <a:t> and </a:t>
            </a:r>
            <a:r>
              <a:rPr lang="en-US" sz="1400" dirty="0" err="1"/>
              <a:t>J</a:t>
            </a:r>
            <a:r>
              <a:rPr lang="en-US" sz="1400" dirty="0" err="1" smtClean="0"/>
              <a:t>uptyer</a:t>
            </a:r>
            <a:r>
              <a:rPr lang="en-US" sz="1400" dirty="0" smtClean="0"/>
              <a:t> Notebook models created by this team</a:t>
            </a:r>
          </a:p>
          <a:p>
            <a:endParaRPr lang="en-US" sz="1400" dirty="0"/>
          </a:p>
          <a:p>
            <a:r>
              <a:rPr lang="en-US" sz="1400" dirty="0" smtClean="0"/>
              <a:t>* Logistic regression model data not currently available</a:t>
            </a:r>
            <a:endParaRPr lang="en-US" sz="140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15556"/>
              </p:ext>
            </p:extLst>
          </p:nvPr>
        </p:nvGraphicFramePr>
        <p:xfrm>
          <a:off x="12302359" y="19572418"/>
          <a:ext cx="8805041" cy="37678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1008"/>
                <a:gridCol w="1680252"/>
                <a:gridCol w="1841764"/>
                <a:gridCol w="1633362"/>
                <a:gridCol w="1888655"/>
              </a:tblGrid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Topic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291279" rtl="0" eaLnBrk="1" latinLnBrk="0" hangingPunct="1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Words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100" dirty="0" smtClean="0"/>
                        <a:t>Topic</a:t>
                      </a:r>
                      <a:r>
                        <a:rPr lang="en-US" sz="2100" baseline="0" dirty="0" smtClean="0"/>
                        <a:t> 1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Devices     </a:t>
                      </a:r>
                      <a:endParaRPr lang="en-US" sz="2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Share Buyback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Strategic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Win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100" dirty="0" smtClean="0"/>
                        <a:t>Topic 2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Price</a:t>
                      </a:r>
                      <a:endParaRPr lang="en-US" sz="2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Provided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Buy right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Revenues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100" dirty="0" smtClean="0"/>
                        <a:t>Topic 3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Company</a:t>
                      </a:r>
                      <a:endParaRPr lang="en-US" sz="2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Stock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Market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NYSE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100" dirty="0" smtClean="0"/>
                        <a:t>Topic 4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Packard</a:t>
                      </a:r>
                      <a:endParaRPr lang="en-US" sz="2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Buying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Company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/>
                        <a:t>IBM</a:t>
                      </a:r>
                      <a:endParaRPr lang="en-US" sz="2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Topic 5</a:t>
                      </a:r>
                      <a:endParaRPr lang="en-US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Revenue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Year</a:t>
                      </a:r>
                      <a:endParaRPr lang="en-US" sz="2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New</a:t>
                      </a:r>
                      <a:endParaRPr lang="en-US" sz="2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Development</a:t>
                      </a:r>
                      <a:endParaRPr lang="en-US" sz="2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Topic</a:t>
                      </a:r>
                      <a:r>
                        <a:rPr lang="en-US" sz="2200" baseline="0" dirty="0" smtClean="0"/>
                        <a:t> 6</a:t>
                      </a:r>
                      <a:endParaRPr lang="en-US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IBM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Intel</a:t>
                      </a:r>
                      <a:endParaRPr lang="en-US" sz="2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Data</a:t>
                      </a:r>
                      <a:endParaRPr lang="en-US" sz="2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Year</a:t>
                      </a:r>
                      <a:endParaRPr lang="en-US" sz="2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7" name="Text Box 180"/>
          <p:cNvSpPr txBox="1">
            <a:spLocks noChangeArrowheads="1"/>
          </p:cNvSpPr>
          <p:nvPr/>
        </p:nvSpPr>
        <p:spPr bwMode="auto">
          <a:xfrm>
            <a:off x="12268200" y="23393400"/>
            <a:ext cx="7924800" cy="126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Table 3.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Topic Modeling Classes</a:t>
            </a: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Articles divided into topics, trying </a:t>
            </a:r>
            <a:r>
              <a:rPr lang="en-US" sz="1800" dirty="0">
                <a:latin typeface="Calibri" pitchFamily="34" charset="0"/>
              </a:rPr>
              <a:t>to </a:t>
            </a:r>
            <a:r>
              <a:rPr lang="en-US" sz="1800" dirty="0" smtClean="0">
                <a:latin typeface="Calibri" pitchFamily="34" charset="0"/>
              </a:rPr>
              <a:t>find some </a:t>
            </a:r>
            <a:r>
              <a:rPr lang="en-US" sz="1800" dirty="0">
                <a:latin typeface="Calibri" pitchFamily="34" charset="0"/>
              </a:rPr>
              <a:t>predictive pattern buried in the data.</a:t>
            </a:r>
          </a:p>
          <a:p>
            <a:pPr eaLnBrk="1" hangingPunct="1"/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916</Words>
  <Application>Microsoft Macintosh PowerPoint</Application>
  <PresentationFormat>Custom</PresentationFormat>
  <Paragraphs>167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36x36</dc:title>
  <dc:creator>Jay Larson</dc:creator>
  <dc:description>Quality poster printing
www.genigraphics.com
1-800-790-4001</dc:description>
  <cp:lastModifiedBy>George Letey</cp:lastModifiedBy>
  <cp:revision>108</cp:revision>
  <cp:lastPrinted>2018-05-01T18:37:19Z</cp:lastPrinted>
  <dcterms:created xsi:type="dcterms:W3CDTF">2013-02-10T21:14:48Z</dcterms:created>
  <dcterms:modified xsi:type="dcterms:W3CDTF">2018-05-01T22:32:26Z</dcterms:modified>
</cp:coreProperties>
</file>