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
      <p:font typeface="Merriweather"/>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EE1530C-FBAE-4AC6-8E4F-D11E100412F4}">
  <a:tblStyle styleId="{FEE1530C-FBAE-4AC6-8E4F-D11E100412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2" Type="http://schemas.openxmlformats.org/officeDocument/2006/relationships/font" Target="fonts/Merriweather-regular.fntdata"/><Relationship Id="rId41" Type="http://schemas.openxmlformats.org/officeDocument/2006/relationships/font" Target="fonts/Lato-boldItalic.fntdata"/><Relationship Id="rId22" Type="http://schemas.openxmlformats.org/officeDocument/2006/relationships/slide" Target="slides/slide16.xml"/><Relationship Id="rId44" Type="http://schemas.openxmlformats.org/officeDocument/2006/relationships/font" Target="fonts/Merriweather-italic.fntdata"/><Relationship Id="rId21" Type="http://schemas.openxmlformats.org/officeDocument/2006/relationships/slide" Target="slides/slide15.xml"/><Relationship Id="rId43" Type="http://schemas.openxmlformats.org/officeDocument/2006/relationships/font" Target="fonts/Merriweather-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bold.fntdata"/><Relationship Id="rId12" Type="http://schemas.openxmlformats.org/officeDocument/2006/relationships/slide" Target="slides/slide6.xml"/><Relationship Id="rId34" Type="http://schemas.openxmlformats.org/officeDocument/2006/relationships/font" Target="fonts/Raleway-regular.fntdata"/><Relationship Id="rId15" Type="http://schemas.openxmlformats.org/officeDocument/2006/relationships/slide" Target="slides/slide9.xml"/><Relationship Id="rId37" Type="http://schemas.openxmlformats.org/officeDocument/2006/relationships/font" Target="fonts/Raleway-boldItalic.fntdata"/><Relationship Id="rId14" Type="http://schemas.openxmlformats.org/officeDocument/2006/relationships/slide" Target="slides/slide8.xml"/><Relationship Id="rId36" Type="http://schemas.openxmlformats.org/officeDocument/2006/relationships/font" Target="fonts/Raleway-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aa5c7d7f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aa5c7d7f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aa5c7d7f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aa5c7d7f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aa5c7d7f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aa5c7d7f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aa5c7d7f3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aa5c7d7f3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aa5c7d7f3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aa5c7d7f3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aa5c7d7f3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aa5c7d7f3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aa5c7d7f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aa5c7d7f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aa5c7d7f3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aa5c7d7f3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aa5c7d7f3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aa5c7d7f3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aa5c7d7f3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aa5c7d7f3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aa5c7d7f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aa5c7d7f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aa5c7d7f3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aa5c7d7f3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aa5c7d7f3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aa5c7d7f3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aa5c7d7f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aa5c7d7f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aa5c7d7f3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aa5c7d7f3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aa5c7d7f3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aa5c7d7f3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aa5c7d7f3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aa5c7d7f3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aa5c7d7f3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aa5c7d7f3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aa5c7d7f3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aa5c7d7f3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aa5c7d7f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aa5c7d7f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aa5c7d7f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aa5c7d7f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aa5c7d7f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aa5c7d7f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aa5c7d7f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aa5c7d7f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aa5c7d7f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aa5c7d7f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aa5c7d7f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aa5c7d7f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aa5c7d7f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aa5c7d7f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medium.com/greyatom/decision-trees-a-simple-way-to-visualize-a-decision-dc506a403aeb" TargetMode="External"/><Relationship Id="rId4" Type="http://schemas.openxmlformats.org/officeDocument/2006/relationships/hyperlink" Target="https://towardsdatascience.com/the-random-forest-algorithm-d457d499ffcd" TargetMode="External"/><Relationship Id="rId5" Type="http://schemas.openxmlformats.org/officeDocument/2006/relationships/hyperlink" Target="https://www.nsnam.org/wiki/Wireless_jamming_model" TargetMode="External"/><Relationship Id="rId6" Type="http://schemas.openxmlformats.org/officeDocument/2006/relationships/hyperlink" Target="https://www.geeksforgeeks.org/computer-network-network-simulator-3/" TargetMode="External"/><Relationship Id="rId7" Type="http://schemas.openxmlformats.org/officeDocument/2006/relationships/hyperlink" Target="https://www.cisco.com/c/en_in/solutions/small-business/resource-center/networking/wireless-network.html" TargetMode="External"/><Relationship Id="rId8" Type="http://schemas.openxmlformats.org/officeDocument/2006/relationships/hyperlink" Target="https://www.igi-global.com/chapter/jamming-attacks-countermeasures-wireless-sensor/4112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322450"/>
            <a:ext cx="7688400" cy="23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Merriweather"/>
                <a:ea typeface="Merriweather"/>
                <a:cs typeface="Merriweather"/>
                <a:sym typeface="Merriweather"/>
              </a:rPr>
              <a:t>RF Jamming Classification in Wireless Ad-Hoc Networks using Machine Learning</a:t>
            </a:r>
            <a:endParaRPr sz="3000">
              <a:latin typeface="Merriweather"/>
              <a:ea typeface="Merriweather"/>
              <a:cs typeface="Merriweather"/>
              <a:sym typeface="Merriweather"/>
            </a:endParaRPr>
          </a:p>
        </p:txBody>
      </p:sp>
      <p:sp>
        <p:nvSpPr>
          <p:cNvPr id="87" name="Google Shape;87;p13"/>
          <p:cNvSpPr txBox="1"/>
          <p:nvPr/>
        </p:nvSpPr>
        <p:spPr>
          <a:xfrm>
            <a:off x="729450" y="3333450"/>
            <a:ext cx="2396700" cy="11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Merriweather"/>
                <a:ea typeface="Merriweather"/>
                <a:cs typeface="Merriweather"/>
                <a:sym typeface="Merriweather"/>
              </a:rPr>
              <a:t>Submitted by :</a:t>
            </a:r>
            <a:endParaRPr>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n-GB">
                <a:solidFill>
                  <a:srgbClr val="FFFFFF"/>
                </a:solidFill>
                <a:latin typeface="Merriweather"/>
                <a:ea typeface="Merriweather"/>
                <a:cs typeface="Merriweather"/>
                <a:sym typeface="Merriweather"/>
              </a:rPr>
              <a:t>Ansh Jain ( 712/IT/15 )</a:t>
            </a:r>
            <a:endParaRPr>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n-GB">
                <a:solidFill>
                  <a:srgbClr val="FFFFFF"/>
                </a:solidFill>
                <a:latin typeface="Merriweather"/>
                <a:ea typeface="Merriweather"/>
                <a:cs typeface="Merriweather"/>
                <a:sym typeface="Merriweather"/>
              </a:rPr>
              <a:t>G S Kasturi ( 727/IT/15 )</a:t>
            </a:r>
            <a:endParaRPr>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n-GB">
                <a:solidFill>
                  <a:srgbClr val="FFFFFF"/>
                </a:solidFill>
                <a:latin typeface="Merriweather"/>
                <a:ea typeface="Merriweather"/>
                <a:cs typeface="Merriweather"/>
                <a:sym typeface="Merriweather"/>
              </a:rPr>
              <a:t>Jahnvi Arya ( 732/IT/15 )</a:t>
            </a:r>
            <a:endParaRPr>
              <a:solidFill>
                <a:srgbClr val="FFFFFF"/>
              </a:solidFill>
              <a:latin typeface="Merriweather"/>
              <a:ea typeface="Merriweather"/>
              <a:cs typeface="Merriweather"/>
              <a:sym typeface="Merriweather"/>
            </a:endParaRPr>
          </a:p>
        </p:txBody>
      </p:sp>
      <p:sp>
        <p:nvSpPr>
          <p:cNvPr id="88" name="Google Shape;88;p13"/>
          <p:cNvSpPr txBox="1"/>
          <p:nvPr/>
        </p:nvSpPr>
        <p:spPr>
          <a:xfrm>
            <a:off x="5759775" y="3431850"/>
            <a:ext cx="3076800" cy="9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Merriweather"/>
                <a:ea typeface="Merriweather"/>
                <a:cs typeface="Merriweather"/>
                <a:sym typeface="Merriweather"/>
              </a:rPr>
              <a:t>Supervised by :</a:t>
            </a:r>
            <a:endParaRPr>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n-GB">
                <a:solidFill>
                  <a:srgbClr val="FFFFFF"/>
                </a:solidFill>
                <a:latin typeface="Merriweather"/>
                <a:ea typeface="Merriweather"/>
                <a:cs typeface="Merriweather"/>
                <a:sym typeface="Merriweather"/>
              </a:rPr>
              <a:t>Prof. Sanjay Kumar Dhurandher</a:t>
            </a:r>
            <a:endParaRPr>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idx="1" type="body"/>
          </p:nvPr>
        </p:nvSpPr>
        <p:spPr>
          <a:xfrm>
            <a:off x="713975" y="1376650"/>
            <a:ext cx="7704300" cy="3609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GB" sz="1400">
                <a:solidFill>
                  <a:schemeClr val="accent3"/>
                </a:solidFill>
                <a:highlight>
                  <a:srgbClr val="FFFFFF"/>
                </a:highlight>
                <a:latin typeface="Raleway"/>
                <a:ea typeface="Raleway"/>
                <a:cs typeface="Raleway"/>
                <a:sym typeface="Raleway"/>
              </a:rPr>
              <a:t>Mac layer Configuration:</a:t>
            </a:r>
            <a:r>
              <a:rPr b="1" lang="en-GB" sz="1400">
                <a:solidFill>
                  <a:srgbClr val="666666"/>
                </a:solidFill>
                <a:highlight>
                  <a:srgbClr val="FFFFFF"/>
                </a:highlight>
                <a:latin typeface="Raleway"/>
                <a:ea typeface="Raleway"/>
                <a:cs typeface="Raleway"/>
                <a:sym typeface="Raleway"/>
              </a:rPr>
              <a:t> </a:t>
            </a:r>
            <a:r>
              <a:rPr lang="en-GB" sz="1400">
                <a:solidFill>
                  <a:srgbClr val="666666"/>
                </a:solidFill>
                <a:highlight>
                  <a:srgbClr val="FFFFFF"/>
                </a:highlight>
                <a:latin typeface="Raleway"/>
                <a:ea typeface="Raleway"/>
                <a:cs typeface="Raleway"/>
                <a:sym typeface="Raleway"/>
              </a:rPr>
              <a:t>We add a non-Qos upper MAC and disable rate control We use DSSS and a constant data rate of 1Mbps. We Fix non-unicast data rate to be the same as that of unicast. We configure the wifi architecture as Ad-hoc.</a:t>
            </a:r>
            <a:endParaRPr sz="1400">
              <a:solidFill>
                <a:srgbClr val="666666"/>
              </a:solidFill>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rPr lang="en-GB" sz="1400">
                <a:solidFill>
                  <a:srgbClr val="666666"/>
                </a:solidFill>
                <a:highlight>
                  <a:srgbClr val="FFFFFF"/>
                </a:highlight>
                <a:latin typeface="Raleway"/>
                <a:ea typeface="Raleway"/>
                <a:cs typeface="Raleway"/>
                <a:sym typeface="Raleway"/>
              </a:rPr>
              <a:t>We use the 802.11 b Wifi Standard.</a:t>
            </a:r>
            <a:endParaRPr sz="1400">
              <a:solidFill>
                <a:srgbClr val="666666"/>
              </a:solidFill>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t/>
            </a:r>
            <a:endParaRPr sz="1400">
              <a:solidFill>
                <a:srgbClr val="666666"/>
              </a:solidFill>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rPr b="1" lang="en-GB" sz="1400">
                <a:solidFill>
                  <a:schemeClr val="accent3"/>
                </a:solidFill>
                <a:highlight>
                  <a:srgbClr val="FFFFFF"/>
                </a:highlight>
                <a:latin typeface="Raleway"/>
                <a:ea typeface="Raleway"/>
                <a:cs typeface="Raleway"/>
                <a:sym typeface="Raleway"/>
              </a:rPr>
              <a:t>Network Layer Configuration:</a:t>
            </a:r>
            <a:r>
              <a:rPr b="1" lang="en-GB" sz="1400">
                <a:solidFill>
                  <a:srgbClr val="666666"/>
                </a:solidFill>
                <a:highlight>
                  <a:srgbClr val="FFFFFF"/>
                </a:highlight>
                <a:latin typeface="Raleway"/>
                <a:ea typeface="Raleway"/>
                <a:cs typeface="Raleway"/>
                <a:sym typeface="Raleway"/>
              </a:rPr>
              <a:t> </a:t>
            </a:r>
            <a:r>
              <a:rPr lang="en-GB" sz="1400">
                <a:solidFill>
                  <a:srgbClr val="666666"/>
                </a:solidFill>
                <a:highlight>
                  <a:srgbClr val="FFFFFF"/>
                </a:highlight>
                <a:latin typeface="Raleway"/>
                <a:ea typeface="Raleway"/>
                <a:cs typeface="Raleway"/>
                <a:sym typeface="Raleway"/>
              </a:rPr>
              <a:t>We use the InternetStackHelper Class in order to provide implementation of  TCP/IPv4 and IPv6-related components. We use IPv4 protocol at network layer . </a:t>
            </a:r>
            <a:endParaRPr sz="1400">
              <a:solidFill>
                <a:srgbClr val="666666"/>
              </a:solidFill>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t/>
            </a:r>
            <a:endParaRPr sz="1400">
              <a:solidFill>
                <a:srgbClr val="666666"/>
              </a:solidFill>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rPr b="1" lang="en-GB" sz="1400">
                <a:solidFill>
                  <a:schemeClr val="accent3"/>
                </a:solidFill>
                <a:highlight>
                  <a:srgbClr val="FFFFFF"/>
                </a:highlight>
                <a:latin typeface="Raleway"/>
                <a:ea typeface="Raleway"/>
                <a:cs typeface="Raleway"/>
                <a:sym typeface="Raleway"/>
              </a:rPr>
              <a:t>Transport Layer Configuration: </a:t>
            </a:r>
            <a:r>
              <a:rPr lang="en-GB" sz="1400">
                <a:solidFill>
                  <a:srgbClr val="666666"/>
                </a:solidFill>
                <a:highlight>
                  <a:srgbClr val="FFFFFF"/>
                </a:highlight>
                <a:latin typeface="Raleway"/>
                <a:ea typeface="Raleway"/>
                <a:cs typeface="Raleway"/>
                <a:sym typeface="Raleway"/>
              </a:rPr>
              <a:t>We use UDP at </a:t>
            </a:r>
            <a:r>
              <a:rPr lang="en-GB" sz="1400">
                <a:solidFill>
                  <a:srgbClr val="666666"/>
                </a:solidFill>
                <a:highlight>
                  <a:srgbClr val="FFFFFF"/>
                </a:highlight>
                <a:latin typeface="Raleway"/>
                <a:ea typeface="Raleway"/>
                <a:cs typeface="Raleway"/>
                <a:sym typeface="Raleway"/>
              </a:rPr>
              <a:t>transport</a:t>
            </a:r>
            <a:r>
              <a:rPr lang="en-GB" sz="1400">
                <a:solidFill>
                  <a:srgbClr val="666666"/>
                </a:solidFill>
                <a:highlight>
                  <a:srgbClr val="FFFFFF"/>
                </a:highlight>
                <a:latin typeface="Raleway"/>
                <a:ea typeface="Raleway"/>
                <a:cs typeface="Raleway"/>
                <a:sym typeface="Raleway"/>
              </a:rPr>
              <a:t> layer .</a:t>
            </a:r>
            <a:endParaRPr sz="1400">
              <a:solidFill>
                <a:srgbClr val="666666"/>
              </a:solidFill>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b="1"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b="1" sz="14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780750" y="1400275"/>
            <a:ext cx="7882800" cy="3677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GB" sz="1400">
                <a:solidFill>
                  <a:schemeClr val="accent3"/>
                </a:solidFill>
                <a:highlight>
                  <a:srgbClr val="FFFFFF"/>
                </a:highlight>
                <a:latin typeface="Raleway"/>
                <a:ea typeface="Raleway"/>
                <a:cs typeface="Raleway"/>
                <a:sym typeface="Raleway"/>
              </a:rPr>
              <a:t>Energy configuration: </a:t>
            </a:r>
            <a:r>
              <a:rPr lang="en-GB" sz="1400">
                <a:highlight>
                  <a:srgbClr val="FFFFFF"/>
                </a:highlight>
                <a:latin typeface="Raleway"/>
                <a:ea typeface="Raleway"/>
                <a:cs typeface="Raleway"/>
                <a:sym typeface="Raleway"/>
              </a:rPr>
              <a:t>We install an energy source (Basic Energy Source) and energy model (Wifi Radio Energy Model) onto each node. Wifi Radio Energy Model represents energy model for Wifi radio devices. We set the </a:t>
            </a:r>
            <a:r>
              <a:rPr lang="en-GB" sz="1400">
                <a:highlight>
                  <a:srgbClr val="FFFFFF"/>
                </a:highlight>
                <a:latin typeface="Raleway"/>
                <a:ea typeface="Raleway"/>
                <a:cs typeface="Raleway"/>
                <a:sym typeface="Raleway"/>
              </a:rPr>
              <a:t>initial</a:t>
            </a:r>
            <a:r>
              <a:rPr lang="en-GB" sz="1400">
                <a:highlight>
                  <a:srgbClr val="FFFFFF"/>
                </a:highlight>
                <a:latin typeface="Raleway"/>
                <a:ea typeface="Raleway"/>
                <a:cs typeface="Raleway"/>
                <a:sym typeface="Raleway"/>
              </a:rPr>
              <a:t> energy of basic energy source installed on each device as 0.1J. We set the </a:t>
            </a:r>
            <a:r>
              <a:rPr lang="en-GB" sz="1400">
                <a:highlight>
                  <a:srgbClr val="FFFFFF"/>
                </a:highlight>
                <a:latin typeface="Raleway"/>
                <a:ea typeface="Raleway"/>
                <a:cs typeface="Raleway"/>
                <a:sym typeface="Raleway"/>
              </a:rPr>
              <a:t>current</a:t>
            </a:r>
            <a:r>
              <a:rPr lang="en-GB" sz="1400">
                <a:highlight>
                  <a:srgbClr val="FFFFFF"/>
                </a:highlight>
                <a:latin typeface="Raleway"/>
                <a:ea typeface="Raleway"/>
                <a:cs typeface="Raleway"/>
                <a:sym typeface="Raleway"/>
              </a:rPr>
              <a:t> draw of the Wifi radio devices as 0.0174A.</a:t>
            </a:r>
            <a:endParaRPr sz="1400">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t/>
            </a:r>
            <a:endParaRPr sz="1400">
              <a:solidFill>
                <a:srgbClr val="000000"/>
              </a:solidFill>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rPr b="1" lang="en-GB" sz="1400">
                <a:solidFill>
                  <a:schemeClr val="accent3"/>
                </a:solidFill>
                <a:highlight>
                  <a:srgbClr val="FFFFFF"/>
                </a:highlight>
                <a:latin typeface="Raleway"/>
                <a:ea typeface="Raleway"/>
                <a:cs typeface="Raleway"/>
                <a:sym typeface="Raleway"/>
              </a:rPr>
              <a:t>Wireless module utility installation: </a:t>
            </a:r>
            <a:r>
              <a:rPr lang="en-GB" sz="1400">
                <a:highlight>
                  <a:srgbClr val="FFFFFF"/>
                </a:highlight>
                <a:latin typeface="Raleway"/>
                <a:ea typeface="Raleway"/>
                <a:cs typeface="Raleway"/>
                <a:sym typeface="Raleway"/>
              </a:rPr>
              <a:t>We install Wireless Module Utility onto every node for monitoring packet delivery ratio and received signal strength for the receiver. </a:t>
            </a:r>
            <a:r>
              <a:rPr b="1" lang="en-GB" sz="1400">
                <a:highlight>
                  <a:srgbClr val="FFFFFF"/>
                </a:highlight>
                <a:latin typeface="Raleway"/>
                <a:ea typeface="Raleway"/>
                <a:cs typeface="Raleway"/>
                <a:sym typeface="Raleway"/>
              </a:rPr>
              <a:t> </a:t>
            </a:r>
            <a:endParaRPr b="1" sz="1400">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t/>
            </a:r>
            <a:endParaRPr b="1" sz="1400">
              <a:solidFill>
                <a:srgbClr val="000000"/>
              </a:solidFill>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rPr b="1" lang="en-GB" sz="1400">
                <a:solidFill>
                  <a:schemeClr val="accent3"/>
                </a:solidFill>
                <a:highlight>
                  <a:srgbClr val="FFFFFF"/>
                </a:highlight>
                <a:latin typeface="Raleway"/>
                <a:ea typeface="Raleway"/>
                <a:cs typeface="Raleway"/>
                <a:sym typeface="Raleway"/>
              </a:rPr>
              <a:t>Installation of  jammer: </a:t>
            </a:r>
            <a:r>
              <a:rPr lang="en-GB" sz="1400">
                <a:highlight>
                  <a:srgbClr val="FFFFFF"/>
                </a:highlight>
                <a:latin typeface="Raleway"/>
                <a:ea typeface="Raleway"/>
                <a:cs typeface="Raleway"/>
                <a:sym typeface="Raleway"/>
              </a:rPr>
              <a:t>We use Jammer class to install jammer onto node 4 to implement various types of jammer that are Constant jammer, Reactive jammer and Random jammer.</a:t>
            </a:r>
            <a:endParaRPr b="1" sz="1400">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t/>
            </a:r>
            <a:endParaRPr b="1" sz="1400">
              <a:solidFill>
                <a:schemeClr val="accent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a:solidFill>
                  <a:schemeClr val="dk1"/>
                </a:solidFill>
                <a:highlight>
                  <a:srgbClr val="FFFFFF"/>
                </a:highlight>
                <a:latin typeface="Merriweather"/>
                <a:ea typeface="Merriweather"/>
                <a:cs typeface="Merriweather"/>
                <a:sym typeface="Merriweather"/>
              </a:rPr>
              <a:t>Creation Of Dataset</a:t>
            </a:r>
            <a:endParaRPr>
              <a:solidFill>
                <a:schemeClr val="dk1"/>
              </a:solidFill>
              <a:latin typeface="Merriweather"/>
              <a:ea typeface="Merriweather"/>
              <a:cs typeface="Merriweather"/>
              <a:sym typeface="Merriweather"/>
            </a:endParaRPr>
          </a:p>
        </p:txBody>
      </p:sp>
      <p:sp>
        <p:nvSpPr>
          <p:cNvPr id="153" name="Google Shape;153;p24"/>
          <p:cNvSpPr txBox="1"/>
          <p:nvPr>
            <p:ph idx="1" type="body"/>
          </p:nvPr>
        </p:nvSpPr>
        <p:spPr>
          <a:xfrm>
            <a:off x="727650" y="1929900"/>
            <a:ext cx="7688700" cy="3213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200">
                <a:highlight>
                  <a:srgbClr val="FFFFFF"/>
                </a:highlight>
                <a:latin typeface="Raleway"/>
                <a:ea typeface="Raleway"/>
                <a:cs typeface="Raleway"/>
                <a:sym typeface="Raleway"/>
              </a:rPr>
              <a:t>We vary various simulation parameters in order to collect Packet Delivery Rate (PDR) and Received Signal Strength (RSS) at receiver for different jamming situations.</a:t>
            </a:r>
            <a:endParaRPr sz="1200">
              <a:highlight>
                <a:srgbClr val="FFFFFF"/>
              </a:highlight>
              <a:latin typeface="Raleway"/>
              <a:ea typeface="Raleway"/>
              <a:cs typeface="Raleway"/>
              <a:sym typeface="Raleway"/>
            </a:endParaRPr>
          </a:p>
          <a:p>
            <a:pPr indent="-304800" lvl="0" marL="457200" rtl="0" algn="just">
              <a:lnSpc>
                <a:spcPct val="150000"/>
              </a:lnSpc>
              <a:spcBef>
                <a:spcPts val="0"/>
              </a:spcBef>
              <a:spcAft>
                <a:spcPts val="0"/>
              </a:spcAft>
              <a:buSzPts val="1200"/>
              <a:buFont typeface="Raleway"/>
              <a:buAutoNum type="arabicPeriod"/>
            </a:pPr>
            <a:r>
              <a:rPr lang="en-GB" sz="1200">
                <a:highlight>
                  <a:srgbClr val="FFFFFF"/>
                </a:highlight>
                <a:latin typeface="Raleway"/>
                <a:ea typeface="Raleway"/>
                <a:cs typeface="Raleway"/>
                <a:sym typeface="Raleway"/>
              </a:rPr>
              <a:t>Distance between sender and receiver</a:t>
            </a:r>
            <a:endParaRPr sz="1200">
              <a:highlight>
                <a:srgbClr val="FFFFFF"/>
              </a:highlight>
              <a:latin typeface="Raleway"/>
              <a:ea typeface="Raleway"/>
              <a:cs typeface="Raleway"/>
              <a:sym typeface="Raleway"/>
            </a:endParaRPr>
          </a:p>
          <a:p>
            <a:pPr indent="-304800" lvl="0" marL="457200" rtl="0" algn="just">
              <a:lnSpc>
                <a:spcPct val="150000"/>
              </a:lnSpc>
              <a:spcBef>
                <a:spcPts val="0"/>
              </a:spcBef>
              <a:spcAft>
                <a:spcPts val="0"/>
              </a:spcAft>
              <a:buSzPts val="1200"/>
              <a:buFont typeface="Raleway"/>
              <a:buAutoNum type="arabicPeriod"/>
            </a:pPr>
            <a:r>
              <a:rPr lang="en-GB" sz="1200">
                <a:highlight>
                  <a:srgbClr val="FFFFFF"/>
                </a:highlight>
                <a:latin typeface="Raleway"/>
                <a:ea typeface="Raleway"/>
                <a:cs typeface="Raleway"/>
                <a:sym typeface="Raleway"/>
              </a:rPr>
              <a:t>Distance ‘d’ between the nodes</a:t>
            </a:r>
            <a:endParaRPr sz="1200">
              <a:highlight>
                <a:srgbClr val="FFFFFF"/>
              </a:highlight>
              <a:latin typeface="Raleway"/>
              <a:ea typeface="Raleway"/>
              <a:cs typeface="Raleway"/>
              <a:sym typeface="Raleway"/>
            </a:endParaRPr>
          </a:p>
          <a:p>
            <a:pPr indent="-304800" lvl="0" marL="457200" rtl="0" algn="just">
              <a:lnSpc>
                <a:spcPct val="150000"/>
              </a:lnSpc>
              <a:spcBef>
                <a:spcPts val="0"/>
              </a:spcBef>
              <a:spcAft>
                <a:spcPts val="0"/>
              </a:spcAft>
              <a:buSzPts val="1200"/>
              <a:buFont typeface="Raleway"/>
              <a:buAutoNum type="arabicPeriod"/>
            </a:pPr>
            <a:r>
              <a:rPr lang="en-GB" sz="1200">
                <a:highlight>
                  <a:srgbClr val="FFFFFF"/>
                </a:highlight>
                <a:latin typeface="Raleway"/>
                <a:ea typeface="Raleway"/>
                <a:cs typeface="Raleway"/>
                <a:sym typeface="Raleway"/>
              </a:rPr>
              <a:t>Transmission power of the sender</a:t>
            </a:r>
            <a:endParaRPr sz="1200">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rPr lang="en-GB" sz="1200">
                <a:highlight>
                  <a:srgbClr val="FFFFFF"/>
                </a:highlight>
                <a:latin typeface="Raleway"/>
                <a:ea typeface="Raleway"/>
                <a:cs typeface="Raleway"/>
                <a:sym typeface="Raleway"/>
              </a:rPr>
              <a:t>After collecting packet delivery ratio (PDR) and received signal strength (RSS) for different jamming scenarios, we label the data. We use</a:t>
            </a:r>
            <a:endParaRPr sz="1200">
              <a:highlight>
                <a:srgbClr val="FFFFFF"/>
              </a:highlight>
              <a:latin typeface="Raleway"/>
              <a:ea typeface="Raleway"/>
              <a:cs typeface="Raleway"/>
              <a:sym typeface="Raleway"/>
            </a:endParaRPr>
          </a:p>
          <a:p>
            <a:pPr indent="-304800" lvl="0" marL="457200" rtl="0" algn="just">
              <a:lnSpc>
                <a:spcPct val="150000"/>
              </a:lnSpc>
              <a:spcBef>
                <a:spcPts val="0"/>
              </a:spcBef>
              <a:spcAft>
                <a:spcPts val="0"/>
              </a:spcAft>
              <a:buSzPts val="1200"/>
              <a:buFont typeface="Raleway"/>
              <a:buChar char="●"/>
            </a:pPr>
            <a:r>
              <a:rPr lang="en-GB" sz="1200">
                <a:highlight>
                  <a:srgbClr val="FFFFFF"/>
                </a:highlight>
                <a:latin typeface="Raleway"/>
                <a:ea typeface="Raleway"/>
                <a:cs typeface="Raleway"/>
                <a:sym typeface="Raleway"/>
              </a:rPr>
              <a:t>0 for No Jamming </a:t>
            </a:r>
            <a:endParaRPr sz="1200">
              <a:highlight>
                <a:srgbClr val="FFFFFF"/>
              </a:highlight>
              <a:latin typeface="Raleway"/>
              <a:ea typeface="Raleway"/>
              <a:cs typeface="Raleway"/>
              <a:sym typeface="Raleway"/>
            </a:endParaRPr>
          </a:p>
          <a:p>
            <a:pPr indent="-304800" lvl="0" marL="457200" rtl="0" algn="just">
              <a:lnSpc>
                <a:spcPct val="150000"/>
              </a:lnSpc>
              <a:spcBef>
                <a:spcPts val="0"/>
              </a:spcBef>
              <a:spcAft>
                <a:spcPts val="0"/>
              </a:spcAft>
              <a:buSzPts val="1200"/>
              <a:buFont typeface="Raleway"/>
              <a:buChar char="●"/>
            </a:pPr>
            <a:r>
              <a:rPr lang="en-GB" sz="1200">
                <a:highlight>
                  <a:srgbClr val="FFFFFF"/>
                </a:highlight>
                <a:latin typeface="Raleway"/>
                <a:ea typeface="Raleway"/>
                <a:cs typeface="Raleway"/>
                <a:sym typeface="Raleway"/>
              </a:rPr>
              <a:t>1 for Constant Jamming</a:t>
            </a:r>
            <a:endParaRPr sz="1200">
              <a:highlight>
                <a:srgbClr val="FFFFFF"/>
              </a:highlight>
              <a:latin typeface="Raleway"/>
              <a:ea typeface="Raleway"/>
              <a:cs typeface="Raleway"/>
              <a:sym typeface="Raleway"/>
            </a:endParaRPr>
          </a:p>
          <a:p>
            <a:pPr indent="-304800" lvl="0" marL="457200" rtl="0" algn="just">
              <a:lnSpc>
                <a:spcPct val="150000"/>
              </a:lnSpc>
              <a:spcBef>
                <a:spcPts val="0"/>
              </a:spcBef>
              <a:spcAft>
                <a:spcPts val="0"/>
              </a:spcAft>
              <a:buSzPts val="1200"/>
              <a:buFont typeface="Raleway"/>
              <a:buChar char="●"/>
            </a:pPr>
            <a:r>
              <a:rPr lang="en-GB" sz="1200">
                <a:highlight>
                  <a:srgbClr val="FFFFFF"/>
                </a:highlight>
                <a:latin typeface="Raleway"/>
                <a:ea typeface="Raleway"/>
                <a:cs typeface="Raleway"/>
                <a:sym typeface="Raleway"/>
              </a:rPr>
              <a:t>2 for Reactive Jamming</a:t>
            </a:r>
            <a:endParaRPr sz="1200">
              <a:highlight>
                <a:srgbClr val="FFFFFF"/>
              </a:highlight>
              <a:latin typeface="Raleway"/>
              <a:ea typeface="Raleway"/>
              <a:cs typeface="Raleway"/>
              <a:sym typeface="Raleway"/>
            </a:endParaRPr>
          </a:p>
          <a:p>
            <a:pPr indent="-304800" lvl="0" marL="457200" rtl="0" algn="just">
              <a:lnSpc>
                <a:spcPct val="150000"/>
              </a:lnSpc>
              <a:spcBef>
                <a:spcPts val="0"/>
              </a:spcBef>
              <a:spcAft>
                <a:spcPts val="0"/>
              </a:spcAft>
              <a:buSzPts val="1200"/>
              <a:buFont typeface="Raleway"/>
              <a:buChar char="●"/>
            </a:pPr>
            <a:r>
              <a:rPr lang="en-GB" sz="1200">
                <a:highlight>
                  <a:srgbClr val="FFFFFF"/>
                </a:highlight>
                <a:latin typeface="Raleway"/>
                <a:ea typeface="Raleway"/>
                <a:cs typeface="Raleway"/>
                <a:sym typeface="Raleway"/>
              </a:rPr>
              <a:t>3 for Random Jamming </a:t>
            </a:r>
            <a:endParaRPr sz="1200">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t/>
            </a:r>
            <a:endParaRPr sz="1200">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t/>
            </a:r>
            <a:endParaRPr sz="1200">
              <a:highlight>
                <a:srgbClr val="FFFFFF"/>
              </a:highlight>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400">
                <a:highlight>
                  <a:srgbClr val="FFFFFF"/>
                </a:highlight>
                <a:latin typeface="Raleway"/>
                <a:ea typeface="Raleway"/>
                <a:cs typeface="Raleway"/>
                <a:sym typeface="Raleway"/>
              </a:rPr>
              <a:t>We performed a number of simulations by varying  parameters like distance between nodes and power of transmission of nodes in order to collect data.</a:t>
            </a:r>
            <a:endParaRPr sz="1400">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t/>
            </a:r>
            <a:endParaRPr sz="1400">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rPr b="1" lang="en-GB" sz="1400">
                <a:solidFill>
                  <a:schemeClr val="accent3"/>
                </a:solidFill>
                <a:highlight>
                  <a:srgbClr val="FFFFFF"/>
                </a:highlight>
                <a:latin typeface="Raleway"/>
                <a:ea typeface="Raleway"/>
                <a:cs typeface="Raleway"/>
                <a:sym typeface="Raleway"/>
              </a:rPr>
              <a:t>Jamming situation: </a:t>
            </a:r>
            <a:r>
              <a:rPr lang="en-GB" sz="1400">
                <a:highlight>
                  <a:srgbClr val="FFFFFF"/>
                </a:highlight>
                <a:latin typeface="Raleway"/>
                <a:ea typeface="Raleway"/>
                <a:cs typeface="Raleway"/>
                <a:sym typeface="Raleway"/>
              </a:rPr>
              <a:t>We collected data for the three jamming attacks (Constant, Reactive and Random) by varying the distance ‘d’ between the nodes and the transmission power of the sender.</a:t>
            </a:r>
            <a:endParaRPr sz="1400">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t/>
            </a:r>
            <a:endParaRPr sz="1400">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t/>
            </a:r>
            <a:endParaRPr sz="1400">
              <a:highlight>
                <a:srgbClr val="FFFFFF"/>
              </a:highlight>
              <a:latin typeface="Raleway"/>
              <a:ea typeface="Raleway"/>
              <a:cs typeface="Raleway"/>
              <a:sym typeface="Raleway"/>
            </a:endParaRPr>
          </a:p>
        </p:txBody>
      </p:sp>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a:solidFill>
                  <a:schemeClr val="dk1"/>
                </a:solidFill>
                <a:highlight>
                  <a:schemeClr val="lt1"/>
                </a:highlight>
                <a:latin typeface="Merriweather"/>
                <a:ea typeface="Merriweather"/>
                <a:cs typeface="Merriweather"/>
                <a:sym typeface="Merriweather"/>
              </a:rPr>
              <a:t>Experiments</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idx="1" type="body"/>
          </p:nvPr>
        </p:nvSpPr>
        <p:spPr>
          <a:xfrm>
            <a:off x="701675" y="1366625"/>
            <a:ext cx="7925700" cy="3298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GB" sz="1800">
                <a:solidFill>
                  <a:schemeClr val="accent3"/>
                </a:solidFill>
                <a:latin typeface="Raleway"/>
                <a:ea typeface="Raleway"/>
                <a:cs typeface="Raleway"/>
                <a:sym typeface="Raleway"/>
              </a:rPr>
              <a:t>Variation of distance:</a:t>
            </a:r>
            <a:endParaRPr b="1" sz="1800">
              <a:solidFill>
                <a:schemeClr val="accent3"/>
              </a:solidFill>
              <a:latin typeface="Raleway"/>
              <a:ea typeface="Raleway"/>
              <a:cs typeface="Raleway"/>
              <a:sym typeface="Raleway"/>
            </a:endParaRPr>
          </a:p>
        </p:txBody>
      </p:sp>
      <p:pic>
        <p:nvPicPr>
          <p:cNvPr id="165" name="Google Shape;165;p26"/>
          <p:cNvPicPr preferRelativeResize="0"/>
          <p:nvPr/>
        </p:nvPicPr>
        <p:blipFill>
          <a:blip r:embed="rId3">
            <a:alphaModFix/>
          </a:blip>
          <a:stretch>
            <a:fillRect/>
          </a:stretch>
        </p:blipFill>
        <p:spPr>
          <a:xfrm>
            <a:off x="377327" y="2170112"/>
            <a:ext cx="3736750" cy="2494625"/>
          </a:xfrm>
          <a:prstGeom prst="rect">
            <a:avLst/>
          </a:prstGeom>
          <a:noFill/>
          <a:ln>
            <a:noFill/>
          </a:ln>
        </p:spPr>
      </p:pic>
      <p:pic>
        <p:nvPicPr>
          <p:cNvPr id="166" name="Google Shape;166;p26"/>
          <p:cNvPicPr preferRelativeResize="0"/>
          <p:nvPr/>
        </p:nvPicPr>
        <p:blipFill>
          <a:blip r:embed="rId4">
            <a:alphaModFix/>
          </a:blip>
          <a:stretch>
            <a:fillRect/>
          </a:stretch>
        </p:blipFill>
        <p:spPr>
          <a:xfrm>
            <a:off x="5188575" y="2170100"/>
            <a:ext cx="3625750" cy="2494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idx="1" type="body"/>
          </p:nvPr>
        </p:nvSpPr>
        <p:spPr>
          <a:xfrm>
            <a:off x="738575" y="1352050"/>
            <a:ext cx="7728600" cy="361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1800">
                <a:solidFill>
                  <a:schemeClr val="accent3"/>
                </a:solidFill>
                <a:latin typeface="Raleway"/>
                <a:ea typeface="Raleway"/>
                <a:cs typeface="Raleway"/>
                <a:sym typeface="Raleway"/>
              </a:rPr>
              <a:t>Variation of transmission power :</a:t>
            </a:r>
            <a:endParaRPr b="1" sz="1800">
              <a:solidFill>
                <a:schemeClr val="accent3"/>
              </a:solidFill>
              <a:latin typeface="Raleway"/>
              <a:ea typeface="Raleway"/>
              <a:cs typeface="Raleway"/>
              <a:sym typeface="Raleway"/>
            </a:endParaRPr>
          </a:p>
        </p:txBody>
      </p:sp>
      <p:pic>
        <p:nvPicPr>
          <p:cNvPr id="172" name="Google Shape;172;p27"/>
          <p:cNvPicPr preferRelativeResize="0"/>
          <p:nvPr/>
        </p:nvPicPr>
        <p:blipFill>
          <a:blip r:embed="rId3">
            <a:alphaModFix/>
          </a:blip>
          <a:stretch>
            <a:fillRect/>
          </a:stretch>
        </p:blipFill>
        <p:spPr>
          <a:xfrm>
            <a:off x="738575" y="2239050"/>
            <a:ext cx="3933825" cy="2362200"/>
          </a:xfrm>
          <a:prstGeom prst="rect">
            <a:avLst/>
          </a:prstGeom>
          <a:noFill/>
          <a:ln>
            <a:noFill/>
          </a:ln>
        </p:spPr>
      </p:pic>
      <p:pic>
        <p:nvPicPr>
          <p:cNvPr id="173" name="Google Shape;173;p27"/>
          <p:cNvPicPr preferRelativeResize="0"/>
          <p:nvPr/>
        </p:nvPicPr>
        <p:blipFill>
          <a:blip r:embed="rId4">
            <a:alphaModFix/>
          </a:blip>
          <a:stretch>
            <a:fillRect/>
          </a:stretch>
        </p:blipFill>
        <p:spPr>
          <a:xfrm>
            <a:off x="4647650" y="2110450"/>
            <a:ext cx="3819525" cy="2619375"/>
          </a:xfrm>
          <a:prstGeom prst="rect">
            <a:avLst/>
          </a:prstGeom>
          <a:noFill/>
          <a:ln>
            <a:noFill/>
          </a:ln>
        </p:spPr>
      </p:pic>
      <p:sp>
        <p:nvSpPr>
          <p:cNvPr id="174" name="Google Shape;174;p27"/>
          <p:cNvSpPr/>
          <p:nvPr/>
        </p:nvSpPr>
        <p:spPr>
          <a:xfrm>
            <a:off x="6608950" y="3948800"/>
            <a:ext cx="234000" cy="320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Merriweather"/>
                <a:ea typeface="Merriweather"/>
                <a:cs typeface="Merriweather"/>
                <a:sym typeface="Merriweather"/>
              </a:rPr>
              <a:t>Application</a:t>
            </a:r>
            <a:r>
              <a:rPr lang="en-GB">
                <a:solidFill>
                  <a:schemeClr val="dk1"/>
                </a:solidFill>
                <a:latin typeface="Merriweather"/>
                <a:ea typeface="Merriweather"/>
                <a:cs typeface="Merriweather"/>
                <a:sym typeface="Merriweather"/>
              </a:rPr>
              <a:t> of ML for Jamming Detection &amp; Classification </a:t>
            </a:r>
            <a:endParaRPr>
              <a:solidFill>
                <a:schemeClr val="dk1"/>
              </a:solidFill>
              <a:latin typeface="Merriweather"/>
              <a:ea typeface="Merriweather"/>
              <a:cs typeface="Merriweather"/>
              <a:sym typeface="Merriweather"/>
            </a:endParaRPr>
          </a:p>
        </p:txBody>
      </p:sp>
      <p:sp>
        <p:nvSpPr>
          <p:cNvPr id="180" name="Google Shape;180;p28"/>
          <p:cNvSpPr txBox="1"/>
          <p:nvPr>
            <p:ph idx="1" type="body"/>
          </p:nvPr>
        </p:nvSpPr>
        <p:spPr>
          <a:xfrm>
            <a:off x="729450" y="2360550"/>
            <a:ext cx="7688700" cy="24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Raleway"/>
                <a:ea typeface="Raleway"/>
                <a:cs typeface="Raleway"/>
                <a:sym typeface="Raleway"/>
              </a:rPr>
              <a:t>We divide the data collected into train set and test set and apply various machine learning algorithms . We evaluate the  performance of various machine algorithms which are:</a:t>
            </a:r>
            <a:endParaRPr sz="1400">
              <a:latin typeface="Raleway"/>
              <a:ea typeface="Raleway"/>
              <a:cs typeface="Raleway"/>
              <a:sym typeface="Raleway"/>
            </a:endParaRPr>
          </a:p>
          <a:p>
            <a:pPr indent="-317500" lvl="0" marL="457200" rtl="0" algn="l">
              <a:spcBef>
                <a:spcPts val="1600"/>
              </a:spcBef>
              <a:spcAft>
                <a:spcPts val="0"/>
              </a:spcAft>
              <a:buSzPts val="1400"/>
              <a:buFont typeface="Raleway"/>
              <a:buChar char="●"/>
            </a:pPr>
            <a:r>
              <a:rPr lang="en-GB" sz="1400">
                <a:latin typeface="Raleway"/>
                <a:ea typeface="Raleway"/>
                <a:cs typeface="Raleway"/>
                <a:sym typeface="Raleway"/>
              </a:rPr>
              <a:t>KNN</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GB" sz="1400">
                <a:latin typeface="Raleway"/>
                <a:ea typeface="Raleway"/>
                <a:cs typeface="Raleway"/>
                <a:sym typeface="Raleway"/>
              </a:rPr>
              <a:t>Decision tree</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GB" sz="1400">
                <a:latin typeface="Raleway"/>
                <a:ea typeface="Raleway"/>
                <a:cs typeface="Raleway"/>
                <a:sym typeface="Raleway"/>
              </a:rPr>
              <a:t>Random Forest </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GB" sz="1400">
                <a:latin typeface="Raleway"/>
                <a:ea typeface="Raleway"/>
                <a:cs typeface="Raleway"/>
                <a:sym typeface="Raleway"/>
              </a:rPr>
              <a:t>Gradient Boosting </a:t>
            </a:r>
            <a:endParaRPr sz="1400">
              <a:latin typeface="Raleway"/>
              <a:ea typeface="Raleway"/>
              <a:cs typeface="Raleway"/>
              <a:sym typeface="Raleway"/>
            </a:endParaRPr>
          </a:p>
          <a:p>
            <a:pPr indent="0" lvl="0" marL="0" rtl="0" algn="l">
              <a:spcBef>
                <a:spcPts val="1600"/>
              </a:spcBef>
              <a:spcAft>
                <a:spcPts val="0"/>
              </a:spcAft>
              <a:buNone/>
            </a:pPr>
            <a:r>
              <a:t/>
            </a:r>
            <a:endParaRPr sz="1400">
              <a:latin typeface="Raleway"/>
              <a:ea typeface="Raleway"/>
              <a:cs typeface="Raleway"/>
              <a:sym typeface="Raleway"/>
            </a:endParaRPr>
          </a:p>
          <a:p>
            <a:pPr indent="0" lvl="0" marL="0" rtl="0" algn="l">
              <a:spcBef>
                <a:spcPts val="1600"/>
              </a:spcBef>
              <a:spcAft>
                <a:spcPts val="0"/>
              </a:spcAft>
              <a:buNone/>
            </a:pPr>
            <a:r>
              <a:t/>
            </a:r>
            <a:endParaRPr sz="1400">
              <a:latin typeface="Raleway"/>
              <a:ea typeface="Raleway"/>
              <a:cs typeface="Raleway"/>
              <a:sym typeface="Raleway"/>
            </a:endParaRPr>
          </a:p>
          <a:p>
            <a:pPr indent="0" lvl="0" marL="0" rtl="0" algn="l">
              <a:spcBef>
                <a:spcPts val="1600"/>
              </a:spcBef>
              <a:spcAft>
                <a:spcPts val="0"/>
              </a:spcAft>
              <a:buNone/>
            </a:pPr>
            <a:r>
              <a:t/>
            </a:r>
            <a:endParaRPr sz="1400">
              <a:latin typeface="Raleway"/>
              <a:ea typeface="Raleway"/>
              <a:cs typeface="Raleway"/>
              <a:sym typeface="Raleway"/>
            </a:endParaRPr>
          </a:p>
          <a:p>
            <a:pPr indent="0" lvl="0" marL="0" rtl="0" algn="l">
              <a:spcBef>
                <a:spcPts val="1600"/>
              </a:spcBef>
              <a:spcAft>
                <a:spcPts val="1600"/>
              </a:spcAft>
              <a:buNone/>
            </a:pPr>
            <a:r>
              <a:t/>
            </a:r>
            <a:endParaRPr sz="1400">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Merriweather"/>
                <a:ea typeface="Merriweather"/>
                <a:cs typeface="Merriweather"/>
                <a:sym typeface="Merriweather"/>
              </a:rPr>
              <a:t>Gradient</a:t>
            </a:r>
            <a:r>
              <a:rPr lang="en-GB">
                <a:solidFill>
                  <a:schemeClr val="dk1"/>
                </a:solidFill>
                <a:latin typeface="Merriweather"/>
                <a:ea typeface="Merriweather"/>
                <a:cs typeface="Merriweather"/>
                <a:sym typeface="Merriweather"/>
              </a:rPr>
              <a:t> Boosting</a:t>
            </a:r>
            <a:endParaRPr>
              <a:solidFill>
                <a:schemeClr val="dk1"/>
              </a:solidFill>
              <a:latin typeface="Merriweather"/>
              <a:ea typeface="Merriweather"/>
              <a:cs typeface="Merriweather"/>
              <a:sym typeface="Merriweather"/>
            </a:endParaRPr>
          </a:p>
        </p:txBody>
      </p:sp>
      <p:sp>
        <p:nvSpPr>
          <p:cNvPr id="186" name="Google Shape;186;p29"/>
          <p:cNvSpPr txBox="1"/>
          <p:nvPr>
            <p:ph idx="1" type="body"/>
          </p:nvPr>
        </p:nvSpPr>
        <p:spPr>
          <a:xfrm>
            <a:off x="729450" y="191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lang="en-GB" sz="1400">
                <a:latin typeface="Raleway"/>
                <a:ea typeface="Raleway"/>
                <a:cs typeface="Raleway"/>
                <a:sym typeface="Raleway"/>
              </a:rPr>
              <a:t>It is an ensemble of classification or regression models. It uses forward-learning ensemble models, which obtain predictive results using gradually improved estimations.</a:t>
            </a:r>
            <a:endParaRPr sz="1400">
              <a:latin typeface="Raleway"/>
              <a:ea typeface="Raleway"/>
              <a:cs typeface="Raleway"/>
              <a:sym typeface="Raleway"/>
            </a:endParaRPr>
          </a:p>
          <a:p>
            <a:pPr indent="-317500" lvl="0" marL="457200" rtl="0" algn="l">
              <a:spcBef>
                <a:spcPts val="1600"/>
              </a:spcBef>
              <a:spcAft>
                <a:spcPts val="0"/>
              </a:spcAft>
              <a:buSzPts val="1400"/>
              <a:buFont typeface="Raleway"/>
              <a:buChar char="●"/>
            </a:pPr>
            <a:r>
              <a:rPr lang="en-GB" sz="1400">
                <a:latin typeface="Raleway"/>
                <a:ea typeface="Raleway"/>
                <a:cs typeface="Raleway"/>
                <a:sym typeface="Raleway"/>
              </a:rPr>
              <a:t>GBT build trees one at a time, where each new tree helps to correct errors made by previously trained tree.</a:t>
            </a:r>
            <a:endParaRPr sz="1400">
              <a:latin typeface="Raleway"/>
              <a:ea typeface="Raleway"/>
              <a:cs typeface="Raleway"/>
              <a:sym typeface="Raleway"/>
            </a:endParaRPr>
          </a:p>
          <a:p>
            <a:pPr indent="-317500" lvl="0" marL="457200" rtl="0" algn="l">
              <a:spcBef>
                <a:spcPts val="1600"/>
              </a:spcBef>
              <a:spcAft>
                <a:spcPts val="0"/>
              </a:spcAft>
              <a:buSzPts val="1400"/>
              <a:buFont typeface="Raleway"/>
              <a:buChar char="●"/>
            </a:pPr>
            <a:r>
              <a:rPr lang="en-GB" sz="1400">
                <a:latin typeface="Raleway"/>
                <a:ea typeface="Raleway"/>
                <a:cs typeface="Raleway"/>
                <a:sym typeface="Raleway"/>
              </a:rPr>
              <a:t>Boosting helps improve the tree accuracy.</a:t>
            </a:r>
            <a:endParaRPr sz="1400">
              <a:latin typeface="Raleway"/>
              <a:ea typeface="Raleway"/>
              <a:cs typeface="Raleway"/>
              <a:sym typeface="Raleway"/>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1583850" y="2176600"/>
            <a:ext cx="5734875" cy="2966900"/>
          </a:xfrm>
          <a:prstGeom prst="rect">
            <a:avLst/>
          </a:prstGeom>
          <a:noFill/>
          <a:ln>
            <a:noFill/>
          </a:ln>
        </p:spPr>
      </p:pic>
      <p:sp>
        <p:nvSpPr>
          <p:cNvPr id="192" name="Google Shape;192;p30"/>
          <p:cNvSpPr txBox="1"/>
          <p:nvPr>
            <p:ph idx="1" type="body"/>
          </p:nvPr>
        </p:nvSpPr>
        <p:spPr>
          <a:xfrm>
            <a:off x="729450" y="1784875"/>
            <a:ext cx="7688700" cy="2555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GB" sz="1800">
                <a:solidFill>
                  <a:schemeClr val="accent3"/>
                </a:solidFill>
                <a:latin typeface="Raleway"/>
                <a:ea typeface="Raleway"/>
                <a:cs typeface="Raleway"/>
                <a:sym typeface="Raleway"/>
              </a:rPr>
              <a:t>Variation of distance :</a:t>
            </a:r>
            <a:endParaRPr b="1" sz="1800">
              <a:solidFill>
                <a:schemeClr val="accent3"/>
              </a:solidFill>
              <a:latin typeface="Raleway"/>
              <a:ea typeface="Raleway"/>
              <a:cs typeface="Raleway"/>
              <a:sym typeface="Raleway"/>
            </a:endParaRPr>
          </a:p>
        </p:txBody>
      </p:sp>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a:solidFill>
                  <a:schemeClr val="dk1"/>
                </a:solidFill>
                <a:highlight>
                  <a:srgbClr val="FFFFFF"/>
                </a:highlight>
                <a:latin typeface="Merriweather"/>
                <a:ea typeface="Merriweather"/>
                <a:cs typeface="Merriweather"/>
                <a:sym typeface="Merriweather"/>
              </a:rPr>
              <a:t>Results</a:t>
            </a:r>
            <a:endParaRPr>
              <a:solidFill>
                <a:schemeClr val="dk1"/>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idx="1" type="body"/>
          </p:nvPr>
        </p:nvSpPr>
        <p:spPr>
          <a:xfrm>
            <a:off x="701675" y="1401275"/>
            <a:ext cx="7716600" cy="293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1800">
                <a:solidFill>
                  <a:schemeClr val="accent3"/>
                </a:solidFill>
                <a:latin typeface="Raleway"/>
                <a:ea typeface="Raleway"/>
                <a:cs typeface="Raleway"/>
                <a:sym typeface="Raleway"/>
              </a:rPr>
              <a:t>Evaluation of various models on data collected by varying the distance :</a:t>
            </a:r>
            <a:endParaRPr b="1" sz="1800">
              <a:solidFill>
                <a:schemeClr val="accent3"/>
              </a:solidFill>
              <a:latin typeface="Raleway"/>
              <a:ea typeface="Raleway"/>
              <a:cs typeface="Raleway"/>
              <a:sym typeface="Raleway"/>
            </a:endParaRPr>
          </a:p>
        </p:txBody>
      </p:sp>
      <p:pic>
        <p:nvPicPr>
          <p:cNvPr id="199" name="Google Shape;199;p31"/>
          <p:cNvPicPr preferRelativeResize="0"/>
          <p:nvPr/>
        </p:nvPicPr>
        <p:blipFill>
          <a:blip r:embed="rId3">
            <a:alphaModFix/>
          </a:blip>
          <a:stretch>
            <a:fillRect/>
          </a:stretch>
        </p:blipFill>
        <p:spPr>
          <a:xfrm>
            <a:off x="973813" y="2177913"/>
            <a:ext cx="7172325" cy="2409825"/>
          </a:xfrm>
          <a:prstGeom prst="rect">
            <a:avLst/>
          </a:prstGeom>
          <a:noFill/>
          <a:ln>
            <a:noFill/>
          </a:ln>
        </p:spPr>
      </p:pic>
      <p:sp>
        <p:nvSpPr>
          <p:cNvPr id="200" name="Google Shape;200;p31"/>
          <p:cNvSpPr/>
          <p:nvPr/>
        </p:nvSpPr>
        <p:spPr>
          <a:xfrm>
            <a:off x="1292400" y="4044875"/>
            <a:ext cx="2289000" cy="295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1"/>
          <p:cNvSpPr txBox="1"/>
          <p:nvPr/>
        </p:nvSpPr>
        <p:spPr>
          <a:xfrm>
            <a:off x="1095500" y="4044875"/>
            <a:ext cx="31014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Times New Roman"/>
                <a:ea typeface="Times New Roman"/>
                <a:cs typeface="Times New Roman"/>
                <a:sym typeface="Times New Roman"/>
              </a:rPr>
              <a:t>Proposed model using Gradient Boosting</a:t>
            </a:r>
            <a:endParaRPr b="1"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dk1"/>
                </a:solidFill>
                <a:latin typeface="Merriweather"/>
                <a:ea typeface="Merriweather"/>
                <a:cs typeface="Merriweather"/>
                <a:sym typeface="Merriweather"/>
              </a:rPr>
              <a:t>Jamming Attack</a:t>
            </a:r>
            <a:endParaRPr sz="3000">
              <a:solidFill>
                <a:schemeClr val="dk1"/>
              </a:solidFill>
              <a:latin typeface="Merriweather"/>
              <a:ea typeface="Merriweather"/>
              <a:cs typeface="Merriweather"/>
              <a:sym typeface="Merriweathe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Raleway"/>
              <a:buChar char="●"/>
            </a:pPr>
            <a:r>
              <a:rPr b="1" lang="en-GB" sz="1400">
                <a:solidFill>
                  <a:schemeClr val="accent3"/>
                </a:solidFill>
                <a:highlight>
                  <a:srgbClr val="FFFFFF"/>
                </a:highlight>
                <a:latin typeface="Raleway"/>
                <a:ea typeface="Raleway"/>
                <a:cs typeface="Raleway"/>
                <a:sym typeface="Raleway"/>
              </a:rPr>
              <a:t>Jamming attack</a:t>
            </a:r>
            <a:r>
              <a:rPr lang="en-GB" sz="1400">
                <a:highlight>
                  <a:srgbClr val="FFFFFF"/>
                </a:highlight>
                <a:latin typeface="Raleway"/>
                <a:ea typeface="Raleway"/>
                <a:cs typeface="Raleway"/>
                <a:sym typeface="Raleway"/>
              </a:rPr>
              <a:t> is a type of Denial of Service (DoS) attack, which doesn’t allow other nodes from using the channel for communication by occupying the channel which they are communicating on.</a:t>
            </a:r>
            <a:endParaRPr sz="1400">
              <a:highlight>
                <a:srgbClr val="FFFFFF"/>
              </a:highlight>
              <a:latin typeface="Raleway"/>
              <a:ea typeface="Raleway"/>
              <a:cs typeface="Raleway"/>
              <a:sym typeface="Raleway"/>
            </a:endParaRPr>
          </a:p>
          <a:p>
            <a:pPr indent="-317500" lvl="0" marL="457200" rtl="0" algn="just">
              <a:spcBef>
                <a:spcPts val="1600"/>
              </a:spcBef>
              <a:spcAft>
                <a:spcPts val="0"/>
              </a:spcAft>
              <a:buSzPts val="1400"/>
              <a:buFont typeface="Raleway"/>
              <a:buChar char="●"/>
            </a:pPr>
            <a:r>
              <a:rPr lang="en-GB" sz="1400">
                <a:highlight>
                  <a:srgbClr val="FFFFFF"/>
                </a:highlight>
                <a:latin typeface="Raleway"/>
                <a:ea typeface="Raleway"/>
                <a:cs typeface="Raleway"/>
                <a:sym typeface="Raleway"/>
              </a:rPr>
              <a:t>A </a:t>
            </a:r>
            <a:r>
              <a:rPr b="1" lang="en-GB" sz="1400">
                <a:solidFill>
                  <a:schemeClr val="accent3"/>
                </a:solidFill>
                <a:highlight>
                  <a:srgbClr val="FFFFFF"/>
                </a:highlight>
                <a:latin typeface="Raleway"/>
                <a:ea typeface="Raleway"/>
                <a:cs typeface="Raleway"/>
                <a:sym typeface="Raleway"/>
              </a:rPr>
              <a:t>jammer</a:t>
            </a:r>
            <a:r>
              <a:rPr b="1" lang="en-GB" sz="1400">
                <a:highlight>
                  <a:srgbClr val="FFFFFF"/>
                </a:highlight>
                <a:latin typeface="Raleway"/>
                <a:ea typeface="Raleway"/>
                <a:cs typeface="Raleway"/>
                <a:sym typeface="Raleway"/>
              </a:rPr>
              <a:t> </a:t>
            </a:r>
            <a:r>
              <a:rPr lang="en-GB" sz="1400">
                <a:highlight>
                  <a:srgbClr val="FFFFFF"/>
                </a:highlight>
                <a:latin typeface="Raleway"/>
                <a:ea typeface="Raleway"/>
                <a:cs typeface="Raleway"/>
                <a:sym typeface="Raleway"/>
              </a:rPr>
              <a:t>in wireless sensor network is defined as an entity which purposefully tries to interfere with the transmission and reception of messages via wireless communication.</a:t>
            </a:r>
            <a:endParaRPr sz="1400">
              <a:highlight>
                <a:srgbClr val="FFFFFF"/>
              </a:highlight>
              <a:latin typeface="Raleway"/>
              <a:ea typeface="Raleway"/>
              <a:cs typeface="Raleway"/>
              <a:sym typeface="Raleway"/>
            </a:endParaRPr>
          </a:p>
          <a:p>
            <a:pPr indent="0" lvl="0" marL="457200" rtl="0" algn="just">
              <a:spcBef>
                <a:spcPts val="1600"/>
              </a:spcBef>
              <a:spcAft>
                <a:spcPts val="1600"/>
              </a:spcAft>
              <a:buNone/>
            </a:pPr>
            <a:r>
              <a:t/>
            </a:r>
            <a:endParaRPr sz="1800">
              <a:highlight>
                <a:srgbClr val="FFFFFF"/>
              </a:highlight>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idx="1" type="body"/>
          </p:nvPr>
        </p:nvSpPr>
        <p:spPr>
          <a:xfrm>
            <a:off x="664750" y="1388975"/>
            <a:ext cx="7753500" cy="2951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GB" sz="1800">
                <a:solidFill>
                  <a:schemeClr val="accent3"/>
                </a:solidFill>
                <a:highlight>
                  <a:srgbClr val="FFFFFF"/>
                </a:highlight>
                <a:latin typeface="Raleway"/>
                <a:ea typeface="Raleway"/>
                <a:cs typeface="Raleway"/>
                <a:sym typeface="Raleway"/>
              </a:rPr>
              <a:t>Variation of  transmission power:</a:t>
            </a:r>
            <a:endParaRPr b="1" sz="1800">
              <a:solidFill>
                <a:schemeClr val="accent3"/>
              </a:solidFill>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 </a:t>
            </a:r>
            <a:endParaRPr b="1" sz="12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b="1" sz="12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b="1" sz="1200">
              <a:solidFill>
                <a:srgbClr val="000000"/>
              </a:solidFill>
              <a:highlight>
                <a:srgbClr val="FFFFFF"/>
              </a:highlight>
              <a:latin typeface="Times New Roman"/>
              <a:ea typeface="Times New Roman"/>
              <a:cs typeface="Times New Roman"/>
              <a:sym typeface="Times New Roman"/>
            </a:endParaRPr>
          </a:p>
        </p:txBody>
      </p:sp>
      <p:pic>
        <p:nvPicPr>
          <p:cNvPr id="207" name="Google Shape;207;p32"/>
          <p:cNvPicPr preferRelativeResize="0"/>
          <p:nvPr/>
        </p:nvPicPr>
        <p:blipFill>
          <a:blip r:embed="rId3">
            <a:alphaModFix/>
          </a:blip>
          <a:stretch>
            <a:fillRect/>
          </a:stretch>
        </p:blipFill>
        <p:spPr>
          <a:xfrm>
            <a:off x="1552575" y="1962150"/>
            <a:ext cx="6038850" cy="3181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33"/>
          <p:cNvPicPr preferRelativeResize="0"/>
          <p:nvPr/>
        </p:nvPicPr>
        <p:blipFill>
          <a:blip r:embed="rId3">
            <a:alphaModFix/>
          </a:blip>
          <a:stretch>
            <a:fillRect/>
          </a:stretch>
        </p:blipFill>
        <p:spPr>
          <a:xfrm>
            <a:off x="938875" y="2153325"/>
            <a:ext cx="7143750" cy="2533650"/>
          </a:xfrm>
          <a:prstGeom prst="rect">
            <a:avLst/>
          </a:prstGeom>
          <a:noFill/>
          <a:ln>
            <a:noFill/>
          </a:ln>
        </p:spPr>
      </p:pic>
      <p:sp>
        <p:nvSpPr>
          <p:cNvPr id="213" name="Google Shape;213;p33"/>
          <p:cNvSpPr txBox="1"/>
          <p:nvPr>
            <p:ph idx="1" type="body"/>
          </p:nvPr>
        </p:nvSpPr>
        <p:spPr>
          <a:xfrm>
            <a:off x="726275" y="1536650"/>
            <a:ext cx="7692000" cy="28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accent3"/>
                </a:solidFill>
                <a:latin typeface="Raleway"/>
                <a:ea typeface="Raleway"/>
                <a:cs typeface="Raleway"/>
                <a:sym typeface="Raleway"/>
              </a:rPr>
              <a:t>Evaluation of various models on data collected by varying the Transmission power of the sender :</a:t>
            </a:r>
            <a:endParaRPr b="1" sz="1800">
              <a:solidFill>
                <a:schemeClr val="accent3"/>
              </a:solidFill>
              <a:latin typeface="Raleway"/>
              <a:ea typeface="Raleway"/>
              <a:cs typeface="Raleway"/>
              <a:sym typeface="Raleway"/>
            </a:endParaRPr>
          </a:p>
          <a:p>
            <a:pPr indent="0" lvl="0" marL="0" rtl="0" algn="l">
              <a:spcBef>
                <a:spcPts val="1600"/>
              </a:spcBef>
              <a:spcAft>
                <a:spcPts val="1600"/>
              </a:spcAft>
              <a:buNone/>
            </a:pPr>
            <a:r>
              <a:t/>
            </a:r>
            <a:endParaRPr/>
          </a:p>
        </p:txBody>
      </p:sp>
      <p:sp>
        <p:nvSpPr>
          <p:cNvPr id="214" name="Google Shape;214;p33"/>
          <p:cNvSpPr/>
          <p:nvPr/>
        </p:nvSpPr>
        <p:spPr>
          <a:xfrm>
            <a:off x="1255500" y="4170150"/>
            <a:ext cx="2289000" cy="295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txBox="1"/>
          <p:nvPr/>
        </p:nvSpPr>
        <p:spPr>
          <a:xfrm>
            <a:off x="1070875" y="4170150"/>
            <a:ext cx="31014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Times New Roman"/>
                <a:ea typeface="Times New Roman"/>
                <a:cs typeface="Times New Roman"/>
                <a:sym typeface="Times New Roman"/>
              </a:rPr>
              <a:t>Proposed model using Gradient Boosting</a:t>
            </a:r>
            <a:endParaRPr b="1" sz="12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idx="1" type="body"/>
          </p:nvPr>
        </p:nvSpPr>
        <p:spPr>
          <a:xfrm>
            <a:off x="689350" y="1415675"/>
            <a:ext cx="7728900" cy="2924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GB" sz="1800">
                <a:solidFill>
                  <a:schemeClr val="accent3"/>
                </a:solidFill>
                <a:latin typeface="Raleway"/>
                <a:ea typeface="Raleway"/>
                <a:cs typeface="Raleway"/>
                <a:sym typeface="Raleway"/>
              </a:rPr>
              <a:t>Variation of Power and distance ‘d’ simultaneously :</a:t>
            </a:r>
            <a:endParaRPr b="1" sz="1800">
              <a:solidFill>
                <a:schemeClr val="accent3"/>
              </a:solidFill>
              <a:latin typeface="Raleway"/>
              <a:ea typeface="Raleway"/>
              <a:cs typeface="Raleway"/>
              <a:sym typeface="Raleway"/>
            </a:endParaRPr>
          </a:p>
          <a:p>
            <a:pPr indent="0" lvl="0" marL="0" rtl="0" algn="l">
              <a:spcBef>
                <a:spcPts val="0"/>
              </a:spcBef>
              <a:spcAft>
                <a:spcPts val="1600"/>
              </a:spcAft>
              <a:buNone/>
            </a:pPr>
            <a:r>
              <a:t/>
            </a:r>
            <a:endParaRPr/>
          </a:p>
        </p:txBody>
      </p:sp>
      <p:pic>
        <p:nvPicPr>
          <p:cNvPr id="221" name="Google Shape;221;p34"/>
          <p:cNvPicPr preferRelativeResize="0"/>
          <p:nvPr/>
        </p:nvPicPr>
        <p:blipFill>
          <a:blip r:embed="rId3">
            <a:alphaModFix/>
          </a:blip>
          <a:stretch>
            <a:fillRect/>
          </a:stretch>
        </p:blipFill>
        <p:spPr>
          <a:xfrm>
            <a:off x="1141725" y="1815900"/>
            <a:ext cx="6343650" cy="2914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5"/>
          <p:cNvSpPr txBox="1"/>
          <p:nvPr>
            <p:ph idx="1" type="body"/>
          </p:nvPr>
        </p:nvSpPr>
        <p:spPr>
          <a:xfrm>
            <a:off x="701675" y="1403375"/>
            <a:ext cx="7716600" cy="29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accent3"/>
                </a:solidFill>
                <a:latin typeface="Raleway"/>
                <a:ea typeface="Raleway"/>
                <a:cs typeface="Raleway"/>
                <a:sym typeface="Raleway"/>
              </a:rPr>
              <a:t>Evaluation of various models on data collected by varying the distance ‘d’ and Transmission power of the sender simultaneously :</a:t>
            </a:r>
            <a:endParaRPr b="1" sz="1800">
              <a:solidFill>
                <a:schemeClr val="accent3"/>
              </a:solidFill>
              <a:latin typeface="Raleway"/>
              <a:ea typeface="Raleway"/>
              <a:cs typeface="Raleway"/>
              <a:sym typeface="Raleway"/>
            </a:endParaRPr>
          </a:p>
          <a:p>
            <a:pPr indent="0" lvl="0" marL="0" rtl="0" algn="l">
              <a:spcBef>
                <a:spcPts val="1600"/>
              </a:spcBef>
              <a:spcAft>
                <a:spcPts val="1600"/>
              </a:spcAft>
              <a:buNone/>
            </a:pPr>
            <a:r>
              <a:t/>
            </a:r>
            <a:endParaRPr/>
          </a:p>
        </p:txBody>
      </p:sp>
      <p:pic>
        <p:nvPicPr>
          <p:cNvPr id="227" name="Google Shape;227;p35"/>
          <p:cNvPicPr preferRelativeResize="0"/>
          <p:nvPr/>
        </p:nvPicPr>
        <p:blipFill>
          <a:blip r:embed="rId3">
            <a:alphaModFix/>
          </a:blip>
          <a:stretch>
            <a:fillRect/>
          </a:stretch>
        </p:blipFill>
        <p:spPr>
          <a:xfrm>
            <a:off x="952500" y="2170413"/>
            <a:ext cx="7239000" cy="2771775"/>
          </a:xfrm>
          <a:prstGeom prst="rect">
            <a:avLst/>
          </a:prstGeom>
          <a:noFill/>
          <a:ln>
            <a:noFill/>
          </a:ln>
        </p:spPr>
      </p:pic>
      <p:sp>
        <p:nvSpPr>
          <p:cNvPr id="228" name="Google Shape;228;p35"/>
          <p:cNvSpPr/>
          <p:nvPr/>
        </p:nvSpPr>
        <p:spPr>
          <a:xfrm>
            <a:off x="1329325" y="4317825"/>
            <a:ext cx="2289000" cy="295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5"/>
          <p:cNvSpPr txBox="1"/>
          <p:nvPr/>
        </p:nvSpPr>
        <p:spPr>
          <a:xfrm>
            <a:off x="1144725" y="4317825"/>
            <a:ext cx="31014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Times New Roman"/>
                <a:ea typeface="Times New Roman"/>
                <a:cs typeface="Times New Roman"/>
                <a:sym typeface="Times New Roman"/>
              </a:rPr>
              <a:t>Proposed model using Gradient Boosting</a:t>
            </a:r>
            <a:endParaRPr b="1" sz="12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a:solidFill>
                  <a:schemeClr val="dk1"/>
                </a:solidFill>
                <a:latin typeface="Merriweather"/>
                <a:ea typeface="Merriweather"/>
                <a:cs typeface="Merriweather"/>
                <a:sym typeface="Merriweather"/>
              </a:rPr>
              <a:t>Confusion Matrix</a:t>
            </a:r>
            <a:endParaRPr>
              <a:solidFill>
                <a:schemeClr val="dk1"/>
              </a:solidFill>
              <a:latin typeface="Merriweather"/>
              <a:ea typeface="Merriweather"/>
              <a:cs typeface="Merriweather"/>
              <a:sym typeface="Merriweather"/>
            </a:endParaRPr>
          </a:p>
        </p:txBody>
      </p:sp>
      <p:graphicFrame>
        <p:nvGraphicFramePr>
          <p:cNvPr id="235" name="Google Shape;235;p36"/>
          <p:cNvGraphicFramePr/>
          <p:nvPr/>
        </p:nvGraphicFramePr>
        <p:xfrm>
          <a:off x="729450" y="2173050"/>
          <a:ext cx="3000000" cy="3000000"/>
        </p:xfrm>
        <a:graphic>
          <a:graphicData uri="http://schemas.openxmlformats.org/drawingml/2006/table">
            <a:tbl>
              <a:tblPr>
                <a:noFill/>
                <a:tableStyleId>{FEE1530C-FBAE-4AC6-8E4F-D11E100412F4}</a:tableStyleId>
              </a:tblPr>
              <a:tblGrid>
                <a:gridCol w="1447800"/>
                <a:gridCol w="1447800"/>
                <a:gridCol w="1447800"/>
                <a:gridCol w="1447800"/>
                <a:gridCol w="1447800"/>
              </a:tblGrid>
              <a:tr h="381000">
                <a:tc>
                  <a:txBody>
                    <a:bodyPr>
                      <a:noAutofit/>
                    </a:bodyPr>
                    <a:lstStyle/>
                    <a:p>
                      <a:pPr indent="0" lvl="0" marL="0" rtl="0" algn="ctr">
                        <a:spcBef>
                          <a:spcPts val="0"/>
                        </a:spcBef>
                        <a:spcAft>
                          <a:spcPts val="0"/>
                        </a:spcAft>
                        <a:buNone/>
                      </a:pPr>
                      <a:r>
                        <a:t/>
                      </a:r>
                      <a:endParaRPr b="1">
                        <a:solidFill>
                          <a:schemeClr val="accent1"/>
                        </a:solidFill>
                        <a:highlight>
                          <a:schemeClr val="lt2"/>
                        </a:highlight>
                      </a:endParaRPr>
                    </a:p>
                  </a:txBody>
                  <a:tcPr marT="91425" marB="91425" marR="91425" marL="91425">
                    <a:solidFill>
                      <a:schemeClr val="lt2"/>
                    </a:solidFill>
                  </a:tcPr>
                </a:tc>
                <a:tc>
                  <a:txBody>
                    <a:bodyPr>
                      <a:noAutofit/>
                    </a:bodyPr>
                    <a:lstStyle/>
                    <a:p>
                      <a:pPr indent="0" lvl="0" marL="0" rtl="0" algn="ctr">
                        <a:spcBef>
                          <a:spcPts val="0"/>
                        </a:spcBef>
                        <a:spcAft>
                          <a:spcPts val="0"/>
                        </a:spcAft>
                        <a:buNone/>
                      </a:pPr>
                      <a:r>
                        <a:rPr b="1" lang="en-GB">
                          <a:solidFill>
                            <a:schemeClr val="accent1"/>
                          </a:solidFill>
                          <a:highlight>
                            <a:schemeClr val="lt2"/>
                          </a:highlight>
                        </a:rPr>
                        <a:t>0</a:t>
                      </a:r>
                      <a:endParaRPr b="1">
                        <a:solidFill>
                          <a:schemeClr val="accent1"/>
                        </a:solidFill>
                        <a:highlight>
                          <a:schemeClr val="lt2"/>
                        </a:highlight>
                      </a:endParaRPr>
                    </a:p>
                  </a:txBody>
                  <a:tcPr marT="91425" marB="91425" marR="91425" marL="91425">
                    <a:solidFill>
                      <a:schemeClr val="lt2"/>
                    </a:solidFill>
                  </a:tcPr>
                </a:tc>
                <a:tc>
                  <a:txBody>
                    <a:bodyPr>
                      <a:noAutofit/>
                    </a:bodyPr>
                    <a:lstStyle/>
                    <a:p>
                      <a:pPr indent="0" lvl="0" marL="0" rtl="0" algn="ctr">
                        <a:spcBef>
                          <a:spcPts val="0"/>
                        </a:spcBef>
                        <a:spcAft>
                          <a:spcPts val="0"/>
                        </a:spcAft>
                        <a:buNone/>
                      </a:pPr>
                      <a:r>
                        <a:rPr b="1" lang="en-GB">
                          <a:solidFill>
                            <a:schemeClr val="accent1"/>
                          </a:solidFill>
                          <a:highlight>
                            <a:schemeClr val="lt2"/>
                          </a:highlight>
                        </a:rPr>
                        <a:t>1</a:t>
                      </a:r>
                      <a:endParaRPr b="1">
                        <a:solidFill>
                          <a:schemeClr val="accent1"/>
                        </a:solidFill>
                        <a:highlight>
                          <a:schemeClr val="lt2"/>
                        </a:highlight>
                      </a:endParaRPr>
                    </a:p>
                  </a:txBody>
                  <a:tcPr marT="91425" marB="91425" marR="91425" marL="91425">
                    <a:solidFill>
                      <a:schemeClr val="lt2"/>
                    </a:solidFill>
                  </a:tcPr>
                </a:tc>
                <a:tc>
                  <a:txBody>
                    <a:bodyPr>
                      <a:noAutofit/>
                    </a:bodyPr>
                    <a:lstStyle/>
                    <a:p>
                      <a:pPr indent="0" lvl="0" marL="0" rtl="0" algn="ctr">
                        <a:spcBef>
                          <a:spcPts val="0"/>
                        </a:spcBef>
                        <a:spcAft>
                          <a:spcPts val="0"/>
                        </a:spcAft>
                        <a:buNone/>
                      </a:pPr>
                      <a:r>
                        <a:rPr b="1" lang="en-GB">
                          <a:solidFill>
                            <a:schemeClr val="accent1"/>
                          </a:solidFill>
                          <a:highlight>
                            <a:schemeClr val="lt2"/>
                          </a:highlight>
                        </a:rPr>
                        <a:t>2</a:t>
                      </a:r>
                      <a:endParaRPr b="1">
                        <a:solidFill>
                          <a:schemeClr val="accent1"/>
                        </a:solidFill>
                        <a:highlight>
                          <a:schemeClr val="lt2"/>
                        </a:highlight>
                      </a:endParaRPr>
                    </a:p>
                  </a:txBody>
                  <a:tcPr marT="91425" marB="91425" marR="91425" marL="91425">
                    <a:solidFill>
                      <a:schemeClr val="lt2"/>
                    </a:solidFill>
                  </a:tcPr>
                </a:tc>
                <a:tc>
                  <a:txBody>
                    <a:bodyPr>
                      <a:noAutofit/>
                    </a:bodyPr>
                    <a:lstStyle/>
                    <a:p>
                      <a:pPr indent="0" lvl="0" marL="0" rtl="0" algn="ctr">
                        <a:spcBef>
                          <a:spcPts val="0"/>
                        </a:spcBef>
                        <a:spcAft>
                          <a:spcPts val="0"/>
                        </a:spcAft>
                        <a:buNone/>
                      </a:pPr>
                      <a:r>
                        <a:rPr b="1" lang="en-GB">
                          <a:solidFill>
                            <a:schemeClr val="accent1"/>
                          </a:solidFill>
                          <a:highlight>
                            <a:schemeClr val="lt2"/>
                          </a:highlight>
                        </a:rPr>
                        <a:t>3</a:t>
                      </a:r>
                      <a:endParaRPr b="1">
                        <a:solidFill>
                          <a:schemeClr val="accent1"/>
                        </a:solidFill>
                        <a:highlight>
                          <a:schemeClr val="lt2"/>
                        </a:highlight>
                      </a:endParaRPr>
                    </a:p>
                  </a:txBody>
                  <a:tcPr marT="91425" marB="91425" marR="91425" marL="91425">
                    <a:solidFill>
                      <a:schemeClr val="lt2"/>
                    </a:solidFill>
                  </a:tcPr>
                </a:tc>
              </a:tr>
              <a:tr h="381000">
                <a:tc>
                  <a:txBody>
                    <a:bodyPr>
                      <a:noAutofit/>
                    </a:bodyPr>
                    <a:lstStyle/>
                    <a:p>
                      <a:pPr indent="0" lvl="0" marL="0" rtl="0" algn="ctr">
                        <a:spcBef>
                          <a:spcPts val="0"/>
                        </a:spcBef>
                        <a:spcAft>
                          <a:spcPts val="0"/>
                        </a:spcAft>
                        <a:buNone/>
                      </a:pPr>
                      <a:r>
                        <a:rPr b="1" lang="en-GB">
                          <a:solidFill>
                            <a:schemeClr val="accent1"/>
                          </a:solidFill>
                        </a:rPr>
                        <a:t>0</a:t>
                      </a:r>
                      <a:endParaRPr b="1">
                        <a:solidFill>
                          <a:schemeClr val="accent1"/>
                        </a:solidFill>
                      </a:endParaRPr>
                    </a:p>
                  </a:txBody>
                  <a:tcPr marT="91425" marB="91425" marR="91425" marL="91425">
                    <a:solidFill>
                      <a:schemeClr val="lt2"/>
                    </a:solidFill>
                  </a:tcPr>
                </a:tc>
                <a:tc>
                  <a:txBody>
                    <a:bodyPr>
                      <a:noAutofit/>
                    </a:bodyPr>
                    <a:lstStyle/>
                    <a:p>
                      <a:pPr indent="0" lvl="0" marL="0" rtl="0" algn="ctr">
                        <a:spcBef>
                          <a:spcPts val="0"/>
                        </a:spcBef>
                        <a:spcAft>
                          <a:spcPts val="0"/>
                        </a:spcAft>
                        <a:buNone/>
                      </a:pPr>
                      <a:r>
                        <a:rPr lang="en-GB">
                          <a:solidFill>
                            <a:schemeClr val="accent1"/>
                          </a:solidFill>
                        </a:rPr>
                        <a:t>0.9907</a:t>
                      </a:r>
                      <a:endParaRPr>
                        <a:solidFill>
                          <a:schemeClr val="accent1"/>
                        </a:solidFill>
                      </a:endParaRPr>
                    </a:p>
                  </a:txBody>
                  <a:tcPr marT="91425" marB="91425" marR="91425" marL="91425"/>
                </a:tc>
                <a:tc>
                  <a:txBody>
                    <a:bodyPr>
                      <a:noAutofit/>
                    </a:bodyPr>
                    <a:lstStyle/>
                    <a:p>
                      <a:pPr indent="0" lvl="0" marL="0" rtl="0" algn="ctr">
                        <a:spcBef>
                          <a:spcPts val="0"/>
                        </a:spcBef>
                        <a:spcAft>
                          <a:spcPts val="0"/>
                        </a:spcAft>
                        <a:buNone/>
                      </a:pPr>
                      <a:r>
                        <a:rPr lang="en-GB">
                          <a:solidFill>
                            <a:schemeClr val="accent1"/>
                          </a:solidFill>
                        </a:rPr>
                        <a:t>0.0017</a:t>
                      </a:r>
                      <a:endParaRPr>
                        <a:solidFill>
                          <a:schemeClr val="accent1"/>
                        </a:solidFill>
                      </a:endParaRPr>
                    </a:p>
                  </a:txBody>
                  <a:tcPr marT="91425" marB="91425" marR="91425" marL="91425"/>
                </a:tc>
                <a:tc>
                  <a:txBody>
                    <a:bodyPr>
                      <a:noAutofit/>
                    </a:bodyPr>
                    <a:lstStyle/>
                    <a:p>
                      <a:pPr indent="0" lvl="0" marL="0" rtl="0" algn="ctr">
                        <a:spcBef>
                          <a:spcPts val="0"/>
                        </a:spcBef>
                        <a:spcAft>
                          <a:spcPts val="0"/>
                        </a:spcAft>
                        <a:buNone/>
                      </a:pPr>
                      <a:r>
                        <a:rPr lang="en-GB">
                          <a:solidFill>
                            <a:schemeClr val="accent1"/>
                          </a:solidFill>
                        </a:rPr>
                        <a:t>0.004</a:t>
                      </a:r>
                      <a:endParaRPr>
                        <a:solidFill>
                          <a:schemeClr val="accent1"/>
                        </a:solidFill>
                      </a:endParaRPr>
                    </a:p>
                  </a:txBody>
                  <a:tcPr marT="91425" marB="91425" marR="91425" marL="91425"/>
                </a:tc>
                <a:tc>
                  <a:txBody>
                    <a:bodyPr>
                      <a:noAutofit/>
                    </a:bodyPr>
                    <a:lstStyle/>
                    <a:p>
                      <a:pPr indent="0" lvl="0" marL="0" rtl="0" algn="ctr">
                        <a:spcBef>
                          <a:spcPts val="0"/>
                        </a:spcBef>
                        <a:spcAft>
                          <a:spcPts val="0"/>
                        </a:spcAft>
                        <a:buNone/>
                      </a:pPr>
                      <a:r>
                        <a:rPr lang="en-GB">
                          <a:solidFill>
                            <a:schemeClr val="accent1"/>
                          </a:solidFill>
                        </a:rPr>
                        <a:t>0.003</a:t>
                      </a:r>
                      <a:endParaRPr>
                        <a:solidFill>
                          <a:schemeClr val="accent1"/>
                        </a:solidFill>
                      </a:endParaRPr>
                    </a:p>
                  </a:txBody>
                  <a:tcPr marT="91425" marB="91425" marR="91425" marL="91425"/>
                </a:tc>
              </a:tr>
              <a:tr h="381000">
                <a:tc>
                  <a:txBody>
                    <a:bodyPr>
                      <a:noAutofit/>
                    </a:bodyPr>
                    <a:lstStyle/>
                    <a:p>
                      <a:pPr indent="0" lvl="0" marL="0" rtl="0" algn="ctr">
                        <a:spcBef>
                          <a:spcPts val="0"/>
                        </a:spcBef>
                        <a:spcAft>
                          <a:spcPts val="0"/>
                        </a:spcAft>
                        <a:buNone/>
                      </a:pPr>
                      <a:r>
                        <a:rPr b="1" lang="en-GB">
                          <a:solidFill>
                            <a:schemeClr val="accent1"/>
                          </a:solidFill>
                        </a:rPr>
                        <a:t>1</a:t>
                      </a:r>
                      <a:endParaRPr b="1">
                        <a:solidFill>
                          <a:schemeClr val="accent1"/>
                        </a:solidFill>
                      </a:endParaRPr>
                    </a:p>
                  </a:txBody>
                  <a:tcPr marT="91425" marB="91425" marR="91425" marL="91425">
                    <a:solidFill>
                      <a:schemeClr val="lt2"/>
                    </a:solidFill>
                  </a:tcPr>
                </a:tc>
                <a:tc>
                  <a:txBody>
                    <a:bodyPr>
                      <a:noAutofit/>
                    </a:bodyPr>
                    <a:lstStyle/>
                    <a:p>
                      <a:pPr indent="0" lvl="0" marL="0" rtl="0" algn="ctr">
                        <a:spcBef>
                          <a:spcPts val="0"/>
                        </a:spcBef>
                        <a:spcAft>
                          <a:spcPts val="0"/>
                        </a:spcAft>
                        <a:buNone/>
                      </a:pPr>
                      <a:r>
                        <a:rPr lang="en-GB">
                          <a:solidFill>
                            <a:schemeClr val="accent1"/>
                          </a:solidFill>
                        </a:rPr>
                        <a:t>0.014</a:t>
                      </a:r>
                      <a:endParaRPr>
                        <a:solidFill>
                          <a:schemeClr val="accent1"/>
                        </a:solidFill>
                      </a:endParaRPr>
                    </a:p>
                  </a:txBody>
                  <a:tcPr marT="91425" marB="91425" marR="91425" marL="91425"/>
                </a:tc>
                <a:tc>
                  <a:txBody>
                    <a:bodyPr>
                      <a:noAutofit/>
                    </a:bodyPr>
                    <a:lstStyle/>
                    <a:p>
                      <a:pPr indent="0" lvl="0" marL="0" rtl="0" algn="ctr">
                        <a:spcBef>
                          <a:spcPts val="0"/>
                        </a:spcBef>
                        <a:spcAft>
                          <a:spcPts val="0"/>
                        </a:spcAft>
                        <a:buNone/>
                      </a:pPr>
                      <a:r>
                        <a:rPr lang="en-GB">
                          <a:solidFill>
                            <a:schemeClr val="accent1"/>
                          </a:solidFill>
                        </a:rPr>
                        <a:t>0.304</a:t>
                      </a:r>
                      <a:endParaRPr>
                        <a:solidFill>
                          <a:schemeClr val="accent1"/>
                        </a:solidFill>
                      </a:endParaRPr>
                    </a:p>
                  </a:txBody>
                  <a:tcPr marT="91425" marB="91425" marR="91425" marL="91425"/>
                </a:tc>
                <a:tc>
                  <a:txBody>
                    <a:bodyPr>
                      <a:noAutofit/>
                    </a:bodyPr>
                    <a:lstStyle/>
                    <a:p>
                      <a:pPr indent="0" lvl="0" marL="0" rtl="0" algn="ctr">
                        <a:spcBef>
                          <a:spcPts val="0"/>
                        </a:spcBef>
                        <a:spcAft>
                          <a:spcPts val="0"/>
                        </a:spcAft>
                        <a:buNone/>
                      </a:pPr>
                      <a:r>
                        <a:rPr lang="en-GB">
                          <a:solidFill>
                            <a:schemeClr val="accent1"/>
                          </a:solidFill>
                        </a:rPr>
                        <a:t>0.659</a:t>
                      </a:r>
                      <a:endParaRPr>
                        <a:solidFill>
                          <a:schemeClr val="accent1"/>
                        </a:solidFill>
                      </a:endParaRPr>
                    </a:p>
                  </a:txBody>
                  <a:tcPr marT="91425" marB="91425" marR="91425" marL="91425"/>
                </a:tc>
                <a:tc>
                  <a:txBody>
                    <a:bodyPr>
                      <a:noAutofit/>
                    </a:bodyPr>
                    <a:lstStyle/>
                    <a:p>
                      <a:pPr indent="0" lvl="0" marL="0" rtl="0" algn="ctr">
                        <a:spcBef>
                          <a:spcPts val="0"/>
                        </a:spcBef>
                        <a:spcAft>
                          <a:spcPts val="0"/>
                        </a:spcAft>
                        <a:buNone/>
                      </a:pPr>
                      <a:r>
                        <a:rPr lang="en-GB">
                          <a:solidFill>
                            <a:schemeClr val="accent1"/>
                          </a:solidFill>
                        </a:rPr>
                        <a:t>0.0217</a:t>
                      </a:r>
                      <a:endParaRPr>
                        <a:solidFill>
                          <a:schemeClr val="accent1"/>
                        </a:solidFill>
                      </a:endParaRPr>
                    </a:p>
                  </a:txBody>
                  <a:tcPr marT="91425" marB="91425" marR="91425" marL="91425"/>
                </a:tc>
              </a:tr>
              <a:tr h="381000">
                <a:tc>
                  <a:txBody>
                    <a:bodyPr>
                      <a:noAutofit/>
                    </a:bodyPr>
                    <a:lstStyle/>
                    <a:p>
                      <a:pPr indent="0" lvl="0" marL="0" rtl="0" algn="ctr">
                        <a:spcBef>
                          <a:spcPts val="0"/>
                        </a:spcBef>
                        <a:spcAft>
                          <a:spcPts val="0"/>
                        </a:spcAft>
                        <a:buNone/>
                      </a:pPr>
                      <a:r>
                        <a:rPr b="1" lang="en-GB">
                          <a:solidFill>
                            <a:schemeClr val="accent1"/>
                          </a:solidFill>
                        </a:rPr>
                        <a:t>2</a:t>
                      </a:r>
                      <a:endParaRPr b="1">
                        <a:solidFill>
                          <a:schemeClr val="accent1"/>
                        </a:solidFill>
                      </a:endParaRPr>
                    </a:p>
                  </a:txBody>
                  <a:tcPr marT="91425" marB="91425" marR="91425" marL="91425">
                    <a:solidFill>
                      <a:schemeClr val="lt2"/>
                    </a:solidFill>
                  </a:tcPr>
                </a:tc>
                <a:tc>
                  <a:txBody>
                    <a:bodyPr>
                      <a:noAutofit/>
                    </a:bodyPr>
                    <a:lstStyle/>
                    <a:p>
                      <a:pPr indent="0" lvl="0" marL="0" rtl="0" algn="ctr">
                        <a:spcBef>
                          <a:spcPts val="0"/>
                        </a:spcBef>
                        <a:spcAft>
                          <a:spcPts val="0"/>
                        </a:spcAft>
                        <a:buNone/>
                      </a:pPr>
                      <a:r>
                        <a:rPr lang="en-GB">
                          <a:solidFill>
                            <a:schemeClr val="accent1"/>
                          </a:solidFill>
                        </a:rPr>
                        <a:t>0.02</a:t>
                      </a:r>
                      <a:endParaRPr>
                        <a:solidFill>
                          <a:schemeClr val="accent1"/>
                        </a:solidFill>
                      </a:endParaRPr>
                    </a:p>
                  </a:txBody>
                  <a:tcPr marT="91425" marB="91425" marR="91425" marL="91425"/>
                </a:tc>
                <a:tc>
                  <a:txBody>
                    <a:bodyPr>
                      <a:noAutofit/>
                    </a:bodyPr>
                    <a:lstStyle/>
                    <a:p>
                      <a:pPr indent="0" lvl="0" marL="0" rtl="0" algn="ctr">
                        <a:spcBef>
                          <a:spcPts val="0"/>
                        </a:spcBef>
                        <a:spcAft>
                          <a:spcPts val="0"/>
                        </a:spcAft>
                        <a:buNone/>
                      </a:pPr>
                      <a:r>
                        <a:rPr lang="en-GB">
                          <a:solidFill>
                            <a:schemeClr val="accent1"/>
                          </a:solidFill>
                        </a:rPr>
                        <a:t>0.69</a:t>
                      </a:r>
                      <a:endParaRPr>
                        <a:solidFill>
                          <a:schemeClr val="accent1"/>
                        </a:solidFill>
                      </a:endParaRPr>
                    </a:p>
                  </a:txBody>
                  <a:tcPr marT="91425" marB="91425" marR="91425" marL="91425"/>
                </a:tc>
                <a:tc>
                  <a:txBody>
                    <a:bodyPr>
                      <a:noAutofit/>
                    </a:bodyPr>
                    <a:lstStyle/>
                    <a:p>
                      <a:pPr indent="0" lvl="0" marL="0" rtl="0" algn="ctr">
                        <a:spcBef>
                          <a:spcPts val="0"/>
                        </a:spcBef>
                        <a:spcAft>
                          <a:spcPts val="0"/>
                        </a:spcAft>
                        <a:buNone/>
                      </a:pPr>
                      <a:r>
                        <a:rPr lang="en-GB">
                          <a:solidFill>
                            <a:schemeClr val="accent1"/>
                          </a:solidFill>
                        </a:rPr>
                        <a:t>0.266</a:t>
                      </a:r>
                      <a:endParaRPr>
                        <a:solidFill>
                          <a:schemeClr val="accent1"/>
                        </a:solidFill>
                      </a:endParaRPr>
                    </a:p>
                  </a:txBody>
                  <a:tcPr marT="91425" marB="91425" marR="91425" marL="91425"/>
                </a:tc>
                <a:tc>
                  <a:txBody>
                    <a:bodyPr>
                      <a:noAutofit/>
                    </a:bodyPr>
                    <a:lstStyle/>
                    <a:p>
                      <a:pPr indent="0" lvl="0" marL="0" rtl="0" algn="ctr">
                        <a:spcBef>
                          <a:spcPts val="0"/>
                        </a:spcBef>
                        <a:spcAft>
                          <a:spcPts val="0"/>
                        </a:spcAft>
                        <a:buNone/>
                      </a:pPr>
                      <a:r>
                        <a:rPr lang="en-GB">
                          <a:solidFill>
                            <a:schemeClr val="accent1"/>
                          </a:solidFill>
                        </a:rPr>
                        <a:t>0.02</a:t>
                      </a:r>
                      <a:endParaRPr>
                        <a:solidFill>
                          <a:schemeClr val="accent1"/>
                        </a:solidFill>
                      </a:endParaRPr>
                    </a:p>
                  </a:txBody>
                  <a:tcPr marT="91425" marB="91425" marR="91425" marL="91425"/>
                </a:tc>
              </a:tr>
              <a:tr h="381000">
                <a:tc>
                  <a:txBody>
                    <a:bodyPr>
                      <a:noAutofit/>
                    </a:bodyPr>
                    <a:lstStyle/>
                    <a:p>
                      <a:pPr indent="0" lvl="0" marL="0" rtl="0" algn="ctr">
                        <a:spcBef>
                          <a:spcPts val="0"/>
                        </a:spcBef>
                        <a:spcAft>
                          <a:spcPts val="0"/>
                        </a:spcAft>
                        <a:buNone/>
                      </a:pPr>
                      <a:r>
                        <a:rPr b="1" lang="en-GB">
                          <a:solidFill>
                            <a:schemeClr val="accent1"/>
                          </a:solidFill>
                        </a:rPr>
                        <a:t>3</a:t>
                      </a:r>
                      <a:endParaRPr b="1">
                        <a:solidFill>
                          <a:schemeClr val="accent1"/>
                        </a:solidFill>
                      </a:endParaRPr>
                    </a:p>
                  </a:txBody>
                  <a:tcPr marT="91425" marB="91425" marR="91425" marL="91425">
                    <a:solidFill>
                      <a:schemeClr val="lt2"/>
                    </a:solidFill>
                  </a:tcPr>
                </a:tc>
                <a:tc>
                  <a:txBody>
                    <a:bodyPr>
                      <a:noAutofit/>
                    </a:bodyPr>
                    <a:lstStyle/>
                    <a:p>
                      <a:pPr indent="0" lvl="0" marL="0" rtl="0" algn="ctr">
                        <a:spcBef>
                          <a:spcPts val="0"/>
                        </a:spcBef>
                        <a:spcAft>
                          <a:spcPts val="0"/>
                        </a:spcAft>
                        <a:buNone/>
                      </a:pPr>
                      <a:r>
                        <a:rPr lang="en-GB">
                          <a:solidFill>
                            <a:schemeClr val="accent1"/>
                          </a:solidFill>
                        </a:rPr>
                        <a:t>0.021</a:t>
                      </a:r>
                      <a:endParaRPr>
                        <a:solidFill>
                          <a:schemeClr val="accent1"/>
                        </a:solidFill>
                      </a:endParaRPr>
                    </a:p>
                  </a:txBody>
                  <a:tcPr marT="91425" marB="91425" marR="91425" marL="91425"/>
                </a:tc>
                <a:tc>
                  <a:txBody>
                    <a:bodyPr>
                      <a:noAutofit/>
                    </a:bodyPr>
                    <a:lstStyle/>
                    <a:p>
                      <a:pPr indent="0" lvl="0" marL="0" rtl="0" algn="ctr">
                        <a:spcBef>
                          <a:spcPts val="0"/>
                        </a:spcBef>
                        <a:spcAft>
                          <a:spcPts val="0"/>
                        </a:spcAft>
                        <a:buNone/>
                      </a:pPr>
                      <a:r>
                        <a:rPr lang="en-GB">
                          <a:solidFill>
                            <a:schemeClr val="accent1"/>
                          </a:solidFill>
                        </a:rPr>
                        <a:t>0.016</a:t>
                      </a:r>
                      <a:endParaRPr>
                        <a:solidFill>
                          <a:schemeClr val="accent1"/>
                        </a:solidFill>
                      </a:endParaRPr>
                    </a:p>
                  </a:txBody>
                  <a:tcPr marT="91425" marB="91425" marR="91425" marL="91425"/>
                </a:tc>
                <a:tc>
                  <a:txBody>
                    <a:bodyPr>
                      <a:noAutofit/>
                    </a:bodyPr>
                    <a:lstStyle/>
                    <a:p>
                      <a:pPr indent="0" lvl="0" marL="0" rtl="0" algn="ctr">
                        <a:spcBef>
                          <a:spcPts val="0"/>
                        </a:spcBef>
                        <a:spcAft>
                          <a:spcPts val="0"/>
                        </a:spcAft>
                        <a:buNone/>
                      </a:pPr>
                      <a:r>
                        <a:rPr lang="en-GB">
                          <a:solidFill>
                            <a:schemeClr val="accent1"/>
                          </a:solidFill>
                        </a:rPr>
                        <a:t>0.029</a:t>
                      </a:r>
                      <a:endParaRPr>
                        <a:solidFill>
                          <a:schemeClr val="accent1"/>
                        </a:solidFill>
                      </a:endParaRPr>
                    </a:p>
                  </a:txBody>
                  <a:tcPr marT="91425" marB="91425" marR="91425" marL="91425"/>
                </a:tc>
                <a:tc>
                  <a:txBody>
                    <a:bodyPr>
                      <a:noAutofit/>
                    </a:bodyPr>
                    <a:lstStyle/>
                    <a:p>
                      <a:pPr indent="0" lvl="0" marL="0" rtl="0" algn="ctr">
                        <a:spcBef>
                          <a:spcPts val="0"/>
                        </a:spcBef>
                        <a:spcAft>
                          <a:spcPts val="0"/>
                        </a:spcAft>
                        <a:buNone/>
                      </a:pPr>
                      <a:r>
                        <a:rPr lang="en-GB">
                          <a:solidFill>
                            <a:schemeClr val="accent1"/>
                          </a:solidFill>
                        </a:rPr>
                        <a:t>0.93</a:t>
                      </a:r>
                      <a:endParaRPr>
                        <a:solidFill>
                          <a:schemeClr val="accent1"/>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a:solidFill>
                  <a:schemeClr val="dk1"/>
                </a:solidFill>
                <a:highlight>
                  <a:srgbClr val="FFFFFF"/>
                </a:highlight>
                <a:latin typeface="Merriweather"/>
                <a:ea typeface="Merriweather"/>
                <a:cs typeface="Merriweather"/>
                <a:sym typeface="Merriweather"/>
              </a:rPr>
              <a:t>Conclusion &amp; Future Work</a:t>
            </a:r>
            <a:endParaRPr>
              <a:solidFill>
                <a:schemeClr val="dk1"/>
              </a:solidFill>
              <a:latin typeface="Merriweather"/>
              <a:ea typeface="Merriweather"/>
              <a:cs typeface="Merriweather"/>
              <a:sym typeface="Merriweather"/>
            </a:endParaRPr>
          </a:p>
        </p:txBody>
      </p:sp>
      <p:sp>
        <p:nvSpPr>
          <p:cNvPr id="241" name="Google Shape;241;p37"/>
          <p:cNvSpPr txBox="1"/>
          <p:nvPr>
            <p:ph idx="1" type="body"/>
          </p:nvPr>
        </p:nvSpPr>
        <p:spPr>
          <a:xfrm>
            <a:off x="629950" y="2042875"/>
            <a:ext cx="7688700" cy="29985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SzPts val="1300"/>
              <a:buFont typeface="Raleway"/>
              <a:buChar char="●"/>
            </a:pPr>
            <a:r>
              <a:rPr lang="en-GB">
                <a:highlight>
                  <a:srgbClr val="FFFFFF"/>
                </a:highlight>
                <a:latin typeface="Raleway"/>
                <a:ea typeface="Raleway"/>
                <a:cs typeface="Raleway"/>
                <a:sym typeface="Raleway"/>
              </a:rPr>
              <a:t>We collected data and used machine learning to classify different types of attacks so that appropriate countermeasures can be taken. Our simulation results show that </a:t>
            </a:r>
            <a:r>
              <a:rPr b="1" lang="en-GB">
                <a:solidFill>
                  <a:schemeClr val="accent3"/>
                </a:solidFill>
                <a:highlight>
                  <a:srgbClr val="FFFFFF"/>
                </a:highlight>
                <a:latin typeface="Raleway"/>
                <a:ea typeface="Raleway"/>
                <a:cs typeface="Raleway"/>
                <a:sym typeface="Raleway"/>
              </a:rPr>
              <a:t>Gradient Boosting gives the best performance</a:t>
            </a:r>
            <a:r>
              <a:rPr lang="en-GB">
                <a:solidFill>
                  <a:schemeClr val="accent3"/>
                </a:solidFill>
                <a:highlight>
                  <a:srgbClr val="FFFFFF"/>
                </a:highlight>
                <a:latin typeface="Raleway"/>
                <a:ea typeface="Raleway"/>
                <a:cs typeface="Raleway"/>
                <a:sym typeface="Raleway"/>
              </a:rPr>
              <a:t>.</a:t>
            </a:r>
            <a:r>
              <a:rPr lang="en-GB">
                <a:highlight>
                  <a:srgbClr val="FFFFFF"/>
                </a:highlight>
                <a:latin typeface="Raleway"/>
                <a:ea typeface="Raleway"/>
                <a:cs typeface="Raleway"/>
                <a:sym typeface="Raleway"/>
              </a:rPr>
              <a:t> </a:t>
            </a:r>
            <a:endParaRPr>
              <a:highlight>
                <a:srgbClr val="FFFFFF"/>
              </a:highlight>
              <a:latin typeface="Raleway"/>
              <a:ea typeface="Raleway"/>
              <a:cs typeface="Raleway"/>
              <a:sym typeface="Raleway"/>
            </a:endParaRPr>
          </a:p>
          <a:p>
            <a:pPr indent="-311150" lvl="0" marL="457200" rtl="0" algn="just">
              <a:lnSpc>
                <a:spcPct val="150000"/>
              </a:lnSpc>
              <a:spcBef>
                <a:spcPts val="0"/>
              </a:spcBef>
              <a:spcAft>
                <a:spcPts val="0"/>
              </a:spcAft>
              <a:buSzPts val="1300"/>
              <a:buFont typeface="Raleway"/>
              <a:buChar char="●"/>
            </a:pPr>
            <a:r>
              <a:rPr lang="en-GB">
                <a:highlight>
                  <a:srgbClr val="FFFFFF"/>
                </a:highlight>
                <a:latin typeface="Raleway"/>
                <a:ea typeface="Raleway"/>
                <a:cs typeface="Raleway"/>
                <a:sym typeface="Raleway"/>
              </a:rPr>
              <a:t>We also conclude that it is </a:t>
            </a:r>
            <a:r>
              <a:rPr b="1" lang="en-GB">
                <a:solidFill>
                  <a:schemeClr val="accent3"/>
                </a:solidFill>
                <a:highlight>
                  <a:srgbClr val="FFFFFF"/>
                </a:highlight>
                <a:latin typeface="Raleway"/>
                <a:ea typeface="Raleway"/>
                <a:cs typeface="Raleway"/>
                <a:sym typeface="Raleway"/>
              </a:rPr>
              <a:t>difficult to classify between Reactive and Constant Jammers</a:t>
            </a:r>
            <a:r>
              <a:rPr lang="en-GB">
                <a:highlight>
                  <a:srgbClr val="FFFFFF"/>
                </a:highlight>
                <a:latin typeface="Raleway"/>
                <a:ea typeface="Raleway"/>
                <a:cs typeface="Raleway"/>
                <a:sym typeface="Raleway"/>
              </a:rPr>
              <a:t> whereas detecting whether jamming is occurring or not is relatively simple task.</a:t>
            </a:r>
            <a:endParaRPr>
              <a:highlight>
                <a:srgbClr val="FFFFFF"/>
              </a:highlight>
              <a:latin typeface="Raleway"/>
              <a:ea typeface="Raleway"/>
              <a:cs typeface="Raleway"/>
              <a:sym typeface="Raleway"/>
            </a:endParaRPr>
          </a:p>
          <a:p>
            <a:pPr indent="-311150" lvl="0" marL="457200" rtl="0" algn="just">
              <a:lnSpc>
                <a:spcPct val="150000"/>
              </a:lnSpc>
              <a:spcBef>
                <a:spcPts val="0"/>
              </a:spcBef>
              <a:spcAft>
                <a:spcPts val="0"/>
              </a:spcAft>
              <a:buSzPts val="1300"/>
              <a:buFont typeface="Raleway"/>
              <a:buChar char="●"/>
            </a:pPr>
            <a:r>
              <a:rPr b="1" lang="en-GB">
                <a:solidFill>
                  <a:schemeClr val="accent3"/>
                </a:solidFill>
                <a:highlight>
                  <a:schemeClr val="lt1"/>
                </a:highlight>
                <a:latin typeface="Raleway"/>
                <a:ea typeface="Raleway"/>
                <a:cs typeface="Raleway"/>
                <a:sym typeface="Raleway"/>
              </a:rPr>
              <a:t>Further research</a:t>
            </a:r>
            <a:r>
              <a:rPr lang="en-GB">
                <a:highlight>
                  <a:srgbClr val="FFFFFF"/>
                </a:highlight>
                <a:latin typeface="Raleway"/>
                <a:ea typeface="Raleway"/>
                <a:cs typeface="Raleway"/>
                <a:sym typeface="Raleway"/>
              </a:rPr>
              <a:t> on this topic can include extending these algorithms for networks with mobile nodes like VANETS by including features such as relative speed of nodes, location etc. The most natural step although, after classification of different types of jammers is to form techniques to prevent each type of attack. This is also a challenging and interesting research topic.</a:t>
            </a:r>
            <a:endParaRPr>
              <a:highlight>
                <a:srgbClr val="FFFFFF"/>
              </a:highlight>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a:solidFill>
                  <a:schemeClr val="dk1"/>
                </a:solidFill>
                <a:highlight>
                  <a:srgbClr val="FFFFFF"/>
                </a:highlight>
                <a:latin typeface="Merriweather"/>
                <a:ea typeface="Merriweather"/>
                <a:cs typeface="Merriweather"/>
                <a:sym typeface="Merriweather"/>
              </a:rPr>
              <a:t>References</a:t>
            </a:r>
            <a:endParaRPr>
              <a:solidFill>
                <a:schemeClr val="dk1"/>
              </a:solidFill>
              <a:latin typeface="Merriweather"/>
              <a:ea typeface="Merriweather"/>
              <a:cs typeface="Merriweather"/>
              <a:sym typeface="Merriweather"/>
            </a:endParaRPr>
          </a:p>
        </p:txBody>
      </p:sp>
      <p:sp>
        <p:nvSpPr>
          <p:cNvPr id="247" name="Google Shape;247;p38"/>
          <p:cNvSpPr txBox="1"/>
          <p:nvPr>
            <p:ph idx="1" type="body"/>
          </p:nvPr>
        </p:nvSpPr>
        <p:spPr>
          <a:xfrm>
            <a:off x="200250" y="1721975"/>
            <a:ext cx="7971600" cy="29985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Raleway"/>
              <a:buChar char="❏"/>
            </a:pPr>
            <a:r>
              <a:rPr lang="en-GB">
                <a:solidFill>
                  <a:srgbClr val="000000"/>
                </a:solidFill>
                <a:highlight>
                  <a:srgbClr val="FFFFFF"/>
                </a:highlight>
                <a:uFill>
                  <a:noFill/>
                </a:uFill>
                <a:latin typeface="Raleway"/>
                <a:ea typeface="Raleway"/>
                <a:cs typeface="Raleway"/>
                <a:sym typeface="Raleway"/>
                <a:hlinkClick r:id="rId3"/>
              </a:rPr>
              <a:t>https://medium.com/greyatom/decision-trees-a-simple-way-to-visualize-a-decision-dc506a403aeb</a:t>
            </a:r>
            <a:endParaRPr>
              <a:solidFill>
                <a:srgbClr val="000000"/>
              </a:solidFill>
              <a:highlight>
                <a:srgbClr val="FFFFFF"/>
              </a:highlight>
              <a:latin typeface="Raleway"/>
              <a:ea typeface="Raleway"/>
              <a:cs typeface="Raleway"/>
              <a:sym typeface="Raleway"/>
            </a:endParaRPr>
          </a:p>
          <a:p>
            <a:pPr indent="-311150" lvl="0" marL="457200" rtl="0" algn="just">
              <a:lnSpc>
                <a:spcPct val="150000"/>
              </a:lnSpc>
              <a:spcBef>
                <a:spcPts val="0"/>
              </a:spcBef>
              <a:spcAft>
                <a:spcPts val="0"/>
              </a:spcAft>
              <a:buSzPts val="1300"/>
              <a:buFont typeface="Raleway"/>
              <a:buChar char="❏"/>
            </a:pPr>
            <a:r>
              <a:rPr lang="en-GB">
                <a:solidFill>
                  <a:srgbClr val="000000"/>
                </a:solidFill>
                <a:highlight>
                  <a:srgbClr val="FFFFFF"/>
                </a:highlight>
                <a:uFill>
                  <a:noFill/>
                </a:uFill>
                <a:latin typeface="Raleway"/>
                <a:ea typeface="Raleway"/>
                <a:cs typeface="Raleway"/>
                <a:sym typeface="Raleway"/>
                <a:hlinkClick r:id="rId4"/>
              </a:rPr>
              <a:t>https://towardsdatascience.com/the-random-forest-algorithm-d457d499ffcd</a:t>
            </a:r>
            <a:endParaRPr>
              <a:solidFill>
                <a:srgbClr val="000000"/>
              </a:solidFill>
              <a:highlight>
                <a:srgbClr val="FFFFFF"/>
              </a:highlight>
              <a:latin typeface="Raleway"/>
              <a:ea typeface="Raleway"/>
              <a:cs typeface="Raleway"/>
              <a:sym typeface="Raleway"/>
            </a:endParaRPr>
          </a:p>
          <a:p>
            <a:pPr indent="-311150" lvl="0" marL="457200" rtl="0" algn="just">
              <a:lnSpc>
                <a:spcPct val="150000"/>
              </a:lnSpc>
              <a:spcBef>
                <a:spcPts val="0"/>
              </a:spcBef>
              <a:spcAft>
                <a:spcPts val="0"/>
              </a:spcAft>
              <a:buClr>
                <a:srgbClr val="000000"/>
              </a:buClr>
              <a:buSzPts val="1300"/>
              <a:buFont typeface="Raleway"/>
              <a:buChar char="❏"/>
            </a:pPr>
            <a:r>
              <a:rPr lang="en-GB">
                <a:solidFill>
                  <a:srgbClr val="000000"/>
                </a:solidFill>
                <a:highlight>
                  <a:srgbClr val="FFFFFF"/>
                </a:highlight>
                <a:uFill>
                  <a:noFill/>
                </a:uFill>
                <a:latin typeface="Raleway"/>
                <a:ea typeface="Raleway"/>
                <a:cs typeface="Raleway"/>
                <a:sym typeface="Raleway"/>
                <a:hlinkClick r:id="rId5"/>
              </a:rPr>
              <a:t>https://www.nsnam.org/wiki/Wireless_jamming_mode</a:t>
            </a:r>
            <a:r>
              <a:rPr lang="en-GB">
                <a:solidFill>
                  <a:srgbClr val="000000"/>
                </a:solidFill>
                <a:highlight>
                  <a:srgbClr val="FFFFFF"/>
                </a:highlight>
                <a:latin typeface="Raleway"/>
                <a:ea typeface="Raleway"/>
                <a:cs typeface="Raleway"/>
                <a:sym typeface="Raleway"/>
              </a:rPr>
              <a:t>l</a:t>
            </a:r>
            <a:endParaRPr>
              <a:solidFill>
                <a:srgbClr val="000000"/>
              </a:solidFill>
              <a:highlight>
                <a:srgbClr val="FFFFFF"/>
              </a:highlight>
              <a:latin typeface="Raleway"/>
              <a:ea typeface="Raleway"/>
              <a:cs typeface="Raleway"/>
              <a:sym typeface="Raleway"/>
            </a:endParaRPr>
          </a:p>
          <a:p>
            <a:pPr indent="-311150" lvl="0" marL="457200" rtl="0" algn="just">
              <a:lnSpc>
                <a:spcPct val="150000"/>
              </a:lnSpc>
              <a:spcBef>
                <a:spcPts val="0"/>
              </a:spcBef>
              <a:spcAft>
                <a:spcPts val="0"/>
              </a:spcAft>
              <a:buClr>
                <a:srgbClr val="000000"/>
              </a:buClr>
              <a:buSzPts val="1300"/>
              <a:buFont typeface="Raleway"/>
              <a:buChar char="❏"/>
            </a:pPr>
            <a:r>
              <a:rPr lang="en-GB">
                <a:solidFill>
                  <a:srgbClr val="000000"/>
                </a:solidFill>
                <a:highlight>
                  <a:srgbClr val="FFFFFF"/>
                </a:highlight>
                <a:uFill>
                  <a:noFill/>
                </a:uFill>
                <a:latin typeface="Raleway"/>
                <a:ea typeface="Raleway"/>
                <a:cs typeface="Raleway"/>
                <a:sym typeface="Raleway"/>
                <a:hlinkClick r:id="rId6"/>
              </a:rPr>
              <a:t>https://www.geeksforgeeks.org/computer-network-network-simulator-3/</a:t>
            </a:r>
            <a:r>
              <a:rPr lang="en-GB">
                <a:solidFill>
                  <a:srgbClr val="000000"/>
                </a:solidFill>
                <a:highlight>
                  <a:srgbClr val="FFFFFF"/>
                </a:highlight>
                <a:latin typeface="Raleway"/>
                <a:ea typeface="Raleway"/>
                <a:cs typeface="Raleway"/>
                <a:sym typeface="Raleway"/>
              </a:rPr>
              <a:t>	</a:t>
            </a:r>
            <a:r>
              <a:rPr lang="en-GB">
                <a:solidFill>
                  <a:srgbClr val="000000"/>
                </a:solidFill>
                <a:highlight>
                  <a:srgbClr val="FFFFFF"/>
                </a:highlight>
                <a:uFill>
                  <a:noFill/>
                </a:uFill>
                <a:latin typeface="Raleway"/>
                <a:ea typeface="Raleway"/>
                <a:cs typeface="Raleway"/>
                <a:sym typeface="Raleway"/>
                <a:hlinkClick r:id="rId7"/>
              </a:rPr>
              <a:t>https://www.cisco.com/c/en_in/solutions/small-business/resource-center/networking/wireless-network.html</a:t>
            </a:r>
            <a:endParaRPr>
              <a:solidFill>
                <a:srgbClr val="000000"/>
              </a:solidFill>
              <a:highlight>
                <a:srgbClr val="FFFFFF"/>
              </a:highlight>
              <a:latin typeface="Raleway"/>
              <a:ea typeface="Raleway"/>
              <a:cs typeface="Raleway"/>
              <a:sym typeface="Raleway"/>
            </a:endParaRPr>
          </a:p>
          <a:p>
            <a:pPr indent="-311150" lvl="0" marL="457200" rtl="0" algn="just">
              <a:lnSpc>
                <a:spcPct val="150000"/>
              </a:lnSpc>
              <a:spcBef>
                <a:spcPts val="0"/>
              </a:spcBef>
              <a:spcAft>
                <a:spcPts val="0"/>
              </a:spcAft>
              <a:buClr>
                <a:srgbClr val="000000"/>
              </a:buClr>
              <a:buSzPts val="1300"/>
              <a:buFont typeface="Raleway"/>
              <a:buChar char="❏"/>
            </a:pPr>
            <a:r>
              <a:rPr lang="en-GB">
                <a:solidFill>
                  <a:srgbClr val="000000"/>
                </a:solidFill>
                <a:highlight>
                  <a:srgbClr val="FFFFFF"/>
                </a:highlight>
                <a:uFill>
                  <a:noFill/>
                </a:uFill>
                <a:latin typeface="Raleway"/>
                <a:ea typeface="Raleway"/>
                <a:cs typeface="Raleway"/>
                <a:sym typeface="Raleway"/>
                <a:hlinkClick r:id="rId8"/>
              </a:rPr>
              <a:t>https://www.igi-global.com/chapter/jamming-attacks-countermeasures-wireless-sensor/41122</a:t>
            </a:r>
            <a:endParaRPr>
              <a:highlight>
                <a:srgbClr val="FFFFFF"/>
              </a:highlight>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727800" y="1691675"/>
            <a:ext cx="7688400" cy="15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930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GB">
                <a:solidFill>
                  <a:schemeClr val="dk1"/>
                </a:solidFill>
                <a:latin typeface="Merriweather"/>
                <a:ea typeface="Merriweather"/>
                <a:cs typeface="Merriweather"/>
                <a:sym typeface="Merriweather"/>
              </a:rPr>
              <a:t>Motivation</a:t>
            </a:r>
            <a:endParaRPr>
              <a:solidFill>
                <a:schemeClr val="dk1"/>
              </a:solidFill>
              <a:latin typeface="Merriweather"/>
              <a:ea typeface="Merriweather"/>
              <a:cs typeface="Merriweather"/>
              <a:sym typeface="Merriweather"/>
            </a:endParaRPr>
          </a:p>
        </p:txBody>
      </p:sp>
      <p:sp>
        <p:nvSpPr>
          <p:cNvPr id="100" name="Google Shape;100;p15"/>
          <p:cNvSpPr txBox="1"/>
          <p:nvPr>
            <p:ph idx="1" type="body"/>
          </p:nvPr>
        </p:nvSpPr>
        <p:spPr>
          <a:xfrm>
            <a:off x="799100" y="1989325"/>
            <a:ext cx="7688700" cy="22611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000000"/>
              </a:buClr>
              <a:buSzPts val="1400"/>
              <a:buFont typeface="Raleway"/>
              <a:buChar char="●"/>
            </a:pPr>
            <a:r>
              <a:rPr lang="en-GB" sz="1400">
                <a:solidFill>
                  <a:srgbClr val="000000"/>
                </a:solidFill>
                <a:highlight>
                  <a:srgbClr val="FFFFFF"/>
                </a:highlight>
                <a:latin typeface="Raleway"/>
                <a:ea typeface="Raleway"/>
                <a:cs typeface="Raleway"/>
                <a:sym typeface="Raleway"/>
              </a:rPr>
              <a:t>Jamming attack is very easy to implement in wireless networks due to the open and shared nature of the 5 GHz Band </a:t>
            </a:r>
            <a:endParaRPr sz="1400">
              <a:solidFill>
                <a:srgbClr val="000000"/>
              </a:solidFill>
              <a:highlight>
                <a:srgbClr val="FFFFFF"/>
              </a:highlight>
              <a:latin typeface="Raleway"/>
              <a:ea typeface="Raleway"/>
              <a:cs typeface="Raleway"/>
              <a:sym typeface="Raleway"/>
            </a:endParaRPr>
          </a:p>
          <a:p>
            <a:pPr indent="-317500" lvl="0" marL="457200" rtl="0" algn="just">
              <a:lnSpc>
                <a:spcPct val="150000"/>
              </a:lnSpc>
              <a:spcBef>
                <a:spcPts val="0"/>
              </a:spcBef>
              <a:spcAft>
                <a:spcPts val="0"/>
              </a:spcAft>
              <a:buClr>
                <a:srgbClr val="000000"/>
              </a:buClr>
              <a:buSzPts val="1400"/>
              <a:buFont typeface="Raleway"/>
              <a:buChar char="●"/>
            </a:pPr>
            <a:r>
              <a:rPr lang="en-GB" sz="1400">
                <a:solidFill>
                  <a:srgbClr val="000000"/>
                </a:solidFill>
                <a:highlight>
                  <a:srgbClr val="FFFFFF"/>
                </a:highlight>
                <a:latin typeface="Raleway"/>
                <a:ea typeface="Raleway"/>
                <a:cs typeface="Raleway"/>
                <a:sym typeface="Raleway"/>
              </a:rPr>
              <a:t>According to the current scenario it is easier to detect jamming from no jamming situation but it is difficult classify between various jamming situation.</a:t>
            </a:r>
            <a:endParaRPr sz="1400">
              <a:solidFill>
                <a:srgbClr val="000000"/>
              </a:solidFill>
              <a:highlight>
                <a:srgbClr val="FFFFFF"/>
              </a:highlight>
              <a:latin typeface="Raleway"/>
              <a:ea typeface="Raleway"/>
              <a:cs typeface="Raleway"/>
              <a:sym typeface="Raleway"/>
            </a:endParaRPr>
          </a:p>
          <a:p>
            <a:pPr indent="-317500" lvl="0" marL="457200" rtl="0" algn="just">
              <a:lnSpc>
                <a:spcPct val="150000"/>
              </a:lnSpc>
              <a:spcBef>
                <a:spcPts val="0"/>
              </a:spcBef>
              <a:spcAft>
                <a:spcPts val="0"/>
              </a:spcAft>
              <a:buClr>
                <a:srgbClr val="000000"/>
              </a:buClr>
              <a:buSzPts val="1400"/>
              <a:buFont typeface="Raleway"/>
              <a:buChar char="●"/>
            </a:pPr>
            <a:r>
              <a:rPr lang="en-GB" sz="1400">
                <a:solidFill>
                  <a:srgbClr val="000000"/>
                </a:solidFill>
                <a:highlight>
                  <a:srgbClr val="FFFFFF"/>
                </a:highlight>
                <a:latin typeface="Raleway"/>
                <a:ea typeface="Raleway"/>
                <a:cs typeface="Raleway"/>
                <a:sym typeface="Raleway"/>
              </a:rPr>
              <a:t>We aim to classify different jamming attack models so that specific and appropriate countermeasures can be taken . </a:t>
            </a:r>
            <a:endParaRPr sz="1400">
              <a:solidFill>
                <a:srgbClr val="000000"/>
              </a:solidFill>
              <a:highlight>
                <a:srgbClr val="FFFFFF"/>
              </a:highlight>
              <a:latin typeface="Raleway"/>
              <a:ea typeface="Raleway"/>
              <a:cs typeface="Raleway"/>
              <a:sym typeface="Raleway"/>
            </a:endParaRPr>
          </a:p>
          <a:p>
            <a:pPr indent="0" lvl="0" marL="457200" rtl="0" algn="just">
              <a:lnSpc>
                <a:spcPct val="150000"/>
              </a:lnSpc>
              <a:spcBef>
                <a:spcPts val="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Merriweather"/>
                <a:ea typeface="Merriweather"/>
                <a:cs typeface="Merriweather"/>
                <a:sym typeface="Merriweather"/>
              </a:rPr>
              <a:t>Jamming</a:t>
            </a:r>
            <a:r>
              <a:rPr lang="en-GB">
                <a:solidFill>
                  <a:schemeClr val="dk1"/>
                </a:solidFill>
                <a:latin typeface="Merriweather"/>
                <a:ea typeface="Merriweather"/>
                <a:cs typeface="Merriweather"/>
                <a:sym typeface="Merriweather"/>
              </a:rPr>
              <a:t> Attack Models</a:t>
            </a:r>
            <a:endParaRPr>
              <a:solidFill>
                <a:schemeClr val="dk1"/>
              </a:solidFill>
              <a:latin typeface="Merriweather"/>
              <a:ea typeface="Merriweather"/>
              <a:cs typeface="Merriweather"/>
              <a:sym typeface="Merriweather"/>
            </a:endParaRPr>
          </a:p>
        </p:txBody>
      </p:sp>
      <p:sp>
        <p:nvSpPr>
          <p:cNvPr id="106" name="Google Shape;106;p16"/>
          <p:cNvSpPr txBox="1"/>
          <p:nvPr>
            <p:ph idx="1" type="body"/>
          </p:nvPr>
        </p:nvSpPr>
        <p:spPr>
          <a:xfrm>
            <a:off x="729450" y="2078875"/>
            <a:ext cx="7688700" cy="28659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Font typeface="Raleway"/>
              <a:buChar char="●"/>
            </a:pPr>
            <a:r>
              <a:rPr b="1" lang="en-GB" sz="1400">
                <a:solidFill>
                  <a:schemeClr val="accent3"/>
                </a:solidFill>
                <a:latin typeface="Raleway"/>
                <a:ea typeface="Raleway"/>
                <a:cs typeface="Raleway"/>
                <a:sym typeface="Raleway"/>
              </a:rPr>
              <a:t>Constant jammers</a:t>
            </a:r>
            <a:r>
              <a:rPr lang="en-GB" sz="1400">
                <a:solidFill>
                  <a:schemeClr val="accent3"/>
                </a:solidFill>
                <a:latin typeface="Raleway"/>
                <a:ea typeface="Raleway"/>
                <a:cs typeface="Raleway"/>
                <a:sym typeface="Raleway"/>
              </a:rPr>
              <a:t>:</a:t>
            </a:r>
            <a:r>
              <a:rPr lang="en-GB" sz="1400">
                <a:latin typeface="Raleway"/>
                <a:ea typeface="Raleway"/>
                <a:cs typeface="Raleway"/>
                <a:sym typeface="Raleway"/>
              </a:rPr>
              <a:t> A constant jammer continuously produces high-power noise that represents random bits. The bit generator operates independent of the channel sensing or traffic on the channel and does not follow any media access control (MAC) protocol</a:t>
            </a:r>
            <a:endParaRPr sz="1400">
              <a:latin typeface="Raleway"/>
              <a:ea typeface="Raleway"/>
              <a:cs typeface="Raleway"/>
              <a:sym typeface="Raleway"/>
            </a:endParaRPr>
          </a:p>
          <a:p>
            <a:pPr indent="0" lvl="0" marL="0" rtl="0" algn="just">
              <a:lnSpc>
                <a:spcPct val="100000"/>
              </a:lnSpc>
              <a:spcBef>
                <a:spcPts val="0"/>
              </a:spcBef>
              <a:spcAft>
                <a:spcPts val="0"/>
              </a:spcAft>
              <a:buNone/>
            </a:pPr>
            <a:r>
              <a:t/>
            </a:r>
            <a:endParaRPr sz="1400">
              <a:latin typeface="Raleway"/>
              <a:ea typeface="Raleway"/>
              <a:cs typeface="Raleway"/>
              <a:sym typeface="Raleway"/>
            </a:endParaRPr>
          </a:p>
          <a:p>
            <a:pPr indent="-317500" lvl="0" marL="457200" rtl="0" algn="just">
              <a:lnSpc>
                <a:spcPct val="100000"/>
              </a:lnSpc>
              <a:spcBef>
                <a:spcPts val="0"/>
              </a:spcBef>
              <a:spcAft>
                <a:spcPts val="0"/>
              </a:spcAft>
              <a:buSzPts val="1400"/>
              <a:buFont typeface="Raleway"/>
              <a:buChar char="●"/>
            </a:pPr>
            <a:r>
              <a:rPr b="1" lang="en-GB" sz="1400">
                <a:solidFill>
                  <a:schemeClr val="accent3"/>
                </a:solidFill>
                <a:latin typeface="Raleway"/>
                <a:ea typeface="Raleway"/>
                <a:cs typeface="Raleway"/>
                <a:sym typeface="Raleway"/>
              </a:rPr>
              <a:t>Random jammers</a:t>
            </a:r>
            <a:r>
              <a:rPr lang="en-GB" sz="1400">
                <a:solidFill>
                  <a:schemeClr val="accent3"/>
                </a:solidFill>
                <a:latin typeface="Raleway"/>
                <a:ea typeface="Raleway"/>
                <a:cs typeface="Raleway"/>
                <a:sym typeface="Raleway"/>
              </a:rPr>
              <a:t>:</a:t>
            </a:r>
            <a:r>
              <a:rPr lang="en-GB" sz="1400">
                <a:latin typeface="Raleway"/>
                <a:ea typeface="Raleway"/>
                <a:cs typeface="Raleway"/>
                <a:sym typeface="Raleway"/>
              </a:rPr>
              <a:t> A random jammer operates randomly in both sleep and jam intervals. It sleeps irrespective of any traffic on the network during sleep interval,, and it acts as a constant or reactive jammer  during jam interval. </a:t>
            </a:r>
            <a:endParaRPr sz="1400">
              <a:latin typeface="Raleway"/>
              <a:ea typeface="Raleway"/>
              <a:cs typeface="Raleway"/>
              <a:sym typeface="Raleway"/>
            </a:endParaRPr>
          </a:p>
          <a:p>
            <a:pPr indent="0" lvl="0" marL="0" rtl="0" algn="just">
              <a:lnSpc>
                <a:spcPct val="100000"/>
              </a:lnSpc>
              <a:spcBef>
                <a:spcPts val="0"/>
              </a:spcBef>
              <a:spcAft>
                <a:spcPts val="0"/>
              </a:spcAft>
              <a:buNone/>
            </a:pPr>
            <a:r>
              <a:rPr b="1" lang="en-GB" sz="1400">
                <a:latin typeface="Raleway"/>
                <a:ea typeface="Raleway"/>
                <a:cs typeface="Raleway"/>
                <a:sym typeface="Raleway"/>
              </a:rPr>
              <a:t> </a:t>
            </a:r>
            <a:endParaRPr b="1" sz="1400">
              <a:latin typeface="Raleway"/>
              <a:ea typeface="Raleway"/>
              <a:cs typeface="Raleway"/>
              <a:sym typeface="Raleway"/>
            </a:endParaRPr>
          </a:p>
          <a:p>
            <a:pPr indent="-317500" lvl="0" marL="457200" rtl="0" algn="just">
              <a:lnSpc>
                <a:spcPct val="100000"/>
              </a:lnSpc>
              <a:spcBef>
                <a:spcPts val="0"/>
              </a:spcBef>
              <a:spcAft>
                <a:spcPts val="0"/>
              </a:spcAft>
              <a:buSzPts val="1400"/>
              <a:buFont typeface="Raleway"/>
              <a:buChar char="●"/>
            </a:pPr>
            <a:r>
              <a:rPr b="1" lang="en-GB" sz="1400">
                <a:solidFill>
                  <a:schemeClr val="accent3"/>
                </a:solidFill>
                <a:latin typeface="Raleway"/>
                <a:ea typeface="Raleway"/>
                <a:cs typeface="Raleway"/>
                <a:sym typeface="Raleway"/>
              </a:rPr>
              <a:t>Reactive jammers:</a:t>
            </a:r>
            <a:r>
              <a:rPr b="1" lang="en-GB" sz="1400">
                <a:latin typeface="Raleway"/>
                <a:ea typeface="Raleway"/>
                <a:cs typeface="Raleway"/>
                <a:sym typeface="Raleway"/>
              </a:rPr>
              <a:t> </a:t>
            </a:r>
            <a:r>
              <a:rPr lang="en-GB" sz="1400">
                <a:latin typeface="Raleway"/>
                <a:ea typeface="Raleway"/>
                <a:cs typeface="Raleway"/>
                <a:sym typeface="Raleway"/>
              </a:rPr>
              <a:t>A reactive jammer activates when it senses the transmission on the channel. It remains dormant if the channel is idle ,and keeps sensing the channel. </a:t>
            </a:r>
            <a:endParaRPr sz="14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Merriweather"/>
                <a:ea typeface="Merriweather"/>
                <a:cs typeface="Merriweather"/>
                <a:sym typeface="Merriweather"/>
              </a:rPr>
              <a:t>Jamming</a:t>
            </a:r>
            <a:r>
              <a:rPr lang="en-GB">
                <a:solidFill>
                  <a:schemeClr val="dk1"/>
                </a:solidFill>
                <a:latin typeface="Merriweather"/>
                <a:ea typeface="Merriweather"/>
                <a:cs typeface="Merriweather"/>
                <a:sym typeface="Merriweather"/>
              </a:rPr>
              <a:t> Detection Metrics</a:t>
            </a:r>
            <a:endParaRPr>
              <a:solidFill>
                <a:schemeClr val="dk1"/>
              </a:solidFill>
              <a:latin typeface="Merriweather"/>
              <a:ea typeface="Merriweather"/>
              <a:cs typeface="Merriweather"/>
              <a:sym typeface="Merriweather"/>
            </a:endParaRPr>
          </a:p>
        </p:txBody>
      </p:sp>
      <p:sp>
        <p:nvSpPr>
          <p:cNvPr id="112" name="Google Shape;112;p17"/>
          <p:cNvSpPr txBox="1"/>
          <p:nvPr>
            <p:ph idx="1" type="body"/>
          </p:nvPr>
        </p:nvSpPr>
        <p:spPr>
          <a:xfrm>
            <a:off x="729450" y="2078875"/>
            <a:ext cx="7688700" cy="28311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Font typeface="Raleway"/>
              <a:buChar char="●"/>
            </a:pPr>
            <a:r>
              <a:rPr b="1" lang="en-GB" sz="1400">
                <a:solidFill>
                  <a:schemeClr val="accent3"/>
                </a:solidFill>
                <a:latin typeface="Raleway"/>
                <a:ea typeface="Raleway"/>
                <a:cs typeface="Raleway"/>
                <a:sym typeface="Raleway"/>
              </a:rPr>
              <a:t>Packet delivery ratio</a:t>
            </a:r>
            <a:r>
              <a:rPr b="1" lang="en-GB" sz="1400">
                <a:solidFill>
                  <a:schemeClr val="accent3"/>
                </a:solidFill>
                <a:latin typeface="Raleway"/>
                <a:ea typeface="Raleway"/>
                <a:cs typeface="Raleway"/>
                <a:sym typeface="Raleway"/>
              </a:rPr>
              <a:t>:</a:t>
            </a:r>
            <a:r>
              <a:rPr b="1" lang="en-GB" sz="1400">
                <a:latin typeface="Raleway"/>
                <a:ea typeface="Raleway"/>
                <a:cs typeface="Raleway"/>
                <a:sym typeface="Raleway"/>
              </a:rPr>
              <a:t> </a:t>
            </a:r>
            <a:r>
              <a:rPr lang="en-GB" sz="1400">
                <a:latin typeface="Raleway"/>
                <a:ea typeface="Raleway"/>
                <a:cs typeface="Raleway"/>
                <a:sym typeface="Raleway"/>
              </a:rPr>
              <a:t>It is measure of the ratio of number of packets received that pass cyclic redundancy check (CRC) to the total number of packets received. The PDR is measured at the receiver side.</a:t>
            </a:r>
            <a:endParaRPr sz="1400">
              <a:latin typeface="Raleway"/>
              <a:ea typeface="Raleway"/>
              <a:cs typeface="Raleway"/>
              <a:sym typeface="Raleway"/>
            </a:endParaRPr>
          </a:p>
          <a:p>
            <a:pPr indent="0" lvl="0" marL="457200" rtl="0" algn="just">
              <a:lnSpc>
                <a:spcPct val="100000"/>
              </a:lnSpc>
              <a:spcBef>
                <a:spcPts val="0"/>
              </a:spcBef>
              <a:spcAft>
                <a:spcPts val="0"/>
              </a:spcAft>
              <a:buNone/>
            </a:pPr>
            <a:r>
              <a:rPr lang="en-GB" sz="1400">
                <a:latin typeface="Raleway"/>
                <a:ea typeface="Raleway"/>
                <a:cs typeface="Raleway"/>
                <a:sym typeface="Raleway"/>
              </a:rPr>
              <a:t> </a:t>
            </a:r>
            <a:endParaRPr sz="1400">
              <a:latin typeface="Raleway"/>
              <a:ea typeface="Raleway"/>
              <a:cs typeface="Raleway"/>
              <a:sym typeface="Raleway"/>
            </a:endParaRPr>
          </a:p>
          <a:p>
            <a:pPr indent="-317500" lvl="0" marL="457200" rtl="0" algn="just">
              <a:lnSpc>
                <a:spcPct val="100000"/>
              </a:lnSpc>
              <a:spcBef>
                <a:spcPts val="0"/>
              </a:spcBef>
              <a:spcAft>
                <a:spcPts val="0"/>
              </a:spcAft>
              <a:buSzPts val="1400"/>
              <a:buFont typeface="Raleway"/>
              <a:buChar char="●"/>
            </a:pPr>
            <a:r>
              <a:rPr b="1" lang="en-GB" sz="1400">
                <a:solidFill>
                  <a:schemeClr val="accent3"/>
                </a:solidFill>
                <a:latin typeface="Raleway"/>
                <a:ea typeface="Raleway"/>
                <a:cs typeface="Raleway"/>
                <a:sym typeface="Raleway"/>
              </a:rPr>
              <a:t>Carrier sensing time: </a:t>
            </a:r>
            <a:r>
              <a:rPr lang="en-GB" sz="1400">
                <a:latin typeface="Raleway"/>
                <a:ea typeface="Raleway"/>
                <a:cs typeface="Raleway"/>
                <a:sym typeface="Raleway"/>
              </a:rPr>
              <a:t>It is the time a station has to wait for the channel to get idle in order to start its transmission.</a:t>
            </a:r>
            <a:endParaRPr sz="1400">
              <a:latin typeface="Raleway"/>
              <a:ea typeface="Raleway"/>
              <a:cs typeface="Raleway"/>
              <a:sym typeface="Raleway"/>
            </a:endParaRPr>
          </a:p>
          <a:p>
            <a:pPr indent="0" lvl="0" marL="0" rtl="0" algn="just">
              <a:lnSpc>
                <a:spcPct val="100000"/>
              </a:lnSpc>
              <a:spcBef>
                <a:spcPts val="0"/>
              </a:spcBef>
              <a:spcAft>
                <a:spcPts val="0"/>
              </a:spcAft>
              <a:buNone/>
            </a:pPr>
            <a:r>
              <a:t/>
            </a:r>
            <a:endParaRPr sz="1400">
              <a:latin typeface="Raleway"/>
              <a:ea typeface="Raleway"/>
              <a:cs typeface="Raleway"/>
              <a:sym typeface="Raleway"/>
            </a:endParaRPr>
          </a:p>
          <a:p>
            <a:pPr indent="-317500" lvl="0" marL="457200" rtl="0" algn="just">
              <a:lnSpc>
                <a:spcPct val="100000"/>
              </a:lnSpc>
              <a:spcBef>
                <a:spcPts val="0"/>
              </a:spcBef>
              <a:spcAft>
                <a:spcPts val="0"/>
              </a:spcAft>
              <a:buSzPts val="1400"/>
              <a:buFont typeface="Raleway"/>
              <a:buChar char="●"/>
            </a:pPr>
            <a:r>
              <a:rPr b="1" lang="en-GB" sz="1400">
                <a:solidFill>
                  <a:schemeClr val="accent3"/>
                </a:solidFill>
                <a:latin typeface="Raleway"/>
                <a:ea typeface="Raleway"/>
                <a:cs typeface="Raleway"/>
                <a:sym typeface="Raleway"/>
              </a:rPr>
              <a:t>Received</a:t>
            </a:r>
            <a:r>
              <a:rPr b="1" lang="en-GB" sz="1400">
                <a:solidFill>
                  <a:schemeClr val="accent3"/>
                </a:solidFill>
                <a:latin typeface="Raleway"/>
                <a:ea typeface="Raleway"/>
                <a:cs typeface="Raleway"/>
                <a:sym typeface="Raleway"/>
              </a:rPr>
              <a:t> signal strength:</a:t>
            </a:r>
            <a:r>
              <a:rPr b="1" lang="en-GB" sz="1400">
                <a:latin typeface="Raleway"/>
                <a:ea typeface="Raleway"/>
                <a:cs typeface="Raleway"/>
                <a:sym typeface="Raleway"/>
              </a:rPr>
              <a:t> </a:t>
            </a:r>
            <a:r>
              <a:rPr lang="en-GB" sz="1400">
                <a:latin typeface="Raleway"/>
                <a:ea typeface="Raleway"/>
                <a:cs typeface="Raleway"/>
                <a:sym typeface="Raleway"/>
              </a:rPr>
              <a:t>It is the signal power that is observed on the receiver end.</a:t>
            </a:r>
            <a:endParaRPr sz="1400">
              <a:latin typeface="Raleway"/>
              <a:ea typeface="Raleway"/>
              <a:cs typeface="Raleway"/>
              <a:sym typeface="Raleway"/>
            </a:endParaRPr>
          </a:p>
          <a:p>
            <a:pPr indent="0" lvl="0" marL="0" rtl="0" algn="just">
              <a:lnSpc>
                <a:spcPct val="100000"/>
              </a:lnSpc>
              <a:spcBef>
                <a:spcPts val="0"/>
              </a:spcBef>
              <a:spcAft>
                <a:spcPts val="0"/>
              </a:spcAft>
              <a:buNone/>
            </a:pPr>
            <a:r>
              <a:t/>
            </a:r>
            <a:endParaRPr sz="1400">
              <a:latin typeface="Raleway"/>
              <a:ea typeface="Raleway"/>
              <a:cs typeface="Raleway"/>
              <a:sym typeface="Raleway"/>
            </a:endParaRPr>
          </a:p>
          <a:p>
            <a:pPr indent="-317500" lvl="0" marL="457200" rtl="0" algn="just">
              <a:lnSpc>
                <a:spcPct val="100000"/>
              </a:lnSpc>
              <a:spcBef>
                <a:spcPts val="0"/>
              </a:spcBef>
              <a:spcAft>
                <a:spcPts val="0"/>
              </a:spcAft>
              <a:buSzPts val="1400"/>
              <a:buFont typeface="Raleway"/>
              <a:buChar char="●"/>
            </a:pPr>
            <a:r>
              <a:rPr b="1" lang="en-GB" sz="1400">
                <a:solidFill>
                  <a:schemeClr val="accent3"/>
                </a:solidFill>
                <a:latin typeface="Raleway"/>
                <a:ea typeface="Raleway"/>
                <a:cs typeface="Raleway"/>
                <a:sym typeface="Raleway"/>
              </a:rPr>
              <a:t>Noise</a:t>
            </a:r>
            <a:r>
              <a:rPr lang="en-GB" sz="1400">
                <a:solidFill>
                  <a:schemeClr val="accent3"/>
                </a:solidFill>
                <a:latin typeface="Raleway"/>
                <a:ea typeface="Raleway"/>
                <a:cs typeface="Raleway"/>
                <a:sym typeface="Raleway"/>
              </a:rPr>
              <a:t>: </a:t>
            </a:r>
            <a:r>
              <a:rPr lang="en-GB" sz="1400">
                <a:latin typeface="Raleway"/>
                <a:ea typeface="Raleway"/>
                <a:cs typeface="Raleway"/>
                <a:sym typeface="Raleway"/>
              </a:rPr>
              <a:t>Noise is defined as the power measured on the channel during the idle time of the transmitting end. The strength of these jamming signals is recorded as the noise if the jammer transmits a signal when the transmitting end is idle.</a:t>
            </a:r>
            <a:endParaRPr>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729450" y="2078875"/>
            <a:ext cx="7688700" cy="2718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400">
                <a:highlight>
                  <a:srgbClr val="FFFFFF"/>
                </a:highlight>
                <a:latin typeface="Raleway"/>
                <a:ea typeface="Raleway"/>
                <a:cs typeface="Raleway"/>
                <a:sym typeface="Raleway"/>
              </a:rPr>
              <a:t>Our</a:t>
            </a:r>
            <a:r>
              <a:rPr b="1" lang="en-GB" sz="1400">
                <a:highlight>
                  <a:srgbClr val="FFFFFF"/>
                </a:highlight>
                <a:latin typeface="Raleway"/>
                <a:ea typeface="Raleway"/>
                <a:cs typeface="Raleway"/>
                <a:sym typeface="Raleway"/>
              </a:rPr>
              <a:t> </a:t>
            </a:r>
            <a:r>
              <a:rPr b="1" lang="en-GB" sz="1400">
                <a:solidFill>
                  <a:schemeClr val="accent3"/>
                </a:solidFill>
                <a:highlight>
                  <a:srgbClr val="FFFFFF"/>
                </a:highlight>
                <a:latin typeface="Raleway"/>
                <a:ea typeface="Raleway"/>
                <a:cs typeface="Raleway"/>
                <a:sym typeface="Raleway"/>
              </a:rPr>
              <a:t>project aims</a:t>
            </a:r>
            <a:r>
              <a:rPr lang="en-GB" sz="1400">
                <a:highlight>
                  <a:srgbClr val="FFFFFF"/>
                </a:highlight>
                <a:latin typeface="Raleway"/>
                <a:ea typeface="Raleway"/>
                <a:cs typeface="Raleway"/>
                <a:sym typeface="Raleway"/>
              </a:rPr>
              <a:t> at detecting and classifying various jamming attacks in order to take necessary countermeasures.</a:t>
            </a:r>
            <a:r>
              <a:rPr b="1" lang="en-GB" sz="1400">
                <a:highlight>
                  <a:srgbClr val="FFFFFF"/>
                </a:highlight>
                <a:latin typeface="Raleway"/>
                <a:ea typeface="Raleway"/>
                <a:cs typeface="Raleway"/>
                <a:sym typeface="Raleway"/>
              </a:rPr>
              <a:t> </a:t>
            </a:r>
            <a:r>
              <a:rPr lang="en-GB" sz="1400">
                <a:highlight>
                  <a:srgbClr val="FFFFFF"/>
                </a:highlight>
                <a:latin typeface="Raleway"/>
                <a:ea typeface="Raleway"/>
                <a:cs typeface="Raleway"/>
                <a:sym typeface="Raleway"/>
              </a:rPr>
              <a:t>Our project involves mainly these tasks:</a:t>
            </a:r>
            <a:endParaRPr sz="1400">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t/>
            </a:r>
            <a:endParaRPr b="1" sz="1400">
              <a:highlight>
                <a:srgbClr val="FFFFFF"/>
              </a:highlight>
              <a:latin typeface="Raleway"/>
              <a:ea typeface="Raleway"/>
              <a:cs typeface="Raleway"/>
              <a:sym typeface="Raleway"/>
            </a:endParaRPr>
          </a:p>
          <a:p>
            <a:pPr indent="-317500" lvl="0" marL="457200" rtl="0" algn="just">
              <a:lnSpc>
                <a:spcPct val="150000"/>
              </a:lnSpc>
              <a:spcBef>
                <a:spcPts val="0"/>
              </a:spcBef>
              <a:spcAft>
                <a:spcPts val="0"/>
              </a:spcAft>
              <a:buSzPts val="1400"/>
              <a:buFont typeface="Raleway"/>
              <a:buAutoNum type="arabicPeriod"/>
            </a:pPr>
            <a:r>
              <a:rPr b="1" lang="en-GB" sz="1400">
                <a:solidFill>
                  <a:schemeClr val="accent3"/>
                </a:solidFill>
                <a:highlight>
                  <a:srgbClr val="FFFFFF"/>
                </a:highlight>
                <a:latin typeface="Raleway"/>
                <a:ea typeface="Raleway"/>
                <a:cs typeface="Raleway"/>
                <a:sym typeface="Raleway"/>
              </a:rPr>
              <a:t>Simulation</a:t>
            </a:r>
            <a:r>
              <a:rPr b="1" lang="en-GB" sz="1400">
                <a:highlight>
                  <a:srgbClr val="FFFFFF"/>
                </a:highlight>
                <a:latin typeface="Raleway"/>
                <a:ea typeface="Raleway"/>
                <a:cs typeface="Raleway"/>
                <a:sym typeface="Raleway"/>
              </a:rPr>
              <a:t> </a:t>
            </a:r>
            <a:r>
              <a:rPr lang="en-GB" sz="1400">
                <a:highlight>
                  <a:srgbClr val="FFFFFF"/>
                </a:highlight>
                <a:latin typeface="Raleway"/>
                <a:ea typeface="Raleway"/>
                <a:cs typeface="Raleway"/>
                <a:sym typeface="Raleway"/>
              </a:rPr>
              <a:t>of jamming in Wifi Ad-Hoc Network.</a:t>
            </a:r>
            <a:endParaRPr sz="1400">
              <a:highlight>
                <a:srgbClr val="FFFFFF"/>
              </a:highlight>
              <a:latin typeface="Raleway"/>
              <a:ea typeface="Raleway"/>
              <a:cs typeface="Raleway"/>
              <a:sym typeface="Raleway"/>
            </a:endParaRPr>
          </a:p>
          <a:p>
            <a:pPr indent="-317500" lvl="0" marL="457200" rtl="0" algn="just">
              <a:lnSpc>
                <a:spcPct val="150000"/>
              </a:lnSpc>
              <a:spcBef>
                <a:spcPts val="0"/>
              </a:spcBef>
              <a:spcAft>
                <a:spcPts val="0"/>
              </a:spcAft>
              <a:buSzPts val="1400"/>
              <a:buFont typeface="Raleway"/>
              <a:buAutoNum type="arabicPeriod"/>
            </a:pPr>
            <a:r>
              <a:rPr b="1" lang="en-GB" sz="1400">
                <a:solidFill>
                  <a:schemeClr val="accent3"/>
                </a:solidFill>
                <a:highlight>
                  <a:srgbClr val="FFFFFF"/>
                </a:highlight>
                <a:latin typeface="Raleway"/>
                <a:ea typeface="Raleway"/>
                <a:cs typeface="Raleway"/>
                <a:sym typeface="Raleway"/>
              </a:rPr>
              <a:t>Collection of data</a:t>
            </a:r>
            <a:r>
              <a:rPr lang="en-GB" sz="1400">
                <a:highlight>
                  <a:srgbClr val="FFFFFF"/>
                </a:highlight>
                <a:latin typeface="Raleway"/>
                <a:ea typeface="Raleway"/>
                <a:cs typeface="Raleway"/>
                <a:sym typeface="Raleway"/>
              </a:rPr>
              <a:t> which is used for training and validating the machine learning algorithms </a:t>
            </a:r>
            <a:endParaRPr sz="1400">
              <a:highlight>
                <a:srgbClr val="FFFFFF"/>
              </a:highlight>
              <a:latin typeface="Raleway"/>
              <a:ea typeface="Raleway"/>
              <a:cs typeface="Raleway"/>
              <a:sym typeface="Raleway"/>
            </a:endParaRPr>
          </a:p>
          <a:p>
            <a:pPr indent="-317500" lvl="0" marL="457200" rtl="0" algn="just">
              <a:lnSpc>
                <a:spcPct val="150000"/>
              </a:lnSpc>
              <a:spcBef>
                <a:spcPts val="0"/>
              </a:spcBef>
              <a:spcAft>
                <a:spcPts val="0"/>
              </a:spcAft>
              <a:buSzPts val="1400"/>
              <a:buFont typeface="Raleway"/>
              <a:buAutoNum type="arabicPeriod"/>
            </a:pPr>
            <a:r>
              <a:rPr lang="en-GB" sz="1400">
                <a:highlight>
                  <a:srgbClr val="FFFFFF"/>
                </a:highlight>
                <a:latin typeface="Raleway"/>
                <a:ea typeface="Raleway"/>
                <a:cs typeface="Raleway"/>
                <a:sym typeface="Raleway"/>
              </a:rPr>
              <a:t>Use </a:t>
            </a:r>
            <a:r>
              <a:rPr b="1" lang="en-GB" sz="1400">
                <a:solidFill>
                  <a:schemeClr val="accent3"/>
                </a:solidFill>
                <a:highlight>
                  <a:srgbClr val="FFFFFF"/>
                </a:highlight>
                <a:latin typeface="Raleway"/>
                <a:ea typeface="Raleway"/>
                <a:cs typeface="Raleway"/>
                <a:sym typeface="Raleway"/>
              </a:rPr>
              <a:t>Gradient Boosting</a:t>
            </a:r>
            <a:r>
              <a:rPr lang="en-GB" sz="1400">
                <a:highlight>
                  <a:srgbClr val="FFFFFF"/>
                </a:highlight>
                <a:latin typeface="Raleway"/>
                <a:ea typeface="Raleway"/>
                <a:cs typeface="Raleway"/>
                <a:sym typeface="Raleway"/>
              </a:rPr>
              <a:t> machine learning algorithm to detect and classify jamming attacks.</a:t>
            </a:r>
            <a:endParaRPr sz="1400">
              <a:highlight>
                <a:srgbClr val="FFFFFF"/>
              </a:highlight>
              <a:latin typeface="Raleway"/>
              <a:ea typeface="Raleway"/>
              <a:cs typeface="Raleway"/>
              <a:sym typeface="Raleway"/>
            </a:endParaRPr>
          </a:p>
          <a:p>
            <a:pPr indent="0" lvl="0" marL="0" rtl="0" algn="l">
              <a:spcBef>
                <a:spcPts val="0"/>
              </a:spcBef>
              <a:spcAft>
                <a:spcPts val="1600"/>
              </a:spcAft>
              <a:buNone/>
            </a:pPr>
            <a:r>
              <a:t/>
            </a:r>
            <a:endParaRPr>
              <a:latin typeface="Raleway"/>
              <a:ea typeface="Raleway"/>
              <a:cs typeface="Raleway"/>
              <a:sym typeface="Raleway"/>
            </a:endParaRPr>
          </a:p>
        </p:txBody>
      </p:sp>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Merriweather"/>
                <a:ea typeface="Merriweather"/>
                <a:cs typeface="Merriweather"/>
                <a:sym typeface="Merriweather"/>
              </a:rPr>
              <a:t>System Design</a:t>
            </a:r>
            <a:endParaRPr>
              <a:solidFill>
                <a:schemeClr val="dk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400" cy="9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Merriweather"/>
                <a:ea typeface="Merriweather"/>
                <a:cs typeface="Merriweather"/>
                <a:sym typeface="Merriweather"/>
              </a:rPr>
              <a:t>Our project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GB">
                <a:solidFill>
                  <a:schemeClr val="dk1"/>
                </a:solidFill>
                <a:latin typeface="Merriweather"/>
                <a:ea typeface="Merriweather"/>
                <a:cs typeface="Merriweather"/>
                <a:sym typeface="Merriweather"/>
              </a:rPr>
              <a:t>flow </a:t>
            </a:r>
            <a:endParaRPr>
              <a:solidFill>
                <a:schemeClr val="dk1"/>
              </a:solidFill>
              <a:latin typeface="Merriweather"/>
              <a:ea typeface="Merriweather"/>
              <a:cs typeface="Merriweather"/>
              <a:sym typeface="Merriweather"/>
            </a:endParaRPr>
          </a:p>
        </p:txBody>
      </p:sp>
      <p:pic>
        <p:nvPicPr>
          <p:cNvPr id="124" name="Google Shape;124;p19"/>
          <p:cNvPicPr preferRelativeResize="0"/>
          <p:nvPr/>
        </p:nvPicPr>
        <p:blipFill>
          <a:blip r:embed="rId3">
            <a:alphaModFix/>
          </a:blip>
          <a:stretch>
            <a:fillRect/>
          </a:stretch>
        </p:blipFill>
        <p:spPr>
          <a:xfrm>
            <a:off x="3782725" y="565375"/>
            <a:ext cx="3115650" cy="446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highlight>
                  <a:srgbClr val="FFFFFF"/>
                </a:highlight>
                <a:latin typeface="Raleway"/>
                <a:ea typeface="Raleway"/>
                <a:cs typeface="Raleway"/>
                <a:sym typeface="Raleway"/>
              </a:rPr>
              <a:t>Our network topology comprises of 5 nodes . Among 5 nodes 1 node is the jammer node and other 4 nodes are honest nodes. Node 0 broadcasts UDP packets to all other nodes. The jammer, that is node 4, tries to jam node 3.</a:t>
            </a:r>
            <a:endParaRPr sz="1400">
              <a:highlight>
                <a:srgbClr val="FFFFFF"/>
              </a:highlight>
              <a:latin typeface="Raleway"/>
              <a:ea typeface="Raleway"/>
              <a:cs typeface="Raleway"/>
              <a:sym typeface="Raleway"/>
            </a:endParaRPr>
          </a:p>
          <a:p>
            <a:pPr indent="0" lvl="0" marL="0" rtl="0" algn="l">
              <a:spcBef>
                <a:spcPts val="160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0" name="Google Shape;130;p20"/>
          <p:cNvPicPr preferRelativeResize="0"/>
          <p:nvPr/>
        </p:nvPicPr>
        <p:blipFill>
          <a:blip r:embed="rId3">
            <a:alphaModFix/>
          </a:blip>
          <a:stretch>
            <a:fillRect/>
          </a:stretch>
        </p:blipFill>
        <p:spPr>
          <a:xfrm>
            <a:off x="4830150" y="2687907"/>
            <a:ext cx="3750450" cy="1971250"/>
          </a:xfrm>
          <a:prstGeom prst="rect">
            <a:avLst/>
          </a:prstGeom>
          <a:noFill/>
          <a:ln>
            <a:noFill/>
          </a:ln>
        </p:spPr>
      </p:pic>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Merriweather"/>
                <a:ea typeface="Merriweather"/>
                <a:cs typeface="Merriweather"/>
                <a:sym typeface="Merriweather"/>
              </a:rPr>
              <a:t>Network</a:t>
            </a:r>
            <a:r>
              <a:rPr lang="en-GB">
                <a:solidFill>
                  <a:schemeClr val="dk1"/>
                </a:solidFill>
                <a:latin typeface="Merriweather"/>
                <a:ea typeface="Merriweather"/>
                <a:cs typeface="Merriweather"/>
                <a:sym typeface="Merriweather"/>
              </a:rPr>
              <a:t> Topology</a:t>
            </a:r>
            <a:endParaRPr>
              <a:solidFill>
                <a:schemeClr val="dk1"/>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8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Merriweather"/>
                <a:ea typeface="Merriweather"/>
                <a:cs typeface="Merriweather"/>
                <a:sym typeface="Merriweather"/>
              </a:rPr>
              <a:t>SIMULATION OF JAMMING IN WIRELESS AD-HOC NETWORKS</a:t>
            </a:r>
            <a:endParaRPr>
              <a:solidFill>
                <a:schemeClr val="dk1"/>
              </a:solidFill>
              <a:latin typeface="Merriweather"/>
              <a:ea typeface="Merriweather"/>
              <a:cs typeface="Merriweather"/>
              <a:sym typeface="Merriweather"/>
            </a:endParaRPr>
          </a:p>
        </p:txBody>
      </p:sp>
      <p:sp>
        <p:nvSpPr>
          <p:cNvPr id="137" name="Google Shape;137;p21"/>
          <p:cNvSpPr txBox="1"/>
          <p:nvPr>
            <p:ph idx="1" type="body"/>
          </p:nvPr>
        </p:nvSpPr>
        <p:spPr>
          <a:xfrm>
            <a:off x="727650" y="2361925"/>
            <a:ext cx="7688700" cy="27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Raleway"/>
                <a:ea typeface="Raleway"/>
                <a:cs typeface="Raleway"/>
                <a:sym typeface="Raleway"/>
              </a:rPr>
              <a:t>We simulate jamming attacks in wireless ad-hoc networks using the ns3- wireless jamming model. </a:t>
            </a:r>
            <a:r>
              <a:rPr lang="en-GB" sz="1400">
                <a:highlight>
                  <a:srgbClr val="FFFFFF"/>
                </a:highlight>
                <a:latin typeface="Raleway"/>
                <a:ea typeface="Raleway"/>
                <a:cs typeface="Raleway"/>
                <a:sym typeface="Raleway"/>
              </a:rPr>
              <a:t>We simulate the jammed wifi ad-hoc network using Energy Model, Jammer, Wireless Module Utility and Wifi Phy modules.</a:t>
            </a:r>
            <a:endParaRPr sz="1400">
              <a:highlight>
                <a:srgbClr val="FFFFFF"/>
              </a:highlight>
              <a:latin typeface="Raleway"/>
              <a:ea typeface="Raleway"/>
              <a:cs typeface="Raleway"/>
              <a:sym typeface="Raleway"/>
            </a:endParaRPr>
          </a:p>
          <a:p>
            <a:pPr indent="0" lvl="0" marL="0" rtl="0" algn="just">
              <a:lnSpc>
                <a:spcPct val="150000"/>
              </a:lnSpc>
              <a:spcBef>
                <a:spcPts val="1600"/>
              </a:spcBef>
              <a:spcAft>
                <a:spcPts val="0"/>
              </a:spcAft>
              <a:buNone/>
            </a:pPr>
            <a:r>
              <a:rPr b="1" lang="en-GB" sz="1400">
                <a:solidFill>
                  <a:schemeClr val="accent3"/>
                </a:solidFill>
                <a:highlight>
                  <a:srgbClr val="FFFFFF"/>
                </a:highlight>
                <a:latin typeface="Raleway"/>
                <a:ea typeface="Raleway"/>
                <a:cs typeface="Raleway"/>
                <a:sym typeface="Raleway"/>
              </a:rPr>
              <a:t>Channel configuration:</a:t>
            </a:r>
            <a:r>
              <a:rPr lang="en-GB" sz="1400">
                <a:highlight>
                  <a:srgbClr val="FFFFFF"/>
                </a:highlight>
                <a:latin typeface="Raleway"/>
                <a:ea typeface="Raleway"/>
                <a:cs typeface="Raleway"/>
                <a:sym typeface="Raleway"/>
              </a:rPr>
              <a:t> The main configurations of WifiChannel are propagation loss model and propagation delay model .We use Constant Speed Propagation Delay Model and Friis Propagation Loss Model.</a:t>
            </a:r>
            <a:endParaRPr sz="1400">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rPr b="1" lang="en-GB" sz="1400">
                <a:solidFill>
                  <a:schemeClr val="accent3"/>
                </a:solidFill>
                <a:highlight>
                  <a:srgbClr val="FFFFFF"/>
                </a:highlight>
                <a:latin typeface="Raleway"/>
                <a:ea typeface="Raleway"/>
                <a:cs typeface="Raleway"/>
                <a:sym typeface="Raleway"/>
              </a:rPr>
              <a:t>Physical Layer Configuration:</a:t>
            </a:r>
            <a:r>
              <a:rPr b="1" lang="en-GB" sz="1400">
                <a:highlight>
                  <a:srgbClr val="FFFFFF"/>
                </a:highlight>
                <a:latin typeface="Raleway"/>
                <a:ea typeface="Raleway"/>
                <a:cs typeface="Raleway"/>
                <a:sym typeface="Raleway"/>
              </a:rPr>
              <a:t> </a:t>
            </a:r>
            <a:r>
              <a:rPr lang="en-GB" sz="1400">
                <a:highlight>
                  <a:srgbClr val="FFFFFF"/>
                </a:highlight>
                <a:latin typeface="Raleway"/>
                <a:ea typeface="Raleway"/>
                <a:cs typeface="Raleway"/>
                <a:sym typeface="Raleway"/>
              </a:rPr>
              <a:t>We set Tx gain of the transmitter as -10 dB and Rx gain of the receiver as 1 dB in the initial configuration . </a:t>
            </a:r>
            <a:endParaRPr b="1" sz="1400">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t/>
            </a:r>
            <a:endParaRPr b="1" sz="1400">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t/>
            </a:r>
            <a:endParaRPr sz="1400">
              <a:highlight>
                <a:srgbClr val="FFFFFF"/>
              </a:highlight>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