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82" r:id="rId2"/>
    <p:sldId id="283" r:id="rId3"/>
    <p:sldId id="287" r:id="rId4"/>
    <p:sldId id="259" r:id="rId5"/>
    <p:sldId id="288" r:id="rId6"/>
    <p:sldId id="260" r:id="rId7"/>
    <p:sldId id="267" r:id="rId8"/>
    <p:sldId id="268" r:id="rId9"/>
    <p:sldId id="269" r:id="rId10"/>
    <p:sldId id="270" r:id="rId11"/>
    <p:sldId id="261" r:id="rId12"/>
    <p:sldId id="272" r:id="rId13"/>
    <p:sldId id="273" r:id="rId14"/>
    <p:sldId id="274" r:id="rId15"/>
    <p:sldId id="275" r:id="rId16"/>
    <p:sldId id="262" r:id="rId17"/>
    <p:sldId id="276" r:id="rId18"/>
    <p:sldId id="277" r:id="rId19"/>
    <p:sldId id="278" r:id="rId20"/>
    <p:sldId id="279" r:id="rId21"/>
    <p:sldId id="263" r:id="rId22"/>
    <p:sldId id="264" r:id="rId23"/>
    <p:sldId id="286" r:id="rId24"/>
    <p:sldId id="265" r:id="rId25"/>
    <p:sldId id="281"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AB7"/>
    <a:srgbClr val="FFB5AD"/>
    <a:srgbClr val="FFC4B8"/>
    <a:srgbClr val="F7BDB2"/>
    <a:srgbClr val="FFC6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533" autoAdjust="0"/>
  </p:normalViewPr>
  <p:slideViewPr>
    <p:cSldViewPr snapToGrid="0">
      <p:cViewPr varScale="1">
        <p:scale>
          <a:sx n="76" d="100"/>
          <a:sy n="76" d="100"/>
        </p:scale>
        <p:origin x="5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2B1C-CD15-4446-A131-94428C43BA42}"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4EFF7-F743-EB42-9A4D-016BEF6593A9}" type="slidenum">
              <a:rPr lang="en-US" smtClean="0"/>
              <a:t>‹#›</a:t>
            </a:fld>
            <a:endParaRPr lang="en-US"/>
          </a:p>
        </p:txBody>
      </p:sp>
    </p:spTree>
    <p:extLst>
      <p:ext uri="{BB962C8B-B14F-4D97-AF65-F5344CB8AC3E}">
        <p14:creationId xmlns:p14="http://schemas.microsoft.com/office/powerpoint/2010/main" val="1627952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94EFF7-F743-EB42-9A4D-016BEF6593A9}" type="slidenum">
              <a:rPr lang="en-US" smtClean="0"/>
              <a:t>23</a:t>
            </a:fld>
            <a:endParaRPr lang="en-US"/>
          </a:p>
        </p:txBody>
      </p:sp>
    </p:spTree>
    <p:extLst>
      <p:ext uri="{BB962C8B-B14F-4D97-AF65-F5344CB8AC3E}">
        <p14:creationId xmlns:p14="http://schemas.microsoft.com/office/powerpoint/2010/main" val="1311083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8F15124-1809-9A45-BD37-95E09C23AAFA}"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B6A1-5595-F545-A39A-4FB458385D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8F15124-1809-9A45-BD37-95E09C23AAFA}"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B6A1-5595-F545-A39A-4FB458385D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8F15124-1809-9A45-BD37-95E09C23AAFA}"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B6A1-5595-F545-A39A-4FB458385D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8F15124-1809-9A45-BD37-95E09C23AAFA}"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B6A1-5595-F545-A39A-4FB458385D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F15124-1809-9A45-BD37-95E09C23AAFA}"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EB6A1-5595-F545-A39A-4FB458385DA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28F15124-1809-9A45-BD37-95E09C23AAFA}"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EB6A1-5595-F545-A39A-4FB458385D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28F15124-1809-9A45-BD37-95E09C23AAFA}"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2EB6A1-5595-F545-A39A-4FB458385D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8F15124-1809-9A45-BD37-95E09C23AAFA}"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2EB6A1-5595-F545-A39A-4FB458385D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15124-1809-9A45-BD37-95E09C23AAFA}"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2EB6A1-5595-F545-A39A-4FB458385D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8F15124-1809-9A45-BD37-95E09C23AAFA}"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EB6A1-5595-F545-A39A-4FB458385D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8F15124-1809-9A45-BD37-95E09C23AAFA}"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EB6A1-5595-F545-A39A-4FB458385DA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15124-1809-9A45-BD37-95E09C23AAFA}" type="datetimeFigureOut">
              <a:rPr lang="en-US" smtClean="0"/>
              <a:t>9/20/2022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EB6A1-5595-F545-A39A-4FB458385D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kaggle.com/datasets/vinayak123tyagi/bearing-dataset?select=Readme+Document+for+IMS+Bearing+Data.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0" y="0"/>
            <a:ext cx="12192000" cy="6858000"/>
          </a:xfrm>
        </p:spPr>
      </p:pic>
      <p:sp>
        <p:nvSpPr>
          <p:cNvPr id="6" name="TextBox 5"/>
          <p:cNvSpPr txBox="1"/>
          <p:nvPr/>
        </p:nvSpPr>
        <p:spPr>
          <a:xfrm>
            <a:off x="214313" y="6031210"/>
            <a:ext cx="7916911" cy="461665"/>
          </a:xfrm>
          <a:prstGeom prst="rect">
            <a:avLst/>
          </a:prstGeom>
          <a:noFill/>
        </p:spPr>
        <p:txBody>
          <a:bodyPr wrap="none" rtlCol="0">
            <a:spAutoFit/>
          </a:bodyPr>
          <a:lstStyle/>
          <a:p>
            <a:r>
              <a:rPr lang="en-US" sz="2400" i="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Team : Anshika, Navin, Muskan, Vaishnavi, Varun, Saranya</a:t>
            </a:r>
          </a:p>
        </p:txBody>
      </p:sp>
      <p:sp>
        <p:nvSpPr>
          <p:cNvPr id="7" name="TextBox 6"/>
          <p:cNvSpPr txBox="1"/>
          <p:nvPr/>
        </p:nvSpPr>
        <p:spPr>
          <a:xfrm>
            <a:off x="7311127" y="3337729"/>
            <a:ext cx="156004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Course5i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TEST-1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for min and max values) </a:t>
            </a:r>
            <a:endParaRPr lang="en-US" dirty="0">
              <a:solidFill>
                <a:schemeClr val="bg1"/>
              </a:solidFill>
            </a:endParaRPr>
          </a:p>
        </p:txBody>
      </p:sp>
      <p:pic>
        <p:nvPicPr>
          <p:cNvPr id="8" name="Content Placeholder 7"/>
          <p:cNvPicPr>
            <a:picLocks noGrp="1" noChangeAspect="1"/>
          </p:cNvPicPr>
          <p:nvPr>
            <p:ph sz="half" idx="2"/>
          </p:nvPr>
        </p:nvPicPr>
        <p:blipFill>
          <a:blip r:embed="rId2"/>
          <a:stretch>
            <a:fillRect/>
          </a:stretch>
        </p:blipFill>
        <p:spPr>
          <a:xfrm>
            <a:off x="6172200" y="2561000"/>
            <a:ext cx="5181600" cy="2880588"/>
          </a:xfrm>
        </p:spPr>
      </p:pic>
      <p:pic>
        <p:nvPicPr>
          <p:cNvPr id="12" name="Content Placeholder 11"/>
          <p:cNvPicPr>
            <a:picLocks noGrp="1" noChangeAspect="1"/>
          </p:cNvPicPr>
          <p:nvPr>
            <p:ph sz="half" idx="1"/>
          </p:nvPr>
        </p:nvPicPr>
        <p:blipFill>
          <a:blip r:embed="rId3"/>
          <a:stretch>
            <a:fillRect/>
          </a:stretch>
        </p:blipFill>
        <p:spPr>
          <a:xfrm>
            <a:off x="838200" y="2582320"/>
            <a:ext cx="5181600" cy="2837948"/>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bg1"/>
                </a:solidFill>
                <a:latin typeface="Times New Roman" panose="02020603050405020304" pitchFamily="18" charset="0"/>
                <a:cs typeface="Times New Roman" panose="02020603050405020304" pitchFamily="18" charset="0"/>
              </a:rPr>
              <a:t>TEST-2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for Kurtosis) </a:t>
            </a:r>
            <a:endParaRPr lang="en-US" sz="3200"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235200" y="1886744"/>
            <a:ext cx="7721600" cy="4229100"/>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TEST-2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for Form and Crest factor) </a:t>
            </a:r>
            <a:endParaRPr lang="en-US" dirty="0">
              <a:solidFill>
                <a:schemeClr val="bg1"/>
              </a:solidFill>
            </a:endParaRPr>
          </a:p>
        </p:txBody>
      </p:sp>
      <p:pic>
        <p:nvPicPr>
          <p:cNvPr id="6" name="Content Placeholder 5"/>
          <p:cNvPicPr>
            <a:picLocks noGrp="1" noChangeAspect="1"/>
          </p:cNvPicPr>
          <p:nvPr>
            <p:ph sz="half" idx="1"/>
          </p:nvPr>
        </p:nvPicPr>
        <p:blipFill>
          <a:blip r:embed="rId2"/>
          <a:stretch>
            <a:fillRect/>
          </a:stretch>
        </p:blipFill>
        <p:spPr>
          <a:xfrm>
            <a:off x="838200" y="2638361"/>
            <a:ext cx="5181600" cy="2725865"/>
          </a:xfrm>
        </p:spPr>
      </p:pic>
      <p:pic>
        <p:nvPicPr>
          <p:cNvPr id="8" name="Content Placeholder 7"/>
          <p:cNvPicPr>
            <a:picLocks noGrp="1" noChangeAspect="1"/>
          </p:cNvPicPr>
          <p:nvPr>
            <p:ph sz="half" idx="2"/>
          </p:nvPr>
        </p:nvPicPr>
        <p:blipFill>
          <a:blip r:embed="rId3"/>
          <a:stretch>
            <a:fillRect/>
          </a:stretch>
        </p:blipFill>
        <p:spPr>
          <a:xfrm>
            <a:off x="6172200" y="2577637"/>
            <a:ext cx="5181600" cy="2847314"/>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TEST-2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for mean and standard deviation) </a:t>
            </a:r>
            <a:endParaRPr lang="en-US" dirty="0">
              <a:solidFill>
                <a:schemeClr val="bg1"/>
              </a:solidFill>
            </a:endParaRPr>
          </a:p>
        </p:txBody>
      </p:sp>
      <p:pic>
        <p:nvPicPr>
          <p:cNvPr id="6" name="Content Placeholder 5"/>
          <p:cNvPicPr>
            <a:picLocks noGrp="1" noChangeAspect="1"/>
          </p:cNvPicPr>
          <p:nvPr>
            <p:ph sz="half" idx="1"/>
          </p:nvPr>
        </p:nvPicPr>
        <p:blipFill>
          <a:blip r:embed="rId2"/>
          <a:stretch>
            <a:fillRect/>
          </a:stretch>
        </p:blipFill>
        <p:spPr>
          <a:xfrm>
            <a:off x="838200" y="2631871"/>
            <a:ext cx="5181600" cy="2738845"/>
          </a:xfrm>
        </p:spPr>
      </p:pic>
      <p:pic>
        <p:nvPicPr>
          <p:cNvPr id="8" name="Content Placeholder 7"/>
          <p:cNvPicPr>
            <a:picLocks noGrp="1" noChangeAspect="1"/>
          </p:cNvPicPr>
          <p:nvPr>
            <p:ph sz="half" idx="2"/>
          </p:nvPr>
        </p:nvPicPr>
        <p:blipFill>
          <a:blip r:embed="rId3"/>
          <a:stretch>
            <a:fillRect/>
          </a:stretch>
        </p:blipFill>
        <p:spPr>
          <a:xfrm>
            <a:off x="6172200" y="2584650"/>
            <a:ext cx="5181600" cy="2833288"/>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TEST-2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for min and max values) </a:t>
            </a:r>
            <a:endParaRPr lang="en-US" dirty="0">
              <a:solidFill>
                <a:schemeClr val="bg1"/>
              </a:solidFill>
            </a:endParaRPr>
          </a:p>
        </p:txBody>
      </p:sp>
      <p:pic>
        <p:nvPicPr>
          <p:cNvPr id="6" name="Content Placeholder 5"/>
          <p:cNvPicPr>
            <a:picLocks noGrp="1" noChangeAspect="1"/>
          </p:cNvPicPr>
          <p:nvPr>
            <p:ph sz="half" idx="1"/>
          </p:nvPr>
        </p:nvPicPr>
        <p:blipFill>
          <a:blip r:embed="rId2"/>
          <a:stretch>
            <a:fillRect/>
          </a:stretch>
        </p:blipFill>
        <p:spPr>
          <a:xfrm>
            <a:off x="838200" y="2582320"/>
            <a:ext cx="5181600" cy="2837948"/>
          </a:xfrm>
        </p:spPr>
      </p:pic>
      <p:pic>
        <p:nvPicPr>
          <p:cNvPr id="8" name="Content Placeholder 7"/>
          <p:cNvPicPr>
            <a:picLocks noGrp="1" noChangeAspect="1"/>
          </p:cNvPicPr>
          <p:nvPr>
            <p:ph sz="half" idx="2"/>
          </p:nvPr>
        </p:nvPicPr>
        <p:blipFill>
          <a:blip r:embed="rId3"/>
          <a:stretch>
            <a:fillRect/>
          </a:stretch>
        </p:blipFill>
        <p:spPr>
          <a:xfrm>
            <a:off x="6172200" y="2561000"/>
            <a:ext cx="5181600" cy="2880588"/>
          </a:xfrm>
        </p:spPr>
      </p:pic>
      <p:sp>
        <p:nvSpPr>
          <p:cNvPr id="4" name="TextBox 3"/>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TEST-2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for skewness and rms) </a:t>
            </a:r>
            <a:endParaRPr lang="en-US" dirty="0">
              <a:solidFill>
                <a:schemeClr val="bg1"/>
              </a:solidFill>
            </a:endParaRPr>
          </a:p>
        </p:txBody>
      </p:sp>
      <p:pic>
        <p:nvPicPr>
          <p:cNvPr id="6" name="Content Placeholder 5"/>
          <p:cNvPicPr>
            <a:picLocks noGrp="1" noChangeAspect="1"/>
          </p:cNvPicPr>
          <p:nvPr>
            <p:ph sz="half" idx="1"/>
          </p:nvPr>
        </p:nvPicPr>
        <p:blipFill>
          <a:blip r:embed="rId2"/>
          <a:stretch>
            <a:fillRect/>
          </a:stretch>
        </p:blipFill>
        <p:spPr>
          <a:xfrm>
            <a:off x="838200" y="2603018"/>
            <a:ext cx="5181600" cy="2796552"/>
          </a:xfrm>
        </p:spPr>
      </p:pic>
      <p:pic>
        <p:nvPicPr>
          <p:cNvPr id="8" name="Content Placeholder 7"/>
          <p:cNvPicPr>
            <a:picLocks noGrp="1" noChangeAspect="1"/>
          </p:cNvPicPr>
          <p:nvPr>
            <p:ph sz="half" idx="2"/>
          </p:nvPr>
        </p:nvPicPr>
        <p:blipFill>
          <a:blip r:embed="rId3"/>
          <a:stretch>
            <a:fillRect/>
          </a:stretch>
        </p:blipFill>
        <p:spPr>
          <a:xfrm>
            <a:off x="6172200" y="2584650"/>
            <a:ext cx="5181600" cy="2833288"/>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bg1"/>
                </a:solidFill>
                <a:latin typeface="Times New Roman" panose="02020603050405020304" pitchFamily="18" charset="0"/>
                <a:cs typeface="Times New Roman" panose="02020603050405020304" pitchFamily="18" charset="0"/>
              </a:rPr>
              <a:t>TEST-3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for Kurtosis) </a:t>
            </a:r>
            <a:endParaRPr lang="en-US" sz="3200"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178050" y="1886744"/>
            <a:ext cx="7835900" cy="4229100"/>
          </a:xfrm>
        </p:spPr>
      </p:pic>
      <p:sp>
        <p:nvSpPr>
          <p:cNvPr id="4" name="TextBox 3"/>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TEST-3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for min and max values) </a:t>
            </a:r>
            <a:endParaRPr lang="en-US" dirty="0">
              <a:solidFill>
                <a:schemeClr val="bg1"/>
              </a:solidFill>
            </a:endParaRPr>
          </a:p>
        </p:txBody>
      </p:sp>
      <p:pic>
        <p:nvPicPr>
          <p:cNvPr id="6" name="Content Placeholder 5"/>
          <p:cNvPicPr>
            <a:picLocks noGrp="1" noChangeAspect="1"/>
          </p:cNvPicPr>
          <p:nvPr>
            <p:ph sz="half" idx="1"/>
          </p:nvPr>
        </p:nvPicPr>
        <p:blipFill>
          <a:blip r:embed="rId2"/>
          <a:stretch>
            <a:fillRect/>
          </a:stretch>
        </p:blipFill>
        <p:spPr>
          <a:xfrm>
            <a:off x="838200" y="2582320"/>
            <a:ext cx="5181600" cy="2837948"/>
          </a:xfrm>
        </p:spPr>
      </p:pic>
      <p:pic>
        <p:nvPicPr>
          <p:cNvPr id="8" name="Content Placeholder 7"/>
          <p:cNvPicPr>
            <a:picLocks noGrp="1" noChangeAspect="1"/>
          </p:cNvPicPr>
          <p:nvPr>
            <p:ph sz="half" idx="2"/>
          </p:nvPr>
        </p:nvPicPr>
        <p:blipFill>
          <a:blip r:embed="rId3"/>
          <a:stretch>
            <a:fillRect/>
          </a:stretch>
        </p:blipFill>
        <p:spPr>
          <a:xfrm>
            <a:off x="6172200" y="2561000"/>
            <a:ext cx="5181600" cy="2880588"/>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TEST-3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for Form and Crest factor) </a:t>
            </a:r>
            <a:endParaRPr lang="en-US" dirty="0">
              <a:solidFill>
                <a:schemeClr val="bg1"/>
              </a:solidFill>
            </a:endParaRPr>
          </a:p>
        </p:txBody>
      </p:sp>
      <p:pic>
        <p:nvPicPr>
          <p:cNvPr id="6" name="Content Placeholder 5"/>
          <p:cNvPicPr>
            <a:picLocks noGrp="1" noChangeAspect="1"/>
          </p:cNvPicPr>
          <p:nvPr>
            <p:ph sz="half" idx="1"/>
          </p:nvPr>
        </p:nvPicPr>
        <p:blipFill>
          <a:blip r:embed="rId2"/>
          <a:stretch>
            <a:fillRect/>
          </a:stretch>
        </p:blipFill>
        <p:spPr>
          <a:xfrm>
            <a:off x="838200" y="2625319"/>
            <a:ext cx="5181600" cy="2751950"/>
          </a:xfrm>
        </p:spPr>
      </p:pic>
      <p:pic>
        <p:nvPicPr>
          <p:cNvPr id="8" name="Content Placeholder 7"/>
          <p:cNvPicPr>
            <a:picLocks noGrp="1" noChangeAspect="1"/>
          </p:cNvPicPr>
          <p:nvPr>
            <p:ph sz="half" idx="2"/>
          </p:nvPr>
        </p:nvPicPr>
        <p:blipFill>
          <a:blip r:embed="rId3"/>
          <a:stretch>
            <a:fillRect/>
          </a:stretch>
        </p:blipFill>
        <p:spPr>
          <a:xfrm>
            <a:off x="6172200" y="2577637"/>
            <a:ext cx="5181600" cy="2847314"/>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TEST-3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for mean and standard deviation) </a:t>
            </a:r>
            <a:endParaRPr lang="en-US" dirty="0">
              <a:solidFill>
                <a:schemeClr val="bg1"/>
              </a:solidFill>
            </a:endParaRPr>
          </a:p>
        </p:txBody>
      </p:sp>
      <p:pic>
        <p:nvPicPr>
          <p:cNvPr id="6" name="Content Placeholder 5"/>
          <p:cNvPicPr>
            <a:picLocks noGrp="1" noChangeAspect="1"/>
          </p:cNvPicPr>
          <p:nvPr>
            <p:ph sz="half" idx="1"/>
          </p:nvPr>
        </p:nvPicPr>
        <p:blipFill>
          <a:blip r:embed="rId2"/>
          <a:stretch>
            <a:fillRect/>
          </a:stretch>
        </p:blipFill>
        <p:spPr>
          <a:xfrm>
            <a:off x="838200" y="2616484"/>
            <a:ext cx="5181600" cy="2769619"/>
          </a:xfrm>
        </p:spPr>
      </p:pic>
      <p:pic>
        <p:nvPicPr>
          <p:cNvPr id="8" name="Content Placeholder 7"/>
          <p:cNvPicPr>
            <a:picLocks noGrp="1" noChangeAspect="1"/>
          </p:cNvPicPr>
          <p:nvPr>
            <p:ph sz="half" idx="2"/>
          </p:nvPr>
        </p:nvPicPr>
        <p:blipFill>
          <a:blip r:embed="rId3"/>
          <a:stretch>
            <a:fillRect/>
          </a:stretch>
        </p:blipFill>
        <p:spPr>
          <a:xfrm>
            <a:off x="6172200" y="2584650"/>
            <a:ext cx="5181600" cy="2833288"/>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0" y="0"/>
            <a:ext cx="12192000" cy="6858000"/>
          </a:xfrm>
        </p:spPr>
      </p:pic>
      <p:sp>
        <p:nvSpPr>
          <p:cNvPr id="8" name="TextBox 7"/>
          <p:cNvSpPr txBox="1"/>
          <p:nvPr/>
        </p:nvSpPr>
        <p:spPr>
          <a:xfrm>
            <a:off x="838199" y="2249031"/>
            <a:ext cx="10515599" cy="2308324"/>
          </a:xfrm>
          <a:prstGeom prst="rect">
            <a:avLst/>
          </a:prstGeom>
          <a:noFill/>
        </p:spPr>
        <p:txBody>
          <a:bodyPr wrap="square">
            <a:spAutoFit/>
          </a:bodyPr>
          <a:lstStyle/>
          <a:p>
            <a:pPr marL="0" indent="0">
              <a:buNone/>
            </a:pPr>
            <a:r>
              <a:rPr lang="en-US" sz="2400" dirty="0">
                <a:solidFill>
                  <a:schemeClr val="bg1"/>
                </a:solidFill>
                <a:effectLst/>
                <a:latin typeface="Segoe UI Symbol" panose="020B0502040204020203" pitchFamily="34" charset="0"/>
                <a:ea typeface="Segoe UI Symbol" panose="020B0502040204020203" pitchFamily="34" charset="0"/>
                <a:cs typeface="Arial" panose="020B0604020202020204" pitchFamily="34" charset="0"/>
              </a:rPr>
              <a:t>This analysis focuses on the application of simple statistical values</a:t>
            </a:r>
            <a:r>
              <a:rPr lang="en-IN" sz="2400" dirty="0">
                <a:solidFill>
                  <a:schemeClr val="bg1"/>
                </a:solidFill>
                <a:latin typeface="Segoe UI Symbol" panose="020B0502040204020203" pitchFamily="34" charset="0"/>
                <a:ea typeface="Segoe UI Symbol" panose="020B0502040204020203" pitchFamily="34" charset="0"/>
                <a:cs typeface="Arial" panose="020B0604020202020204" pitchFamily="34" charset="0"/>
              </a:rPr>
              <a:t> </a:t>
            </a:r>
            <a:r>
              <a:rPr lang="en-US" sz="2400" dirty="0">
                <a:solidFill>
                  <a:schemeClr val="bg1"/>
                </a:solidFill>
                <a:effectLst/>
                <a:latin typeface="Segoe UI Symbol" panose="020B0502040204020203" pitchFamily="34" charset="0"/>
                <a:ea typeface="Segoe UI Symbol" panose="020B0502040204020203" pitchFamily="34" charset="0"/>
                <a:cs typeface="Arial" panose="020B0604020202020204" pitchFamily="34" charset="0"/>
              </a:rPr>
              <a:t>for the diagnostics of ball bearing.</a:t>
            </a:r>
            <a:r>
              <a:rPr lang="en-IN" sz="2400" dirty="0">
                <a:solidFill>
                  <a:schemeClr val="bg1"/>
                </a:solidFill>
                <a:effectLst/>
                <a:latin typeface="Segoe UI Symbol" panose="020B0502040204020203" pitchFamily="34" charset="0"/>
                <a:ea typeface="Segoe UI Symbol" panose="020B0502040204020203" pitchFamily="34" charset="0"/>
                <a:cs typeface="Arial" panose="020B0604020202020204" pitchFamily="34" charset="0"/>
              </a:rPr>
              <a:t>They are statistical time-domain parameters  used in signal processing. We will be analysing complete lifetime of a set of four bearings they were run to failure under constant load and running conditions and  detect an incipient fault on different parts of a ball bearing.</a:t>
            </a:r>
          </a:p>
          <a:p>
            <a:pPr marL="0" indent="0">
              <a:buNone/>
            </a:pPr>
            <a:endParaRPr lang="en-IN" sz="2400" dirty="0">
              <a:solidFill>
                <a:schemeClr val="bg1"/>
              </a:solidFill>
              <a:latin typeface="Segoe UI Symbol" panose="020B0502040204020203" pitchFamily="34" charset="0"/>
              <a:ea typeface="Segoe UI Symbol"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TEST-3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for rms and skewness) </a:t>
            </a:r>
            <a:endParaRPr lang="en-US" dirty="0">
              <a:solidFill>
                <a:schemeClr val="bg1"/>
              </a:solidFill>
            </a:endParaRPr>
          </a:p>
        </p:txBody>
      </p:sp>
      <p:pic>
        <p:nvPicPr>
          <p:cNvPr id="6" name="Content Placeholder 5"/>
          <p:cNvPicPr>
            <a:picLocks noGrp="1" noChangeAspect="1"/>
          </p:cNvPicPr>
          <p:nvPr>
            <p:ph sz="half" idx="1"/>
          </p:nvPr>
        </p:nvPicPr>
        <p:blipFill>
          <a:blip r:embed="rId2"/>
          <a:stretch>
            <a:fillRect/>
          </a:stretch>
        </p:blipFill>
        <p:spPr>
          <a:xfrm>
            <a:off x="838200" y="2584650"/>
            <a:ext cx="5181600" cy="2833288"/>
          </a:xfrm>
        </p:spPr>
      </p:pic>
      <p:pic>
        <p:nvPicPr>
          <p:cNvPr id="8" name="Content Placeholder 7"/>
          <p:cNvPicPr>
            <a:picLocks noGrp="1" noChangeAspect="1"/>
          </p:cNvPicPr>
          <p:nvPr>
            <p:ph sz="half" idx="2"/>
          </p:nvPr>
        </p:nvPicPr>
        <p:blipFill>
          <a:blip r:embed="rId3"/>
          <a:stretch>
            <a:fillRect/>
          </a:stretch>
        </p:blipFill>
        <p:spPr>
          <a:xfrm>
            <a:off x="6172200" y="2603018"/>
            <a:ext cx="5181600" cy="2796552"/>
          </a:xfrm>
        </p:spPr>
      </p:pic>
      <p:sp>
        <p:nvSpPr>
          <p:cNvPr id="4" name="TextBox 3"/>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bg1"/>
                </a:solidFill>
                <a:latin typeface="Times New Roman" panose="02020603050405020304" pitchFamily="18" charset="0"/>
                <a:cs typeface="Times New Roman" panose="02020603050405020304" pitchFamily="18" charset="0"/>
              </a:rPr>
              <a:t>PCA</a:t>
            </a:r>
            <a:r>
              <a:rPr lang="en-US" dirty="0">
                <a:solidFill>
                  <a:schemeClr val="bg1"/>
                </a:solidFill>
              </a:rPr>
              <a:t> </a:t>
            </a:r>
            <a:r>
              <a:rPr lang="en-US" sz="3200" b="1" dirty="0">
                <a:solidFill>
                  <a:schemeClr val="bg1"/>
                </a:solidFill>
                <a:latin typeface="Times New Roman" panose="02020603050405020304" pitchFamily="18" charset="0"/>
                <a:cs typeface="Times New Roman" panose="02020603050405020304" pitchFamily="18" charset="0"/>
              </a:rPr>
              <a:t>VISUALIZATION</a:t>
            </a:r>
            <a:r>
              <a:rPr lang="en-US" dirty="0">
                <a:solidFill>
                  <a:schemeClr val="bg1"/>
                </a:solidFill>
              </a:rPr>
              <a:t> </a:t>
            </a:r>
            <a:r>
              <a:rPr lang="en-US" sz="3200" b="1" dirty="0">
                <a:solidFill>
                  <a:schemeClr val="bg1"/>
                </a:solidFill>
                <a:latin typeface="Times New Roman" panose="02020603050405020304" pitchFamily="18" charset="0"/>
                <a:cs typeface="Times New Roman" panose="02020603050405020304" pitchFamily="18" charset="0"/>
              </a:rPr>
              <a:t>IN</a:t>
            </a:r>
            <a:r>
              <a:rPr lang="en-US" dirty="0">
                <a:solidFill>
                  <a:schemeClr val="bg1"/>
                </a:solidFill>
              </a:rPr>
              <a:t> </a:t>
            </a:r>
            <a:r>
              <a:rPr lang="en-US" sz="3200" b="1" dirty="0">
                <a:solidFill>
                  <a:schemeClr val="bg1"/>
                </a:solidFill>
                <a:latin typeface="Times New Roman" panose="02020603050405020304" pitchFamily="18" charset="0"/>
                <a:cs typeface="Times New Roman" panose="02020603050405020304" pitchFamily="18" charset="0"/>
              </a:rPr>
              <a:t>2D</a:t>
            </a:r>
          </a:p>
        </p:txBody>
      </p:sp>
      <p:pic>
        <p:nvPicPr>
          <p:cNvPr id="5" name="Content Placeholder 4"/>
          <p:cNvPicPr>
            <a:picLocks noGrp="1" noChangeAspect="1"/>
          </p:cNvPicPr>
          <p:nvPr>
            <p:ph idx="1"/>
          </p:nvPr>
        </p:nvPicPr>
        <p:blipFill>
          <a:blip r:embed="rId2"/>
          <a:stretch>
            <a:fillRect/>
          </a:stretch>
        </p:blipFill>
        <p:spPr>
          <a:xfrm>
            <a:off x="2002420" y="1825625"/>
            <a:ext cx="8067555" cy="4351338"/>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bg1"/>
                </a:solidFill>
                <a:latin typeface="Times New Roman" panose="02020603050405020304" pitchFamily="18" charset="0"/>
                <a:cs typeface="Times New Roman" panose="02020603050405020304" pitchFamily="18" charset="0"/>
              </a:rPr>
              <a:t>PCA</a:t>
            </a:r>
            <a:r>
              <a:rPr lang="en-US" dirty="0">
                <a:solidFill>
                  <a:schemeClr val="bg1"/>
                </a:solidFill>
              </a:rPr>
              <a:t> </a:t>
            </a:r>
            <a:r>
              <a:rPr lang="en-US" sz="3200" b="1" dirty="0">
                <a:solidFill>
                  <a:schemeClr val="bg1"/>
                </a:solidFill>
                <a:latin typeface="Times New Roman" panose="02020603050405020304" pitchFamily="18" charset="0"/>
                <a:cs typeface="Times New Roman" panose="02020603050405020304" pitchFamily="18" charset="0"/>
              </a:rPr>
              <a:t>VISUALIZATION</a:t>
            </a:r>
            <a:r>
              <a:rPr lang="en-US" dirty="0">
                <a:solidFill>
                  <a:schemeClr val="bg1"/>
                </a:solidFill>
              </a:rPr>
              <a:t> </a:t>
            </a:r>
            <a:r>
              <a:rPr lang="en-US" sz="3200" b="1" dirty="0">
                <a:solidFill>
                  <a:schemeClr val="bg1"/>
                </a:solidFill>
                <a:latin typeface="Times New Roman" panose="02020603050405020304" pitchFamily="18" charset="0"/>
                <a:cs typeface="Times New Roman" panose="02020603050405020304" pitchFamily="18" charset="0"/>
              </a:rPr>
              <a:t>IN 3D</a:t>
            </a:r>
          </a:p>
        </p:txBody>
      </p:sp>
      <p:pic>
        <p:nvPicPr>
          <p:cNvPr id="9" name="Content Placeholder 8"/>
          <p:cNvPicPr>
            <a:picLocks noGrp="1" noChangeAspect="1"/>
          </p:cNvPicPr>
          <p:nvPr>
            <p:ph idx="1"/>
          </p:nvPr>
        </p:nvPicPr>
        <p:blipFill rotWithShape="1">
          <a:blip r:embed="rId2"/>
          <a:srcRect l="-19937" t="6690" r="-1"/>
          <a:stretch>
            <a:fillRect/>
          </a:stretch>
        </p:blipFill>
        <p:spPr>
          <a:xfrm>
            <a:off x="838200" y="2002422"/>
            <a:ext cx="8869101" cy="4186117"/>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Prediction Using Random Forest</a:t>
            </a:r>
          </a:p>
        </p:txBody>
      </p:sp>
      <p:pic>
        <p:nvPicPr>
          <p:cNvPr id="7" name="Content Placeholder 6"/>
          <p:cNvPicPr>
            <a:picLocks noGrp="1" noChangeAspect="1"/>
          </p:cNvPicPr>
          <p:nvPr>
            <p:ph sz="half" idx="1"/>
          </p:nvPr>
        </p:nvPicPr>
        <p:blipFill>
          <a:blip r:embed="rId4"/>
          <a:stretch>
            <a:fillRect/>
          </a:stretch>
        </p:blipFill>
        <p:spPr>
          <a:xfrm>
            <a:off x="838200" y="2612277"/>
            <a:ext cx="5181600" cy="3188448"/>
          </a:xfrm>
        </p:spPr>
      </p:pic>
      <p:pic>
        <p:nvPicPr>
          <p:cNvPr id="9" name="Content Placeholder 8"/>
          <p:cNvPicPr>
            <a:picLocks noGrp="1" noChangeAspect="1"/>
          </p:cNvPicPr>
          <p:nvPr>
            <p:ph sz="half" idx="2"/>
          </p:nvPr>
        </p:nvPicPr>
        <p:blipFill>
          <a:blip r:embed="rId5"/>
          <a:stretch>
            <a:fillRect/>
          </a:stretch>
        </p:blipFill>
        <p:spPr>
          <a:xfrm>
            <a:off x="6172200" y="2588532"/>
            <a:ext cx="5181600" cy="3188447"/>
          </a:xfrm>
          <a:noFill/>
        </p:spPr>
      </p:pic>
      <p:sp>
        <p:nvSpPr>
          <p:cNvPr id="5" name="TextBox 4"/>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
        <p:nvSpPr>
          <p:cNvPr id="10" name="TextBox 9"/>
          <p:cNvSpPr txBox="1"/>
          <p:nvPr/>
        </p:nvSpPr>
        <p:spPr>
          <a:xfrm>
            <a:off x="2406508" y="5732714"/>
            <a:ext cx="2044983" cy="400110"/>
          </a:xfrm>
          <a:prstGeom prst="rect">
            <a:avLst/>
          </a:prstGeom>
          <a:noFill/>
        </p:spPr>
        <p:txBody>
          <a:bodyPr wrap="none" rtlCol="0">
            <a:spAutoFit/>
          </a:bodyPr>
          <a:lstStyle/>
          <a:p>
            <a:r>
              <a:rPr lang="en-US" sz="2000" b="1" i="1" dirty="0">
                <a:solidFill>
                  <a:schemeClr val="bg1"/>
                </a:solidFill>
                <a:latin typeface="Segoe UI Symbol" panose="020B0502040204020203" pitchFamily="34" charset="0"/>
                <a:ea typeface="Segoe UI Symbol" panose="020B0502040204020203" pitchFamily="34" charset="0"/>
              </a:rPr>
              <a:t>Test 2 bearing 4 </a:t>
            </a:r>
          </a:p>
        </p:txBody>
      </p:sp>
      <p:sp>
        <p:nvSpPr>
          <p:cNvPr id="11" name="TextBox 10"/>
          <p:cNvSpPr txBox="1"/>
          <p:nvPr/>
        </p:nvSpPr>
        <p:spPr>
          <a:xfrm>
            <a:off x="7814247" y="5764743"/>
            <a:ext cx="1971245" cy="400110"/>
          </a:xfrm>
          <a:prstGeom prst="rect">
            <a:avLst/>
          </a:prstGeom>
          <a:noFill/>
        </p:spPr>
        <p:txBody>
          <a:bodyPr wrap="none" rtlCol="0">
            <a:spAutoFit/>
          </a:bodyPr>
          <a:lstStyle/>
          <a:p>
            <a:r>
              <a:rPr lang="en-US" sz="2000" b="1" i="1" dirty="0">
                <a:solidFill>
                  <a:schemeClr val="bg1"/>
                </a:solidFill>
                <a:latin typeface="Segoe UI Symbol" panose="020B0502040204020203" pitchFamily="34" charset="0"/>
                <a:ea typeface="Segoe UI Symbol" panose="020B0502040204020203" pitchFamily="34" charset="0"/>
              </a:rPr>
              <a:t>Test 2 Bearing 1</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Experimental Results</a:t>
            </a:r>
          </a:p>
        </p:txBody>
      </p:sp>
      <p:sp>
        <p:nvSpPr>
          <p:cNvPr id="3" name="Content Placeholder 2"/>
          <p:cNvSpPr>
            <a:spLocks noGrp="1"/>
          </p:cNvSpPr>
          <p:nvPr>
            <p:ph idx="1"/>
          </p:nvPr>
        </p:nvSpPr>
        <p:spPr/>
        <p:txBody>
          <a:bodyPr/>
          <a:lstStyle/>
          <a:p>
            <a:pPr marL="0" indent="0">
              <a:buNone/>
            </a:pPr>
            <a:r>
              <a:rPr lang="en-IN" sz="2400" dirty="0">
                <a:solidFill>
                  <a:schemeClr val="bg1"/>
                </a:solidFill>
                <a:effectLst/>
                <a:latin typeface="Segoe UI Symbol" panose="020B0502040204020203" pitchFamily="34" charset="0"/>
                <a:ea typeface="Segoe UI Symbol" panose="020B0502040204020203" pitchFamily="34" charset="0"/>
              </a:rPr>
              <a:t>This analysis evaluates the performance of the PCA  method by employing it in several run-to- failure bearing experiments. The IMS  Bearing dataset contents and objective are introduced first. Then the dataset is subjected to signal processing, training, and online monitoring as per the proposed approach. The performance of PCA is illustrated in various tests, and finally, the results are benchmarked with state of the art fault detection methods applied to the IMS Bearing dataset. As drawback, these techniques require historical data, that are not available so frequently. The model-based and data-driven approaches could be combined to offer a quick diagnostics service and reliable maintenance of the algorithms</a:t>
            </a:r>
          </a:p>
          <a:p>
            <a:endParaRPr lang="en-US" dirty="0">
              <a:solidFill>
                <a:schemeClr val="bg1"/>
              </a:solidFill>
            </a:endParaRPr>
          </a:p>
        </p:txBody>
      </p:sp>
      <p:sp>
        <p:nvSpPr>
          <p:cNvPr id="4" name="TextBox 3"/>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Links and References</a:t>
            </a:r>
          </a:p>
        </p:txBody>
      </p:sp>
      <p:sp>
        <p:nvSpPr>
          <p:cNvPr id="3" name="Content Placeholder 2"/>
          <p:cNvSpPr>
            <a:spLocks noGrp="1"/>
          </p:cNvSpPr>
          <p:nvPr>
            <p:ph idx="1"/>
          </p:nvPr>
        </p:nvSpPr>
        <p:spPr/>
        <p:txBody>
          <a:bodyPr/>
          <a:lstStyle/>
          <a:p>
            <a:r>
              <a:rPr lang="en-US" sz="2400" dirty="0">
                <a:solidFill>
                  <a:schemeClr val="bg1"/>
                </a:solidFill>
                <a:latin typeface="Segoe UI Symbol" panose="020B0502040204020203" pitchFamily="34" charset="0"/>
                <a:ea typeface="Segoe UI Symbol" panose="020B0502040204020203" pitchFamily="34" charset="0"/>
              </a:rPr>
              <a:t>Dataset link: </a:t>
            </a:r>
            <a:r>
              <a:rPr lang="en-US" sz="2400" dirty="0">
                <a:solidFill>
                  <a:schemeClr val="bg1"/>
                </a:solidFill>
                <a:latin typeface="Segoe UI Symbol" panose="020B0502040204020203" pitchFamily="34" charset="0"/>
                <a:ea typeface="Segoe UI Symbol" panose="020B0502040204020203" pitchFamily="34" charset="0"/>
                <a:hlinkClick r:id="rId2"/>
              </a:rPr>
              <a:t>https://www.kaggle.com/datasets/vinayak123tyagi/bearing-dataset?select=Readme+Document+for+IMS+Bearing+Data.pdf</a:t>
            </a:r>
            <a:endParaRPr lang="en-US" sz="2400" dirty="0">
              <a:solidFill>
                <a:schemeClr val="bg1"/>
              </a:solidFill>
              <a:latin typeface="Segoe UI Symbol" panose="020B0502040204020203" pitchFamily="34" charset="0"/>
              <a:ea typeface="Segoe UI Symbol" panose="020B0502040204020203" pitchFamily="34" charset="0"/>
            </a:endParaRPr>
          </a:p>
          <a:p>
            <a:endParaRPr lang="en-US" dirty="0">
              <a:solidFill>
                <a:schemeClr val="bg1"/>
              </a:solidFill>
            </a:endParaRPr>
          </a:p>
        </p:txBody>
      </p:sp>
      <p:sp>
        <p:nvSpPr>
          <p:cNvPr id="4" name="TextBox 3"/>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ROLES AND RESPONSIBILITY</a:t>
            </a:r>
          </a:p>
        </p:txBody>
      </p:sp>
      <p:graphicFrame>
        <p:nvGraphicFramePr>
          <p:cNvPr id="5" name="Table 5"/>
          <p:cNvGraphicFramePr>
            <a:graphicFrameLocks noGrp="1"/>
          </p:cNvGraphicFramePr>
          <p:nvPr>
            <p:ph idx="1"/>
          </p:nvPr>
        </p:nvGraphicFramePr>
        <p:xfrm>
          <a:off x="838200" y="1782501"/>
          <a:ext cx="10515600" cy="3977850"/>
        </p:xfrm>
        <a:graphic>
          <a:graphicData uri="http://schemas.openxmlformats.org/drawingml/2006/table">
            <a:tbl>
              <a:tblPr firstRow="1" bandRow="1">
                <a:tableStyleId>{C083E6E3-FA7D-4D7B-A595-EF9225AFEA82}</a:tableStyleId>
              </a:tblPr>
              <a:tblGrid>
                <a:gridCol w="5257800"/>
                <a:gridCol w="5257800"/>
              </a:tblGrid>
              <a:tr h="525822">
                <a:tc>
                  <a:txBody>
                    <a:bodyPr/>
                    <a:lstStyle/>
                    <a:p>
                      <a:r>
                        <a:rPr lang="en-US" sz="2400" dirty="0">
                          <a:solidFill>
                            <a:schemeClr val="bg1"/>
                          </a:solidFill>
                          <a:latin typeface="Segoe UI Symbol" panose="020B0502040204020203" pitchFamily="34" charset="0"/>
                          <a:ea typeface="Segoe UI Symbol" panose="020B0502040204020203" pitchFamily="34" charset="0"/>
                        </a:rPr>
                        <a:t>Names</a:t>
                      </a:r>
                    </a:p>
                  </a:txBody>
                  <a:tcPr/>
                </a:tc>
                <a:tc>
                  <a:txBody>
                    <a:bodyPr/>
                    <a:lstStyle/>
                    <a:p>
                      <a:r>
                        <a:rPr lang="en-US" sz="2400" dirty="0">
                          <a:solidFill>
                            <a:schemeClr val="bg1"/>
                          </a:solidFill>
                          <a:latin typeface="Segoe UI Symbol" panose="020B0502040204020203" pitchFamily="34" charset="0"/>
                          <a:ea typeface="Segoe UI Symbol" panose="020B0502040204020203" pitchFamily="34" charset="0"/>
                        </a:rPr>
                        <a:t>Responsibilities </a:t>
                      </a:r>
                    </a:p>
                  </a:txBody>
                  <a:tcPr/>
                </a:tc>
              </a:tr>
              <a:tr h="525822">
                <a:tc>
                  <a:txBody>
                    <a:bodyPr/>
                    <a:lstStyle/>
                    <a:p>
                      <a:r>
                        <a:rPr lang="en-US" sz="2400" dirty="0">
                          <a:solidFill>
                            <a:schemeClr val="bg1"/>
                          </a:solidFill>
                          <a:latin typeface="Segoe UI Symbol" panose="020B0502040204020203" pitchFamily="34" charset="0"/>
                          <a:ea typeface="Segoe UI Symbol" panose="020B0502040204020203" pitchFamily="34" charset="0"/>
                        </a:rPr>
                        <a:t>Anshika Aggarwal</a:t>
                      </a:r>
                    </a:p>
                  </a:txBody>
                  <a:tcPr/>
                </a:tc>
                <a:tc>
                  <a:txBody>
                    <a:bodyPr/>
                    <a:lstStyle/>
                    <a:p>
                      <a:r>
                        <a:rPr lang="en-US" sz="2400" dirty="0">
                          <a:solidFill>
                            <a:schemeClr val="bg1"/>
                          </a:solidFill>
                          <a:latin typeface="Segoe UI Symbol" panose="020B0502040204020203" pitchFamily="34" charset="0"/>
                          <a:ea typeface="Segoe UI Symbol" panose="020B0502040204020203" pitchFamily="34" charset="0"/>
                        </a:rPr>
                        <a:t>PCA, PPT, Problem Statement</a:t>
                      </a:r>
                    </a:p>
                  </a:txBody>
                  <a:tcPr/>
                </a:tc>
              </a:tr>
              <a:tr h="525822">
                <a:tc>
                  <a:txBody>
                    <a:bodyPr/>
                    <a:lstStyle/>
                    <a:p>
                      <a:r>
                        <a:rPr lang="en-US" sz="2400" dirty="0">
                          <a:solidFill>
                            <a:schemeClr val="bg1"/>
                          </a:solidFill>
                          <a:latin typeface="Segoe UI Symbol" panose="020B0502040204020203" pitchFamily="34" charset="0"/>
                          <a:ea typeface="Segoe UI Symbol" panose="020B0502040204020203" pitchFamily="34" charset="0"/>
                        </a:rPr>
                        <a:t>Navin Joshi</a:t>
                      </a:r>
                    </a:p>
                  </a:txBody>
                  <a:tcPr/>
                </a:tc>
                <a:tc>
                  <a:txBody>
                    <a:bodyPr/>
                    <a:lstStyle/>
                    <a:p>
                      <a:r>
                        <a:rPr lang="en-US" sz="2400">
                          <a:solidFill>
                            <a:schemeClr val="bg1"/>
                          </a:solidFill>
                          <a:latin typeface="Segoe UI Symbol" panose="020B0502040204020203" pitchFamily="34" charset="0"/>
                          <a:ea typeface="Segoe UI Symbol" panose="020B0502040204020203" pitchFamily="34" charset="0"/>
                        </a:rPr>
                        <a:t>Found Dataset,Feature extraction and Visualisation(TEST-1)</a:t>
                      </a:r>
                    </a:p>
                  </a:txBody>
                  <a:tcPr/>
                </a:tc>
              </a:tr>
              <a:tr h="525822">
                <a:tc>
                  <a:txBody>
                    <a:bodyPr/>
                    <a:lstStyle/>
                    <a:p>
                      <a:r>
                        <a:rPr lang="en-US" sz="2400" dirty="0">
                          <a:solidFill>
                            <a:schemeClr val="bg1"/>
                          </a:solidFill>
                          <a:latin typeface="Segoe UI Symbol" panose="020B0502040204020203" pitchFamily="34" charset="0"/>
                          <a:ea typeface="Segoe UI Symbol" panose="020B0502040204020203" pitchFamily="34" charset="0"/>
                        </a:rPr>
                        <a:t>Vaishnavi Sukhatme</a:t>
                      </a:r>
                    </a:p>
                  </a:txBody>
                  <a:tcPr/>
                </a:tc>
                <a:tc>
                  <a:txBody>
                    <a:bodyPr/>
                    <a:lstStyle/>
                    <a:p>
                      <a:r>
                        <a:rPr lang="en-US" sz="2400">
                          <a:solidFill>
                            <a:schemeClr val="bg1"/>
                          </a:solidFill>
                          <a:latin typeface="Segoe UI Symbol" panose="020B0502040204020203" pitchFamily="34" charset="0"/>
                          <a:ea typeface="Segoe UI Symbol" panose="020B0502040204020203" pitchFamily="34" charset="0"/>
                        </a:rPr>
                        <a:t>Modelling and Prediction</a:t>
                      </a:r>
                    </a:p>
                  </a:txBody>
                  <a:tcPr/>
                </a:tc>
              </a:tr>
              <a:tr h="525780">
                <a:tc>
                  <a:txBody>
                    <a:bodyPr/>
                    <a:lstStyle/>
                    <a:p>
                      <a:r>
                        <a:rPr lang="en-US" sz="2400" dirty="0">
                          <a:solidFill>
                            <a:schemeClr val="bg1"/>
                          </a:solidFill>
                          <a:latin typeface="Segoe UI Symbol" panose="020B0502040204020203" pitchFamily="34" charset="0"/>
                          <a:ea typeface="Segoe UI Symbol" panose="020B0502040204020203" pitchFamily="34" charset="0"/>
                        </a:rPr>
                        <a:t>Muskan Thapa</a:t>
                      </a:r>
                    </a:p>
                  </a:txBody>
                  <a:tcPr/>
                </a:tc>
                <a:tc>
                  <a:txBody>
                    <a:bodyPr/>
                    <a:lstStyle/>
                    <a:p>
                      <a:r>
                        <a:rPr lang="en-US" sz="2400">
                          <a:solidFill>
                            <a:schemeClr val="bg1"/>
                          </a:solidFill>
                          <a:latin typeface="Segoe UI Symbol" panose="020B0502040204020203" pitchFamily="34" charset="0"/>
                          <a:ea typeface="Segoe UI Symbol" panose="020B0502040204020203" pitchFamily="34" charset="0"/>
                        </a:rPr>
                        <a:t>Visualisation(TEST-3)</a:t>
                      </a:r>
                    </a:p>
                  </a:txBody>
                  <a:tcPr/>
                </a:tc>
              </a:tr>
              <a:tr h="525822">
                <a:tc>
                  <a:txBody>
                    <a:bodyPr/>
                    <a:lstStyle/>
                    <a:p>
                      <a:r>
                        <a:rPr lang="en-US" sz="2400" dirty="0">
                          <a:solidFill>
                            <a:schemeClr val="bg1"/>
                          </a:solidFill>
                          <a:latin typeface="Segoe UI Symbol" panose="020B0502040204020203" pitchFamily="34" charset="0"/>
                          <a:ea typeface="Segoe UI Symbol" panose="020B0502040204020203" pitchFamily="34" charset="0"/>
                        </a:rPr>
                        <a:t>Varun C</a:t>
                      </a:r>
                    </a:p>
                  </a:txBody>
                  <a:tcPr/>
                </a:tc>
                <a:tc>
                  <a:txBody>
                    <a:bodyPr/>
                    <a:lstStyle/>
                    <a:p>
                      <a:r>
                        <a:rPr lang="en-US" sz="2400">
                          <a:solidFill>
                            <a:schemeClr val="bg1"/>
                          </a:solidFill>
                          <a:latin typeface="Segoe UI Symbol" panose="020B0502040204020203" pitchFamily="34" charset="0"/>
                          <a:ea typeface="Segoe UI Symbol" panose="020B0502040204020203" pitchFamily="34" charset="0"/>
                          <a:sym typeface="+mn-ea"/>
                        </a:rPr>
                        <a:t>Visualisation(TEST-2)</a:t>
                      </a:r>
                      <a:endParaRPr lang="en-US" sz="2400">
                        <a:solidFill>
                          <a:schemeClr val="bg1"/>
                        </a:solidFill>
                        <a:latin typeface="Segoe UI Symbol" panose="020B0502040204020203" pitchFamily="34" charset="0"/>
                        <a:ea typeface="Segoe UI Symbol" panose="020B0502040204020203" pitchFamily="34" charset="0"/>
                      </a:endParaRPr>
                    </a:p>
                  </a:txBody>
                  <a:tcPr/>
                </a:tc>
              </a:tr>
              <a:tr h="525822">
                <a:tc>
                  <a:txBody>
                    <a:bodyPr/>
                    <a:lstStyle/>
                    <a:p>
                      <a:r>
                        <a:rPr lang="en-US" sz="2400" dirty="0">
                          <a:solidFill>
                            <a:schemeClr val="bg1"/>
                          </a:solidFill>
                          <a:latin typeface="Segoe UI Symbol" panose="020B0502040204020203" pitchFamily="34" charset="0"/>
                          <a:ea typeface="Segoe UI Symbol" panose="020B0502040204020203" pitchFamily="34" charset="0"/>
                        </a:rPr>
                        <a:t>Saranya M</a:t>
                      </a:r>
                    </a:p>
                  </a:txBody>
                  <a:tcPr/>
                </a:tc>
                <a:tc>
                  <a:txBody>
                    <a:bodyPr/>
                    <a:lstStyle/>
                    <a:p>
                      <a:r>
                        <a:rPr lang="en-US" sz="2400" dirty="0">
                          <a:solidFill>
                            <a:schemeClr val="bg1"/>
                          </a:solidFill>
                          <a:latin typeface="Segoe UI Symbol" panose="020B0502040204020203" pitchFamily="34" charset="0"/>
                          <a:ea typeface="Segoe UI Symbol" panose="020B0502040204020203" pitchFamily="34" charset="0"/>
                        </a:rPr>
                        <a:t>Experimental Results and Analysis</a:t>
                      </a:r>
                    </a:p>
                  </a:txBody>
                  <a:tcPr/>
                </a:tc>
              </a:tr>
            </a:tbl>
          </a:graphicData>
        </a:graphic>
      </p:graphicFrame>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0" y="0"/>
            <a:ext cx="12192000" cy="6858000"/>
          </a:xfrm>
        </p:spPr>
      </p:pic>
      <p:sp>
        <p:nvSpPr>
          <p:cNvPr id="6" name="TextBox 5"/>
          <p:cNvSpPr txBox="1"/>
          <p:nvPr/>
        </p:nvSpPr>
        <p:spPr>
          <a:xfrm>
            <a:off x="-4762" y="6488668"/>
            <a:ext cx="12196762" cy="369332"/>
          </a:xfrm>
          <a:prstGeom prst="rect">
            <a:avLst/>
          </a:prstGeom>
          <a:solidFill>
            <a:srgbClr val="F7BDB2"/>
          </a:solidFill>
        </p:spPr>
        <p:txBody>
          <a:bodyPr wrap="square">
            <a:spAutoFit/>
          </a:bodyPr>
          <a:lstStyle/>
          <a:p>
            <a:endParaRPr lang="en-IN" dirty="0">
              <a:solidFill>
                <a:schemeClr val="bg1"/>
              </a:solidFill>
            </a:endParaRPr>
          </a:p>
        </p:txBody>
      </p:sp>
      <p:sp>
        <p:nvSpPr>
          <p:cNvPr id="10" name="TextBox 9"/>
          <p:cNvSpPr txBox="1"/>
          <p:nvPr/>
        </p:nvSpPr>
        <p:spPr>
          <a:xfrm>
            <a:off x="625078" y="443131"/>
            <a:ext cx="6107906"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Data Pipeline</a:t>
            </a:r>
          </a:p>
        </p:txBody>
      </p:sp>
      <p:sp>
        <p:nvSpPr>
          <p:cNvPr id="12" name="TextBox 11"/>
          <p:cNvSpPr txBox="1"/>
          <p:nvPr/>
        </p:nvSpPr>
        <p:spPr>
          <a:xfrm>
            <a:off x="5072063" y="3041450"/>
            <a:ext cx="2586038" cy="461665"/>
          </a:xfrm>
          <a:prstGeom prst="rect">
            <a:avLst/>
          </a:prstGeom>
          <a:noFill/>
        </p:spPr>
        <p:txBody>
          <a:bodyPr wrap="square">
            <a:spAutoFit/>
          </a:bodyPr>
          <a:lstStyle/>
          <a:p>
            <a:pPr algn="ctr"/>
            <a:r>
              <a:rPr lang="en-US" sz="2400" b="1" dirty="0">
                <a:solidFill>
                  <a:schemeClr val="bg1"/>
                </a:solidFill>
                <a:latin typeface="Segoe UI Symbol" panose="020B0502040204020203" pitchFamily="34" charset="0"/>
                <a:ea typeface="Segoe UI Symbol" panose="020B0502040204020203" pitchFamily="34" charset="0"/>
              </a:rPr>
              <a:t>Data Extraction</a:t>
            </a:r>
          </a:p>
        </p:txBody>
      </p:sp>
      <p:sp>
        <p:nvSpPr>
          <p:cNvPr id="14" name="TextBox 13"/>
          <p:cNvSpPr txBox="1"/>
          <p:nvPr/>
        </p:nvSpPr>
        <p:spPr>
          <a:xfrm>
            <a:off x="9088041" y="2967335"/>
            <a:ext cx="3019078" cy="461665"/>
          </a:xfrm>
          <a:prstGeom prst="rect">
            <a:avLst/>
          </a:prstGeom>
          <a:noFill/>
        </p:spPr>
        <p:txBody>
          <a:bodyPr wrap="square">
            <a:spAutoFit/>
          </a:bodyPr>
          <a:lstStyle/>
          <a:p>
            <a:r>
              <a:rPr lang="en-US" sz="2400" b="1" dirty="0">
                <a:solidFill>
                  <a:schemeClr val="bg1"/>
                </a:solidFill>
                <a:latin typeface="Segoe UI Symbol" panose="020B0502040204020203" pitchFamily="34" charset="0"/>
                <a:ea typeface="Segoe UI Symbol" panose="020B0502040204020203" pitchFamily="34" charset="0"/>
              </a:rPr>
              <a:t>Data Pre-Processing</a:t>
            </a:r>
          </a:p>
        </p:txBody>
      </p:sp>
      <p:sp>
        <p:nvSpPr>
          <p:cNvPr id="16" name="TextBox 15"/>
          <p:cNvSpPr txBox="1"/>
          <p:nvPr/>
        </p:nvSpPr>
        <p:spPr>
          <a:xfrm>
            <a:off x="4872942" y="5456554"/>
            <a:ext cx="2970896" cy="461665"/>
          </a:xfrm>
          <a:prstGeom prst="rect">
            <a:avLst/>
          </a:prstGeom>
          <a:noFill/>
        </p:spPr>
        <p:txBody>
          <a:bodyPr wrap="square">
            <a:spAutoFit/>
          </a:bodyPr>
          <a:lstStyle/>
          <a:p>
            <a:pPr algn="ctr"/>
            <a:r>
              <a:rPr lang="en-US" sz="2400" b="1" dirty="0">
                <a:solidFill>
                  <a:schemeClr val="bg1"/>
                </a:solidFill>
                <a:latin typeface="Segoe UI Symbol" panose="020B0502040204020203" pitchFamily="34" charset="0"/>
                <a:ea typeface="Segoe UI Symbol" panose="020B0502040204020203" pitchFamily="34" charset="0"/>
              </a:rPr>
              <a:t>Data</a:t>
            </a:r>
            <a:r>
              <a:rPr lang="en-US" sz="2400" dirty="0">
                <a:solidFill>
                  <a:schemeClr val="bg1"/>
                </a:solidFill>
                <a:latin typeface="Segoe UI Symbol" panose="020B0502040204020203" pitchFamily="34" charset="0"/>
                <a:ea typeface="Segoe UI Symbol" panose="020B0502040204020203" pitchFamily="34" charset="0"/>
              </a:rPr>
              <a:t>–</a:t>
            </a:r>
            <a:r>
              <a:rPr lang="en-US" sz="2400" b="1" dirty="0">
                <a:solidFill>
                  <a:schemeClr val="bg1"/>
                </a:solidFill>
                <a:latin typeface="Segoe UI Symbol" panose="020B0502040204020203" pitchFamily="34" charset="0"/>
                <a:ea typeface="Segoe UI Symbol" panose="020B0502040204020203" pitchFamily="34" charset="0"/>
              </a:rPr>
              <a:t>Visualization</a:t>
            </a:r>
          </a:p>
        </p:txBody>
      </p:sp>
      <p:sp>
        <p:nvSpPr>
          <p:cNvPr id="18" name="TextBox 17"/>
          <p:cNvSpPr txBox="1"/>
          <p:nvPr/>
        </p:nvSpPr>
        <p:spPr>
          <a:xfrm>
            <a:off x="9136223" y="5502720"/>
            <a:ext cx="2970896" cy="461665"/>
          </a:xfrm>
          <a:prstGeom prst="rect">
            <a:avLst/>
          </a:prstGeom>
          <a:noFill/>
        </p:spPr>
        <p:txBody>
          <a:bodyPr wrap="square">
            <a:spAutoFit/>
          </a:bodyPr>
          <a:lstStyle/>
          <a:p>
            <a:pPr algn="ctr"/>
            <a:r>
              <a:rPr lang="en-US" sz="2400" b="1" dirty="0">
                <a:solidFill>
                  <a:schemeClr val="bg1"/>
                </a:solidFill>
                <a:latin typeface="Segoe UI Symbol" panose="020B0502040204020203" pitchFamily="34" charset="0"/>
                <a:ea typeface="Segoe UI Symbol" panose="020B0502040204020203" pitchFamily="34" charset="0"/>
              </a:rPr>
              <a:t>Data–Modeling</a:t>
            </a:r>
          </a:p>
        </p:txBody>
      </p:sp>
      <p:sp>
        <p:nvSpPr>
          <p:cNvPr id="20" name="TextBox 19"/>
          <p:cNvSpPr txBox="1"/>
          <p:nvPr/>
        </p:nvSpPr>
        <p:spPr>
          <a:xfrm>
            <a:off x="153352" y="1670902"/>
            <a:ext cx="4203741" cy="4770537"/>
          </a:xfrm>
          <a:prstGeom prst="rect">
            <a:avLst/>
          </a:prstGeom>
          <a:noFill/>
        </p:spPr>
        <p:txBody>
          <a:bodyPr wrap="square">
            <a:spAutoFit/>
          </a:bodyPr>
          <a:lstStyle/>
          <a:p>
            <a:r>
              <a:rPr lang="en-IN" sz="1600" b="1" i="1" u="sng" dirty="0">
                <a:solidFill>
                  <a:schemeClr val="bg1"/>
                </a:solidFill>
                <a:effectLst/>
                <a:latin typeface="Segoe UI Symbol" panose="020B0502040204020203" pitchFamily="34" charset="0"/>
                <a:ea typeface="Segoe UI Symbol" panose="020B0502040204020203" pitchFamily="34" charset="0"/>
              </a:rPr>
              <a:t>Part 1 </a:t>
            </a:r>
          </a:p>
          <a:p>
            <a:endParaRPr lang="en-IN" sz="1600" b="1" i="1" u="sng" dirty="0">
              <a:solidFill>
                <a:schemeClr val="bg1"/>
              </a:solidFill>
              <a:effectLst/>
              <a:latin typeface="Segoe UI Symbol" panose="020B0502040204020203" pitchFamily="34" charset="0"/>
              <a:ea typeface="Segoe UI Symbol" panose="020B0502040204020203" pitchFamily="34" charset="0"/>
            </a:endParaRPr>
          </a:p>
          <a:p>
            <a:r>
              <a:rPr lang="en-IN" sz="1600" i="1" dirty="0">
                <a:solidFill>
                  <a:schemeClr val="bg1"/>
                </a:solidFill>
                <a:effectLst/>
                <a:latin typeface="Segoe UI Symbol" panose="020B0502040204020203" pitchFamily="34" charset="0"/>
                <a:ea typeface="Segoe UI Symbol" panose="020B0502040204020203" pitchFamily="34" charset="0"/>
              </a:rPr>
              <a:t>Data extraction and pre-processing, we have extracted time domain features from the given acceleration data and saved them in a CSV file. </a:t>
            </a:r>
          </a:p>
          <a:p>
            <a:endParaRPr lang="en-IN" sz="1600" i="1" dirty="0">
              <a:solidFill>
                <a:schemeClr val="bg1"/>
              </a:solidFill>
              <a:effectLst/>
              <a:latin typeface="Segoe UI Symbol" panose="020B0502040204020203" pitchFamily="34" charset="0"/>
              <a:ea typeface="Segoe UI Symbol" panose="020B0502040204020203" pitchFamily="34" charset="0"/>
            </a:endParaRPr>
          </a:p>
          <a:p>
            <a:r>
              <a:rPr lang="en-IN" sz="1600" b="1" i="1" u="sng" dirty="0">
                <a:solidFill>
                  <a:schemeClr val="bg1"/>
                </a:solidFill>
                <a:effectLst/>
                <a:latin typeface="Segoe UI Symbol" panose="020B0502040204020203" pitchFamily="34" charset="0"/>
                <a:ea typeface="Segoe UI Symbol" panose="020B0502040204020203" pitchFamily="34" charset="0"/>
              </a:rPr>
              <a:t>Part2 </a:t>
            </a:r>
          </a:p>
          <a:p>
            <a:r>
              <a:rPr lang="en-IN" sz="1600" i="1" dirty="0">
                <a:solidFill>
                  <a:schemeClr val="bg1"/>
                </a:solidFill>
                <a:latin typeface="Segoe UI Symbol" panose="020B0502040204020203" pitchFamily="34" charset="0"/>
                <a:ea typeface="Segoe UI Symbol" panose="020B0502040204020203" pitchFamily="34" charset="0"/>
              </a:rPr>
              <a:t>D</a:t>
            </a:r>
            <a:r>
              <a:rPr lang="en-IN" sz="1600" i="1" dirty="0">
                <a:solidFill>
                  <a:schemeClr val="bg1"/>
                </a:solidFill>
                <a:effectLst/>
                <a:latin typeface="Segoe UI Symbol" panose="020B0502040204020203" pitchFamily="34" charset="0"/>
                <a:ea typeface="Segoe UI Symbol" panose="020B0502040204020203" pitchFamily="34" charset="0"/>
              </a:rPr>
              <a:t>ata is visualized and fault-labels are created to convert this problem as a classification task. </a:t>
            </a:r>
          </a:p>
          <a:p>
            <a:endParaRPr lang="en-IN" sz="1600" i="1" dirty="0">
              <a:solidFill>
                <a:schemeClr val="bg1"/>
              </a:solidFill>
              <a:effectLst/>
              <a:latin typeface="Segoe UI Symbol" panose="020B0502040204020203" pitchFamily="34" charset="0"/>
              <a:ea typeface="Segoe UI Symbol" panose="020B0502040204020203" pitchFamily="34" charset="0"/>
            </a:endParaRPr>
          </a:p>
          <a:p>
            <a:r>
              <a:rPr lang="en-IN" sz="1600" b="1" i="1" u="sng" dirty="0">
                <a:solidFill>
                  <a:schemeClr val="bg1"/>
                </a:solidFill>
                <a:effectLst/>
                <a:latin typeface="Segoe UI Symbol" panose="020B0502040204020203" pitchFamily="34" charset="0"/>
                <a:ea typeface="Segoe UI Symbol" panose="020B0502040204020203" pitchFamily="34" charset="0"/>
              </a:rPr>
              <a:t>Part 3 </a:t>
            </a:r>
          </a:p>
          <a:p>
            <a:r>
              <a:rPr lang="en-IN" sz="1600" i="1" dirty="0">
                <a:solidFill>
                  <a:schemeClr val="bg1"/>
                </a:solidFill>
                <a:effectLst/>
                <a:latin typeface="Segoe UI Symbol" panose="020B0502040204020203" pitchFamily="34" charset="0"/>
                <a:ea typeface="Segoe UI Symbol" panose="020B0502040204020203" pitchFamily="34" charset="0"/>
              </a:rPr>
              <a:t>Modelling : dimensionality reduction technique, more specifically </a:t>
            </a:r>
            <a:r>
              <a:rPr lang="en-IN" sz="1600" i="1" dirty="0" err="1">
                <a:solidFill>
                  <a:schemeClr val="bg1"/>
                </a:solidFill>
                <a:effectLst/>
                <a:latin typeface="Segoe UI Symbol" panose="020B0502040204020203" pitchFamily="34" charset="0"/>
                <a:ea typeface="Segoe UI Symbol" panose="020B0502040204020203" pitchFamily="34" charset="0"/>
              </a:rPr>
              <a:t>pca</a:t>
            </a:r>
            <a:r>
              <a:rPr lang="en-IN" sz="1600" i="1" dirty="0">
                <a:solidFill>
                  <a:schemeClr val="bg1"/>
                </a:solidFill>
                <a:effectLst/>
                <a:latin typeface="Segoe UI Symbol" panose="020B0502040204020203" pitchFamily="34" charset="0"/>
                <a:ea typeface="Segoe UI Symbol" panose="020B0502040204020203" pitchFamily="34" charset="0"/>
              </a:rPr>
              <a:t> is used to visualize and better understand the data in a 2d and 3d space. Later</a:t>
            </a:r>
            <a:r>
              <a:rPr lang="en-IN" sz="1600" i="1" dirty="0">
                <a:solidFill>
                  <a:schemeClr val="bg1"/>
                </a:solidFill>
                <a:latin typeface="Segoe UI Symbol" panose="020B0502040204020203" pitchFamily="34" charset="0"/>
                <a:ea typeface="Segoe UI Symbol" panose="020B0502040204020203" pitchFamily="34" charset="0"/>
              </a:rPr>
              <a:t>,</a:t>
            </a:r>
            <a:r>
              <a:rPr lang="en-IN" sz="1600" b="0" i="0" dirty="0">
                <a:solidFill>
                  <a:schemeClr val="bg1"/>
                </a:solidFill>
                <a:effectLst/>
                <a:latin typeface="Roboto" panose="02000000000000000000" pitchFamily="2" charset="0"/>
              </a:rPr>
              <a:t> random forests used for classification and regression</a:t>
            </a:r>
            <a:endParaRPr lang="en-IN" sz="1600" i="1" dirty="0">
              <a:solidFill>
                <a:schemeClr val="bg1"/>
              </a:solidFill>
              <a:effectLst/>
              <a:latin typeface="Segoe UI Symbol" panose="020B0502040204020203" pitchFamily="34" charset="0"/>
              <a:ea typeface="Segoe UI Symbol" panose="020B0502040204020203" pitchFamily="34" charset="0"/>
            </a:endParaRPr>
          </a:p>
          <a:p>
            <a:r>
              <a:rPr lang="en-US" sz="1600" i="1" dirty="0">
                <a:solidFill>
                  <a:schemeClr val="bg1"/>
                </a:solidFill>
                <a:effectLst/>
                <a:latin typeface="Segoe UI Symbol" panose="020B0502040204020203" pitchFamily="34" charset="0"/>
                <a:ea typeface="Segoe UI Symbol" panose="020B0502040204020203" pitchFamily="34" charset="0"/>
                <a:cs typeface="Times New Roman" panose="02020603050405020304" pitchFamily="18" charset="0"/>
              </a:rPr>
              <a:t> </a:t>
            </a:r>
            <a:endParaRPr lang="en-IN" sz="1600" i="1" dirty="0">
              <a:solidFill>
                <a:schemeClr val="bg1"/>
              </a:solidFill>
              <a:effectLst/>
              <a:latin typeface="Segoe UI Symbol" panose="020B0502040204020203" pitchFamily="34" charset="0"/>
              <a:ea typeface="Segoe UI Symbol" panose="020B0502040204020203"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Final</a:t>
            </a:r>
            <a:r>
              <a:rPr lang="en-US" sz="3200" b="1" dirty="0"/>
              <a:t> </a:t>
            </a:r>
            <a:r>
              <a:rPr lang="en-US" sz="3200" b="1" dirty="0">
                <a:solidFill>
                  <a:schemeClr val="bg1"/>
                </a:solidFill>
                <a:latin typeface="Times New Roman" panose="02020603050405020304" pitchFamily="18" charset="0"/>
                <a:cs typeface="Times New Roman" panose="02020603050405020304" pitchFamily="18" charset="0"/>
              </a:rPr>
              <a:t>Dataset</a:t>
            </a:r>
          </a:p>
        </p:txBody>
      </p:sp>
      <p:pic>
        <p:nvPicPr>
          <p:cNvPr id="6" name="Content Placeholder 5"/>
          <p:cNvPicPr>
            <a:picLocks noGrp="1" noChangeAspect="1"/>
          </p:cNvPicPr>
          <p:nvPr>
            <p:ph idx="1"/>
          </p:nvPr>
        </p:nvPicPr>
        <p:blipFill>
          <a:blip r:embed="rId2"/>
          <a:stretch>
            <a:fillRect/>
          </a:stretch>
        </p:blipFill>
        <p:spPr>
          <a:xfrm>
            <a:off x="838199" y="1690688"/>
            <a:ext cx="10515599" cy="4652962"/>
          </a:xfrm>
        </p:spPr>
      </p:pic>
      <p:sp>
        <p:nvSpPr>
          <p:cNvPr id="4" name="TextBox 3"/>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Test 1 Dataset</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pic>
        <p:nvPicPr>
          <p:cNvPr id="3" name="Picture 2"/>
          <p:cNvPicPr>
            <a:picLocks noChangeAspect="1"/>
          </p:cNvPicPr>
          <p:nvPr/>
        </p:nvPicPr>
        <p:blipFill>
          <a:blip r:embed="rId2"/>
          <a:stretch>
            <a:fillRect/>
          </a:stretch>
        </p:blipFill>
        <p:spPr>
          <a:xfrm>
            <a:off x="838200" y="1308100"/>
            <a:ext cx="8851899" cy="5031387"/>
          </a:xfrm>
          <a:prstGeom prst="rect">
            <a:avLst/>
          </a:prstGeom>
        </p:spPr>
      </p:pic>
    </p:spTree>
    <p:extLst>
      <p:ext uri="{BB962C8B-B14F-4D97-AF65-F5344CB8AC3E}">
        <p14:creationId xmlns:p14="http://schemas.microsoft.com/office/powerpoint/2010/main" val="398964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bg1"/>
                </a:solidFill>
                <a:latin typeface="Times New Roman" panose="02020603050405020304" pitchFamily="18" charset="0"/>
                <a:cs typeface="Times New Roman" panose="02020603050405020304" pitchFamily="18" charset="0"/>
              </a:rPr>
              <a:t>TEST-1 </a:t>
            </a:r>
            <a:r>
              <a:rPr lang="en-US" sz="2400" b="1" i="1" dirty="0">
                <a:solidFill>
                  <a:schemeClr val="bg1"/>
                </a:solidFill>
                <a:latin typeface="Times New Roman" panose="02020603050405020304" pitchFamily="18" charset="0"/>
                <a:cs typeface="Times New Roman" panose="02020603050405020304" pitchFamily="18" charset="0"/>
              </a:rPr>
              <a:t>(Statistical analysis for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Kurtosis)</a:t>
            </a:r>
            <a:r>
              <a:rPr lang="en-US" sz="2400" b="1" i="1" dirty="0">
                <a:solidFill>
                  <a:schemeClr val="bg1"/>
                </a:solidFill>
                <a:latin typeface="Times New Roman" panose="02020603050405020304" pitchFamily="18" charset="0"/>
                <a:cs typeface="Times New Roman" panose="02020603050405020304" pitchFamily="18" charset="0"/>
              </a:rPr>
              <a:t> </a:t>
            </a:r>
          </a:p>
        </p:txBody>
      </p:sp>
      <p:pic>
        <p:nvPicPr>
          <p:cNvPr id="5" name="Content Placeholder 4"/>
          <p:cNvPicPr>
            <a:picLocks noGrp="1" noChangeAspect="1"/>
          </p:cNvPicPr>
          <p:nvPr>
            <p:ph idx="1"/>
          </p:nvPr>
        </p:nvPicPr>
        <p:blipFill>
          <a:blip r:embed="rId2"/>
          <a:stretch>
            <a:fillRect/>
          </a:stretch>
        </p:blipFill>
        <p:spPr>
          <a:xfrm>
            <a:off x="2247900" y="1886744"/>
            <a:ext cx="7696200" cy="4229100"/>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TEST-1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a:t>
            </a:r>
            <a:r>
              <a:rPr lang="en-US" sz="2400" b="1" i="1" dirty="0">
                <a:solidFill>
                  <a:schemeClr val="bg1"/>
                </a:solidFill>
                <a:latin typeface="Times New Roman" panose="02020603050405020304" pitchFamily="18" charset="0"/>
                <a:cs typeface="Times New Roman" panose="02020603050405020304" pitchFamily="18" charset="0"/>
              </a:rPr>
              <a:t>for mean and standard deviation</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endParaRPr lang="en-US" dirty="0">
              <a:solidFill>
                <a:schemeClr val="bg1"/>
              </a:solidFill>
            </a:endParaRPr>
          </a:p>
        </p:txBody>
      </p:sp>
      <p:pic>
        <p:nvPicPr>
          <p:cNvPr id="6" name="Content Placeholder 5"/>
          <p:cNvPicPr>
            <a:picLocks noGrp="1" noChangeAspect="1"/>
          </p:cNvPicPr>
          <p:nvPr>
            <p:ph sz="half" idx="1"/>
          </p:nvPr>
        </p:nvPicPr>
        <p:blipFill>
          <a:blip r:embed="rId2"/>
          <a:stretch>
            <a:fillRect/>
          </a:stretch>
        </p:blipFill>
        <p:spPr>
          <a:xfrm>
            <a:off x="838200" y="2824222"/>
            <a:ext cx="5181600" cy="2639029"/>
          </a:xfrm>
        </p:spPr>
      </p:pic>
      <p:pic>
        <p:nvPicPr>
          <p:cNvPr id="8" name="Content Placeholder 7"/>
          <p:cNvPicPr>
            <a:picLocks noGrp="1" noChangeAspect="1"/>
          </p:cNvPicPr>
          <p:nvPr>
            <p:ph sz="half" idx="2"/>
          </p:nvPr>
        </p:nvPicPr>
        <p:blipFill>
          <a:blip r:embed="rId3"/>
          <a:stretch>
            <a:fillRect/>
          </a:stretch>
        </p:blipFill>
        <p:spPr>
          <a:xfrm>
            <a:off x="6172200" y="2824222"/>
            <a:ext cx="5181600" cy="2639029"/>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TEST-1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for Form and Crest factor) </a:t>
            </a:r>
            <a:endParaRPr lang="en-US" dirty="0">
              <a:solidFill>
                <a:schemeClr val="bg1"/>
              </a:solidFill>
            </a:endParaRPr>
          </a:p>
        </p:txBody>
      </p:sp>
      <p:pic>
        <p:nvPicPr>
          <p:cNvPr id="6" name="Content Placeholder 5"/>
          <p:cNvPicPr>
            <a:picLocks noGrp="1" noChangeAspect="1"/>
          </p:cNvPicPr>
          <p:nvPr>
            <p:ph sz="half" idx="1"/>
          </p:nvPr>
        </p:nvPicPr>
        <p:blipFill>
          <a:blip r:embed="rId2"/>
          <a:stretch>
            <a:fillRect/>
          </a:stretch>
        </p:blipFill>
        <p:spPr>
          <a:xfrm>
            <a:off x="838200" y="2577637"/>
            <a:ext cx="5181600" cy="2847314"/>
          </a:xfrm>
        </p:spPr>
      </p:pic>
      <p:pic>
        <p:nvPicPr>
          <p:cNvPr id="12" name="Content Placeholder 11"/>
          <p:cNvPicPr>
            <a:picLocks noGrp="1" noChangeAspect="1"/>
          </p:cNvPicPr>
          <p:nvPr>
            <p:ph sz="half" idx="2"/>
          </p:nvPr>
        </p:nvPicPr>
        <p:blipFill>
          <a:blip r:embed="rId3"/>
          <a:stretch>
            <a:fillRect/>
          </a:stretch>
        </p:blipFill>
        <p:spPr>
          <a:xfrm>
            <a:off x="6172200" y="2598471"/>
            <a:ext cx="5181600" cy="2805646"/>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TEST-1 </a:t>
            </a:r>
            <a:r>
              <a:rPr kumimoji="0" lang="en-US" sz="2400" b="1" i="1"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for rms and skewness) </a:t>
            </a:r>
            <a:endParaRPr lang="en-US" dirty="0">
              <a:solidFill>
                <a:schemeClr val="bg1"/>
              </a:solidFill>
            </a:endParaRPr>
          </a:p>
        </p:txBody>
      </p:sp>
      <p:pic>
        <p:nvPicPr>
          <p:cNvPr id="6" name="Content Placeholder 5"/>
          <p:cNvPicPr>
            <a:picLocks noGrp="1" noChangeAspect="1"/>
          </p:cNvPicPr>
          <p:nvPr>
            <p:ph sz="half" idx="1"/>
          </p:nvPr>
        </p:nvPicPr>
        <p:blipFill>
          <a:blip r:embed="rId2"/>
          <a:stretch>
            <a:fillRect/>
          </a:stretch>
        </p:blipFill>
        <p:spPr>
          <a:xfrm>
            <a:off x="838200" y="2584650"/>
            <a:ext cx="5181600" cy="2833288"/>
          </a:xfrm>
        </p:spPr>
      </p:pic>
      <p:pic>
        <p:nvPicPr>
          <p:cNvPr id="8" name="Content Placeholder 7"/>
          <p:cNvPicPr>
            <a:picLocks noGrp="1" noChangeAspect="1"/>
          </p:cNvPicPr>
          <p:nvPr>
            <p:ph sz="half" idx="2"/>
          </p:nvPr>
        </p:nvPicPr>
        <p:blipFill>
          <a:blip r:embed="rId3"/>
          <a:stretch>
            <a:fillRect/>
          </a:stretch>
        </p:blipFill>
        <p:spPr>
          <a:xfrm>
            <a:off x="6172200" y="2603018"/>
            <a:ext cx="5181600" cy="2796552"/>
          </a:xfrm>
        </p:spPr>
      </p:pic>
      <p:sp>
        <p:nvSpPr>
          <p:cNvPr id="3" name="TextBox 2"/>
          <p:cNvSpPr txBox="1"/>
          <p:nvPr/>
        </p:nvSpPr>
        <p:spPr>
          <a:xfrm>
            <a:off x="-4762" y="6488668"/>
            <a:ext cx="12196762" cy="369332"/>
          </a:xfrm>
          <a:prstGeom prst="rect">
            <a:avLst/>
          </a:prstGeom>
          <a:solidFill>
            <a:srgbClr val="F7BDB2"/>
          </a:solidFill>
        </p:spPr>
        <p:txBody>
          <a:bodyPr wrap="square">
            <a:spAutoFit/>
          </a:bodyPr>
          <a:lstStyle/>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TotalTime>
  <Words>496</Words>
  <Application>Microsoft Office PowerPoint</Application>
  <PresentationFormat>Widescreen</PresentationFormat>
  <Paragraphs>60</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Roboto</vt:lpstr>
      <vt:lpstr>Segoe UI Historic</vt:lpstr>
      <vt:lpstr>Segoe UI Symbol</vt:lpstr>
      <vt:lpstr>Times New Roman</vt:lpstr>
      <vt:lpstr>Office Theme</vt:lpstr>
      <vt:lpstr>PowerPoint Presentation</vt:lpstr>
      <vt:lpstr>PowerPoint Presentation</vt:lpstr>
      <vt:lpstr>PowerPoint Presentation</vt:lpstr>
      <vt:lpstr>Final Dataset</vt:lpstr>
      <vt:lpstr>Test 1 Dataset</vt:lpstr>
      <vt:lpstr>TEST-1 (Statistical analysis for Kurtosis) </vt:lpstr>
      <vt:lpstr>TEST-1 (Statistical analysis for mean and standard deviation) </vt:lpstr>
      <vt:lpstr>TEST-1 (Statistical analysis for Form and Crest factor) </vt:lpstr>
      <vt:lpstr>TEST-1 (Statistical analysis for rms and skewness) </vt:lpstr>
      <vt:lpstr>TEST-1 (Statistical analysis for min and max values) </vt:lpstr>
      <vt:lpstr>TEST-2 (Statistical analysis for Kurtosis) </vt:lpstr>
      <vt:lpstr>TEST-2 (Statistical analysis for Form and Crest factor) </vt:lpstr>
      <vt:lpstr>TEST-2 (Statistical analysis for mean and standard deviation) </vt:lpstr>
      <vt:lpstr>TEST-2 (Statistical analysis for min and max values) </vt:lpstr>
      <vt:lpstr>TEST-2 (Statistical analysis for skewness and rms) </vt:lpstr>
      <vt:lpstr>TEST-3 (Statistical analysis for Kurtosis) </vt:lpstr>
      <vt:lpstr>TEST-3 (Statistical analysis for min and max values) </vt:lpstr>
      <vt:lpstr>TEST-3 (Statistical analysis for Form and Crest factor) </vt:lpstr>
      <vt:lpstr>TEST-3 (Statistical analysis for mean and standard deviation) </vt:lpstr>
      <vt:lpstr>TEST-3 (Statistical analysis for rms and skewness) </vt:lpstr>
      <vt:lpstr>PCA VISUALIZATION IN 2D</vt:lpstr>
      <vt:lpstr>PCA VISUALIZATION IN 3D</vt:lpstr>
      <vt:lpstr>Prediction Using Random Forest</vt:lpstr>
      <vt:lpstr>Experimental Results</vt:lpstr>
      <vt:lpstr>Links and References</vt:lpstr>
      <vt:lpstr>ROLES AND RESPONSIBILITY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Ball Bearing fault Analysis for Preventive Maintenance  </dc:title>
  <dc:creator>Anshika Aggarwal</dc:creator>
  <cp:lastModifiedBy>Navin Joshi</cp:lastModifiedBy>
  <cp:revision>6</cp:revision>
  <dcterms:created xsi:type="dcterms:W3CDTF">2022-09-18T08:26:00Z</dcterms:created>
  <dcterms:modified xsi:type="dcterms:W3CDTF">2022-09-20T11:35:54Z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FA368E688A9A4C61B42501D5619DD77A</vt:lpwstr>
  </property>
  <property fmtid="{D5CDD505-2E9C-101B-9397-08002B2CF9AE}" pid="3" name="KSOProductBuildVer">
    <vt:lpwstr>1033-11.2.0.11306</vt:lpwstr>
  </property>
</Properties>
</file>