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3" r:id="rId2"/>
    <p:sldId id="329" r:id="rId3"/>
    <p:sldId id="323" r:id="rId4"/>
    <p:sldId id="322" r:id="rId5"/>
    <p:sldId id="324" r:id="rId6"/>
    <p:sldId id="325" r:id="rId7"/>
    <p:sldId id="331" r:id="rId8"/>
    <p:sldId id="328" r:id="rId9"/>
    <p:sldId id="332" r:id="rId10"/>
    <p:sldId id="334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60553258" val="982" revOS="4"/>
      <pr:smFileRevision xmlns:pr="smNativeData" xmlns:p14="http://schemas.microsoft.com/office/powerpoint/2010/main" xmlns="" dt="1660553258" val="0"/>
      <pr:guideOptions xmlns:pr="smNativeData" xmlns:p14="http://schemas.microsoft.com/office/powerpoint/2010/main" xmlns="" dt="166055325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77" d="100"/>
          <a:sy n="77" d="100"/>
        </p:scale>
        <p:origin x="1127" y="213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in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in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E3BF-F1C1-8815-8F65-0740AD2B7952}" type="datetime1">
              <a:rPr lang="en-in"/>
              <a:t>16/08/22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Kgj6Y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in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in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in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AF3A-74C1-8859-8F65-820CE12B79D7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Kgj6Y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AQAAAAAAAAA=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AQAAAAAAAAA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en-in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AQAAAAA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in"/>
            </a:pPr>
            <a:fld id="{2CDDFF23-6DC1-8809-8F65-9B5CB12B79CE}" type="slidenum"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vZ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DD2E-60C1-882B-8F65-967E932B79C3}" type="datetime1">
              <a:rPr lang="en-in"/>
              <a:t>16/08/22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88BA-F4C1-887E-8F65-022BC62B7957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Ph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EDAB-E5C1-881B-8F65-134EA32B7946}" type="datetime1">
              <a:rPr lang="en-in"/>
              <a:t>16/08/22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981E-50C1-886E-8F65-A63BD62B79F3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Px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Px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F239-77C1-8804-8F65-8151BC2B79D4}" type="datetime1">
              <a:rPr lang="en-in"/>
              <a:t>16/08/22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99F4-BAC1-886F-8F65-4C3AD72B791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AAAAAAAAAAASwAAM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9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2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BAAA6wgAADwsAABwFAAAEAAAACYAAAAIAAAAvZAAAP8fAAA="/>
              </a:ext>
            </a:extLst>
          </p:cNvSpPr>
          <p:nvPr>
            <p:ph type="ctrTitle"/>
          </p:nvPr>
        </p:nvSpPr>
        <p:spPr>
          <a:xfrm>
            <a:off x="708660" y="1449705"/>
            <a:ext cx="6482080" cy="187261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en-us" sz="4800" b="0" i="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lang="en-us"/>
            </a:lvl2pPr>
            <a:lvl3pPr>
              <a:spcBef>
                <a:spcPts val="0"/>
              </a:spcBef>
              <a:spcAft>
                <a:spcPts val="0"/>
              </a:spcAft>
              <a:buNone/>
              <a:defRPr lang="en-us"/>
            </a:lvl3pPr>
            <a:lvl4pPr>
              <a:spcBef>
                <a:spcPts val="0"/>
              </a:spcBef>
              <a:spcAft>
                <a:spcPts val="0"/>
              </a:spcAft>
              <a:buNone/>
              <a:defRPr lang="en-us"/>
            </a:lvl4pPr>
            <a:lvl5pPr>
              <a:spcBef>
                <a:spcPts val="0"/>
              </a:spcBef>
              <a:spcAft>
                <a:spcPts val="0"/>
              </a:spcAft>
              <a:buNone/>
              <a:defRPr lang="en-us"/>
            </a:lvl5pPr>
            <a:lvl6pPr>
              <a:spcBef>
                <a:spcPts val="0"/>
              </a:spcBef>
              <a:spcAft>
                <a:spcPts val="0"/>
              </a:spcAft>
              <a:buNone/>
              <a:defRPr lang="en-us"/>
            </a:lvl6pPr>
            <a:lvl7pPr>
              <a:spcBef>
                <a:spcPts val="0"/>
              </a:spcBef>
              <a:spcAft>
                <a:spcPts val="0"/>
              </a:spcAft>
              <a:buNone/>
              <a:defRPr lang="en-us"/>
            </a:lvl7pPr>
            <a:lvl8pPr>
              <a:spcBef>
                <a:spcPts val="0"/>
              </a:spcBef>
              <a:spcAft>
                <a:spcPts val="0"/>
              </a:spcAft>
              <a:buNone/>
              <a:defRPr lang="en-us"/>
            </a:lvl8pPr>
            <a:lvl9pPr>
              <a:spcBef>
                <a:spcPts val="0"/>
              </a:spcBef>
              <a:spcAft>
                <a:spcPts val="0"/>
              </a:spcAft>
              <a:buNone/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Shape 2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JA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cBAAAcBQAADwsAAB7GQAAEAAAACYAAAAIAAAAvZAAAP8fAAA="/>
              </a:ext>
            </a:extLst>
          </p:cNvSpPr>
          <p:nvPr>
            <p:ph type="subTitle" idx="1"/>
          </p:nvPr>
        </p:nvSpPr>
        <p:spPr>
          <a:xfrm>
            <a:off x="708660" y="3322320"/>
            <a:ext cx="6482080" cy="819785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lang="en-us" sz="2665" b="0" i="0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algn="ctr">
              <a:spcBef>
                <a:spcPts val="1065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2pPr>
            <a:lvl3pPr algn="ctr">
              <a:spcBef>
                <a:spcPts val="1065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3pPr>
            <a:lvl4pPr algn="ctr">
              <a:spcBef>
                <a:spcPts val="1065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4pPr>
            <a:lvl5pPr algn="ctr">
              <a:spcBef>
                <a:spcPts val="1065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5pPr>
            <a:lvl6pPr algn="ctr">
              <a:spcBef>
                <a:spcPts val="530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6pPr>
            <a:lvl7pPr algn="ctr">
              <a:spcBef>
                <a:spcPts val="530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7pPr>
            <a:lvl8pPr algn="ctr">
              <a:spcBef>
                <a:spcPts val="530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8pPr>
            <a:lvl9pPr algn="ctr">
              <a:spcBef>
                <a:spcPts val="530"/>
              </a:spcBef>
              <a:spcAft>
                <a:spcPts val="0"/>
              </a:spcAft>
              <a:buNone/>
              <a:defRPr lang="en-us">
                <a:solidFill>
                  <a:srgbClr val="888888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5" name="Footer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0"/>
          </p:nvPr>
        </p:nvSpPr>
        <p:spPr/>
        <p:txBody>
          <a:bodyPr/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© Course5 Intelligence</a:t>
            </a:r>
          </a:p>
        </p:txBody>
      </p:sp>
      <p:pic>
        <p:nvPicPr>
          <p:cNvPr id="6" name="Picture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PCdAI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XAQAAEICAAC/FAAA+Q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367030"/>
            <a:ext cx="2663825" cy="929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AgAAAgEAAFRIAAC1BgAAEAAAACYAAAAIAAAAPZAAAAAAAAA="/>
              </a:ext>
            </a:extLst>
          </p:cNvSpPr>
          <p:nvPr>
            <p:ph type="title"/>
          </p:nvPr>
        </p:nvSpPr>
        <p:spPr>
          <a:xfrm>
            <a:off x="471170" y="163830"/>
            <a:ext cx="11286490" cy="92646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 sz="3600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RgAA0CYAAGhJAAAHKQAAEAAAACYAAAAIAAAAAYAAAAAAAAA="/>
              </a:ext>
            </a:extLst>
          </p:cNvSpPr>
          <p:nvPr>
            <p:ph type="sldNum" idx="10"/>
          </p:nvPr>
        </p:nvSpPr>
        <p:spPr>
          <a:xfrm>
            <a:off x="11462385" y="6309360"/>
            <a:ext cx="470535" cy="36004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9CC3-8DC1-886A-8F65-7B3FD22B792E}" type="slidenum">
              <a:t>‹#›</a:t>
            </a:fld>
            <a:endParaRPr/>
          </a:p>
        </p:txBody>
      </p:sp>
      <p:sp>
        <p:nvSpPr>
          <p:cNvPr id="4" name="Content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AgAAEwcAAFRIAACGJQAAEAAAACYAAAAIAAAAAYAAAAAAAAA="/>
              </a:ext>
            </a:extLst>
          </p:cNvSpPr>
          <p:nvPr>
            <p:ph idx="11"/>
          </p:nvPr>
        </p:nvSpPr>
        <p:spPr>
          <a:xfrm>
            <a:off x="471170" y="1149985"/>
            <a:ext cx="11286490" cy="4949825"/>
          </a:xfrm>
        </p:spPr>
        <p:txBody>
          <a:bodyPr/>
          <a:lstStyle>
            <a:lvl1pPr marL="387350" indent="-387350">
              <a:spcBef>
                <a:spcPts val="1065"/>
              </a:spcBef>
              <a:buClrTx/>
              <a:buSzTx/>
              <a:defRPr lang="en-us" sz="240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996950" indent="-387350">
              <a:spcBef>
                <a:spcPts val="1065"/>
              </a:spcBef>
              <a:buClrTx/>
              <a:buSzTx/>
              <a:defRPr lang="en-us" sz="213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606550" indent="-387350">
              <a:spcBef>
                <a:spcPts val="1065"/>
              </a:spcBef>
              <a:buClrTx/>
              <a:buSzTx/>
              <a:defRPr lang="en-us" sz="1865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2216150" indent="-387350">
              <a:spcBef>
                <a:spcPts val="1065"/>
              </a:spcBef>
              <a:buClrTx/>
              <a:buSzTx/>
              <a:defRPr lang="en-us" sz="160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825750" indent="-406400">
              <a:spcBef>
                <a:spcPts val="1065"/>
              </a:spcBef>
              <a:buClrTx/>
              <a:defRPr lang="en-us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Foot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© Course5 Intelligence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F362-2CC1-8805-8F65-DA50BD2B798F}" type="datetime1">
              <a:rPr lang="en-in"/>
              <a:t>16/08/22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fld id="{2CDDF299-D7C1-8804-8F65-2151BC2B797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vZ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C101-4FC1-8837-8F65-B9628F2B79EC}" type="datetime1">
              <a:rPr lang="en-in"/>
              <a:t>16/08/22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CD55-1BC1-883B-8F65-ED6E832B79B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C9C6-88C1-883F-8F65-7E6A872B792B}" type="datetime1">
              <a:rPr lang="en-in"/>
              <a:t>16/08/22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999F-D1C1-886F-8F65-273AD72B797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vZ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vZ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E317-59C1-8815-8F65-AF40AD2B79FA}" type="datetime1">
              <a:rPr lang="en-in"/>
              <a:t>16/08/22</a:t>
            </a:fld>
            <a:endParaRPr lang="en-in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C209-47C1-8834-8F65-B1618C2B79E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8038-76C1-8876-8F65-8023CE2B79D5}" type="datetime1">
              <a:rPr lang="en-in"/>
              <a:t>16/08/22</a:t>
            </a:fld>
            <a:endParaRPr lang="en-in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AD5D-13C1-885B-8F65-E50EE32B79B0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845A-14C1-8872-8F65-E227CA2B79B7}" type="datetime1">
              <a:rPr lang="en-in"/>
              <a:t>16/08/22</a:t>
            </a:fld>
            <a:endParaRPr lang="en-in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A37B-35C1-8855-8F65-C300ED2B799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vZ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BBF1-BFC1-884D-8F65-4918F52B791C}" type="datetime1">
              <a:rPr lang="en-in"/>
              <a:t>16/08/22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AB3E-70C1-885D-8F65-8608E52B79D3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vZ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in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A658-16C1-8850-8F65-E005E82B79B5}" type="datetime1">
              <a:rPr lang="en-in"/>
              <a:t>16/08/22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DD822A-64C1-8874-8F65-9221CC2B79C7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x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vx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5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in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fld id="{2CDDC620-6EC1-8830-8F65-9865882B79CD}" type="datetime1">
              <a:t>8/16/22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5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in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5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in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fld id="{2CDDEADC-92C1-881C-8F65-6449A42B7931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cBAAA6wgAADwsAABwFAAAEAAAACYAAAAIAAAAAAAAAAAAAAA="/>
              </a:ext>
            </a:extLst>
          </p:cNvSpPr>
          <p:nvPr>
            <p:ph type="ctrTitle"/>
          </p:nvPr>
        </p:nvSpPr>
        <p:spPr>
          <a:xfrm>
            <a:off x="708660" y="2060294"/>
            <a:ext cx="6482080" cy="1262026"/>
          </a:xfrm>
        </p:spPr>
        <p:txBody>
          <a:bodyPr/>
          <a:lstStyle/>
          <a:p>
            <a:pPr algn="ctr">
              <a:defRPr lang="en-us" sz="3200"/>
            </a:pPr>
            <a:r>
              <a:rPr lang="en-us" sz="2800" b="1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Sales insights</a:t>
            </a:r>
          </a:p>
        </p:txBody>
      </p:sp>
      <p:sp>
        <p:nvSpPr>
          <p:cNvPr id="3" name="Subtitle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JA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cBAAAcBQAADwsAADMGAAAEAAAACYAAAAIAAAAAQAAAAAAAAA="/>
              </a:ext>
            </a:extLst>
          </p:cNvSpPr>
          <p:nvPr>
            <p:ph type="subTitle" idx="1"/>
          </p:nvPr>
        </p:nvSpPr>
        <p:spPr>
          <a:xfrm>
            <a:off x="708660" y="3322320"/>
            <a:ext cx="6482080" cy="708660"/>
          </a:xfrm>
        </p:spPr>
        <p:txBody>
          <a:bodyPr/>
          <a:lstStyle/>
          <a:p>
            <a:pPr>
              <a:defRPr lang="en-us"/>
            </a:pPr>
            <a:r>
              <a:rPr dirty="0"/>
              <a:t>Team </a:t>
            </a:r>
            <a:r>
              <a:rPr lang="en-in" dirty="0"/>
              <a:t>–</a:t>
            </a:r>
          </a:p>
          <a:p>
            <a:pPr>
              <a:defRPr lang="en-us"/>
            </a:pPr>
            <a:r>
              <a:rPr lang="en-us" sz="2400" dirty="0"/>
              <a:t>Abhishek, Anshika, Karthik, </a:t>
            </a:r>
            <a:r>
              <a:rPr lang="en-us" sz="2400" dirty="0" err="1"/>
              <a:t>Nis</a:t>
            </a:r>
            <a:r>
              <a:rPr lang="en-US" sz="2400" dirty="0" err="1"/>
              <a:t>h</a:t>
            </a:r>
            <a:r>
              <a:rPr lang="en-us" sz="2400" dirty="0" err="1"/>
              <a:t>chay</a:t>
            </a:r>
            <a:r>
              <a:rPr lang="en-us" sz="2400" dirty="0"/>
              <a:t>, Vasudha, Vishnu.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85FF-B1C1-8873-8F65-4726CB2B7912}" type="slidenum">
              <a:t>10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 </a:t>
            </a:r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                         Thank You</a:t>
            </a:r>
          </a:p>
        </p:txBody>
      </p:sp>
      <p:pic>
        <p:nvPicPr>
          <p:cNvPr id="6" name="Graphic 8" descr="Woman with hands together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hC2hV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PRoAAAcQAAAFJwAANC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265295" y="2605405"/>
            <a:ext cx="2077720" cy="27920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6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EX/SH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AAAAAAAAAAASwAAGi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356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in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Problem Statement</a:t>
            </a:r>
            <a:endParaRPr lang="en-us" sz="2800" b="1">
              <a:latin typeface="Times New Roman" pitchFamily="1" charset="0"/>
              <a:ea typeface="Calibri Light" pitchFamily="2" charset="0"/>
              <a:cs typeface="Times New Roman" pitchFamily="1" charset="0"/>
            </a:endParaRPr>
          </a:p>
        </p:txBody>
      </p:sp>
      <p:sp>
        <p:nvSpPr>
          <p:cNvPr id="3" name="Content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rPr lang="en-us" sz="2400" b="1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This project is about tracking various kind of information about sales of an online retailer, like:</a:t>
            </a: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in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Most Ordered Product.</a:t>
            </a: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Tracking the most Revenue Genera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t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ed Product.</a:t>
            </a: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US" sz="2400" dirty="0">
                <a:latin typeface="Times New Roman" pitchFamily="1" charset="0"/>
                <a:cs typeface="Times New Roman" pitchFamily="1" charset="0"/>
              </a:rPr>
              <a:t>Highest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Sales Generat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ing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State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s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and 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C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it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ies</a:t>
            </a: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Month-wise sales and revenue generated.</a:t>
            </a: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400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 Total Tax paid for each Month.</a:t>
            </a:r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5" name="Slide Number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922D-63C1-8864-8F65-9531DC2B79C0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PB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Most Ordered Items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PBAAAAAAAAA="/>
              </a:ext>
            </a:extLst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  <a:defRPr lang="en-us"/>
            </a:pPr>
            <a:fld id="{2CDDB451-1FC1-8842-8F65-E917FA2B79BC}" type="slidenum">
              <a:rPr lang="en-us">
                <a:solidFill>
                  <a:srgbClr val="7F7F7F"/>
                </a:solidFill>
              </a:rPr>
              <a:t>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PBAAAAAAAAA="/>
              </a:ext>
            </a:extLst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  <a:defRPr lang="en-us"/>
            </a:pPr>
            <a:r>
              <a:rPr lang="en-us">
                <a:solidFill>
                  <a:srgbClr val="7F7F7F"/>
                </a:solidFill>
              </a:rPr>
              <a:t>© Course5 Intelligence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Most sold Product was Chocolate Set with 3100 ordered pieces.</a:t>
            </a:r>
          </a:p>
        </p:txBody>
      </p:sp>
      <p:pic>
        <p:nvPicPr>
          <p:cNvPr id="6" name="Graphic 9" descr="Bar chart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kSZIk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KAUAAM0DAADICgAAbQ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785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7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+Rmde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VCEAALEPAACcSAAAvS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17820" y="2550795"/>
            <a:ext cx="6385560" cy="3909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0" descr="Table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Stc8I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lQ4AAEUQAABAGAAAXy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370455" y="2644775"/>
            <a:ext cx="1571625" cy="31051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906D-23C1-8866-8F65-D533DE2B7980}" type="slidenum">
              <a:t>4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  Most Revenue Generated</a:t>
            </a:r>
          </a:p>
        </p:txBody>
      </p:sp>
      <p:pic>
        <p:nvPicPr>
          <p:cNvPr id="5" name="SlideText1"/>
          <p:cNvPicPr>
            <a:picLocks noGrp="1" noChangeAspect="1" noChangeArrowheads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VScAACALAADYRQAA5SUAABAAAAAmAAAACAAAAAGBAAD//8EB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6393815" y="1808480"/>
            <a:ext cx="4959985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1"/>
          <p:cNvSpPr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rBgAAIAsAACooAABgDQAAAAAAACYAAAAIAAAA//////////8="/>
              </a:ext>
            </a:extLst>
          </p:cNvSpPr>
          <p:nvPr/>
        </p:nvSpPr>
        <p:spPr>
          <a:xfrm>
            <a:off x="1043305" y="1808480"/>
            <a:ext cx="5485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Maa m, generated highest revenue of Rs. 660487.</a:t>
            </a:r>
          </a:p>
        </p:txBody>
      </p:sp>
      <p:pic>
        <p:nvPicPr>
          <p:cNvPr id="7" name="Graphic 10" descr="Coins outline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wYAABoDAAALDAAAug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50419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" descr="Table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wYAAEsTAADFFQAAVi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" y="3136265"/>
            <a:ext cx="2495550" cy="3095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9816-58C1-886E-8F65-AE3BD62B79FB}" type="slidenum">
              <a:t>5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bvOY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pic>
        <p:nvPicPr>
          <p:cNvPr id="4" name="SlideText1"/>
          <p:cNvPicPr>
            <a:picLocks noGrp="1" noChangeAspect="1" noChangeArrowheads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1CQAAF8LAAD0RAAAJCYAABAAAAAmAAAACAAAAAGBAAD//8EB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5986780" y="1848485"/>
            <a:ext cx="5222240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74Ng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b="1"/>
              <a:t>            Most Cancelled Items</a:t>
            </a:r>
          </a:p>
        </p:txBody>
      </p:sp>
      <p:sp>
        <p:nvSpPr>
          <p:cNvPr id="6" name="Textbox1"/>
          <p:cNvSpPr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Cg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CZBQAA5gsAAN0kAAAyEwAAAAAAACYAAAAIAAAA//////////8="/>
              </a:ext>
            </a:extLst>
          </p:cNvSpPr>
          <p:nvPr/>
        </p:nvSpPr>
        <p:spPr>
          <a:xfrm>
            <a:off x="909955" y="1934210"/>
            <a:ext cx="5082540" cy="1186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most cancelled Item was Chocolate-set with 1018 cancelled orders.</a:t>
            </a:r>
          </a:p>
        </p:txBody>
      </p:sp>
      <p:pic>
        <p:nvPicPr>
          <p:cNvPr id="7" name="Graphic 8" descr="Clipboard Partially Crossed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BAEE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IgYAADEDAADCCwAA0Q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51879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9" descr="Table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gs8I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BgYAAL8SAAApEAAAQi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79170" y="3047365"/>
            <a:ext cx="1647825" cy="3171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9zEH0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E85E-10C1-881E-8F65-E64BA62B79B3}" type="slidenum">
              <a:t>6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pic>
        <p:nvPicPr>
          <p:cNvPr id="4" name="SlideText1"/>
          <p:cNvPicPr>
            <a:picLocks noGrp="1" noChangeAspect="1" noChangeArrowheads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NSYAAF4LAABSSAAAIyYAABAAAAAmAAAACAAAAAGBAAD//8EB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6210935" y="1847850"/>
            <a:ext cx="5545455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   State-wise Sales</a:t>
            </a:r>
          </a:p>
        </p:txBody>
      </p:sp>
      <p:sp>
        <p:nvSpPr>
          <p:cNvPr id="6" name="Textbox1"/>
          <p:cNvSpPr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CRBAAALQoAAIIiAABtDAAAAAAAACYAAAAIAAAA//////////8="/>
              </a:ext>
            </a:extLst>
          </p:cNvSpPr>
          <p:nvPr/>
        </p:nvSpPr>
        <p:spPr>
          <a:xfrm>
            <a:off x="742315" y="1654175"/>
            <a:ext cx="48672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Maharashtra saw the highest sale of 3367.</a:t>
            </a:r>
          </a:p>
        </p:txBody>
      </p:sp>
      <p:pic>
        <p:nvPicPr>
          <p:cNvPr id="7" name="Graphic 11" descr="Asia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UgYAAIMDAADyCwAAIw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57086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 descr="Table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EJByx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KAUAABERAABhDwAAwSQ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4315"/>
            <a:ext cx="1661795" cy="3200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A5DF-91C1-8853-8F65-6706EB2B7932}" type="slidenum">
              <a:t>7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Highest sales generated from each city.</a:t>
            </a:r>
          </a:p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New Delhi has highest orders of 1620.</a:t>
            </a:r>
          </a:p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Bengaluru saw a sale of 1423.</a:t>
            </a:r>
          </a:p>
          <a:p>
            <a:pPr marL="0" indent="0">
              <a:buNone/>
              <a:defRPr lang="en-us"/>
            </a:pPr>
            <a:r>
              <a:t> </a:t>
            </a:r>
            <a:endParaRPr lang="en-us" sz="2400"/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6KHM0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   Top 10 Cities with highest sales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BJnC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6iYAAIENAADYRQAAYy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2195195"/>
            <a:ext cx="5027930" cy="3882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raphic 7" descr="Signal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RERE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IgYAAIQCAADCCwAAJA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40894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" descr="Table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ifBaD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MwcAAH0UAAANDwAA8S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170305" y="3330575"/>
            <a:ext cx="1276350" cy="3162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AhOQ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872F-61C1-8871-8F65-9724C92B79C2}" type="slidenum">
              <a:rPr/>
              <a:t>8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NAc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170940"/>
            <a:ext cx="10515600" cy="5006340"/>
          </a:xfrm>
        </p:spPr>
        <p:txBody>
          <a:bodyPr/>
          <a:lstStyle/>
          <a:p>
            <a:pPr marL="0" indent="0">
              <a:buNone/>
              <a:defRPr lang="en-us" sz="2400"/>
            </a:pPr>
            <a:r>
              <a:rPr lang="en-us">
                <a:latin typeface="Times New Roman" pitchFamily="1" charset="0"/>
                <a:ea typeface="Calibri" pitchFamily="2" charset="0"/>
                <a:cs typeface="Times New Roman" pitchFamily="1" charset="0"/>
              </a:rPr>
              <a:t>July saw highest sales and revenue </a:t>
            </a:r>
          </a:p>
          <a:p>
            <a:pPr marL="0" indent="0">
              <a:buNone/>
              <a:defRPr lang="en-us" sz="2400"/>
            </a:pPr>
            <a:r>
              <a:rPr lang="en-us">
                <a:latin typeface="Times New Roman" pitchFamily="1" charset="0"/>
                <a:ea typeface="Calibri" pitchFamily="2" charset="0"/>
                <a:cs typeface="Times New Roman" pitchFamily="1" charset="0"/>
              </a:rPr>
              <a:t>of  Rs.726336</a:t>
            </a:r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3gEAANhFAABoBgAAEAAAACYAAAAIAAAAAQAAAAAAAAA="/>
              </a:ext>
            </a:extLst>
          </p:cNvSpPr>
          <p:nvPr>
            <p:ph type="title"/>
          </p:nvPr>
        </p:nvSpPr>
        <p:spPr>
          <a:xfrm>
            <a:off x="838200" y="303530"/>
            <a:ext cx="10515600" cy="737870"/>
          </a:xfrm>
        </p:spPr>
        <p:txBody>
          <a:bodyPr/>
          <a:lstStyle/>
          <a:p>
            <a:pPr>
              <a:defRPr lang="en-us"/>
            </a:pPr>
            <a:r>
              <a:rPr lang="en-us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   Monthly Sales &amp; Revenue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PIlK8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uikAANcAAAA9SAAALx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83070" y="136525"/>
            <a:ext cx="4959985" cy="34696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raphic 7" descr="Flip calendar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d85ml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EwYAAJQBAACzCwAANA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25654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0" descr="Chart, line chart&#10;&#10;Description automatically generated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3vImI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uikAAGEVAACiSgAAxSg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0" y="3475355"/>
            <a:ext cx="5349240" cy="31521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1824-B457-DE12-8236-42291A19F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18" y="2465407"/>
            <a:ext cx="2844800" cy="4256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DDF062-2CC1-8806-8F65-DA53BE2B798F}" type="slidenum">
              <a:rPr/>
              <a:t>9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© Course5 Intelligence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en-us"/>
            </a:pP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Highest Tax paid in July (</a:t>
            </a:r>
            <a:r>
              <a:rPr lang="en-in" sz="2400">
                <a:latin typeface="Dante" charset="0"/>
                <a:ea typeface="Calibri" pitchFamily="2" charset="0"/>
                <a:cs typeface="Times New Roman" pitchFamily="1" charset="0"/>
              </a:rPr>
              <a:t> Rs.</a:t>
            </a:r>
            <a:r>
              <a:rPr lang="en-us" sz="2400">
                <a:latin typeface="Times New Roman" pitchFamily="1" charset="0"/>
                <a:ea typeface="Calibri" pitchFamily="2" charset="0"/>
                <a:cs typeface="Times New Roman" pitchFamily="1" charset="0"/>
              </a:rPr>
              <a:t>109874).</a:t>
            </a:r>
          </a:p>
        </p:txBody>
      </p:sp>
      <p:sp>
        <p:nvSpPr>
          <p:cNvPr id="5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gj6Y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in" sz="2800" b="1"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          Monthly Tax</a:t>
            </a:r>
            <a:endParaRPr lang="en-us" sz="2800" b="1">
              <a:latin typeface="Times New Roman" pitchFamily="1" charset="0"/>
              <a:ea typeface="Calibri Light" pitchFamily="2" charset="0"/>
              <a:cs typeface="Times New Roman" pitchFamily="1" charset="0"/>
            </a:endParaRP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HiMvz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OScAAPgOAAC3QgAArS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5867"/>
            <a:ext cx="5099050" cy="34696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XJWsn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FxAAAPgOAADNIgAAcS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101340"/>
            <a:ext cx="3041650" cy="3165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Graphic 10" descr="Tax with solid fill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gj6Y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uJ2Fp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wQQAAIMDAABhCgAAIw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2795" y="57086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228</Words>
  <Application>Microsoft Macintosh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Dante</vt:lpstr>
      <vt:lpstr>Times New Roman</vt:lpstr>
      <vt:lpstr>Presentation</vt:lpstr>
      <vt:lpstr>Sales insights</vt:lpstr>
      <vt:lpstr>Problem Statement</vt:lpstr>
      <vt:lpstr>           Most Ordered Items</vt:lpstr>
      <vt:lpstr>             Most Revenue Generated</vt:lpstr>
      <vt:lpstr>            Most Cancelled Items</vt:lpstr>
      <vt:lpstr>              State-wise Sales</vt:lpstr>
      <vt:lpstr>              Top 10 Cities with highest sales</vt:lpstr>
      <vt:lpstr>             Monthly Sales &amp; Revenue</vt:lpstr>
      <vt:lpstr>          Monthly Tax</vt:lpstr>
      <vt:lpstr>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subject/>
  <dc:creator>Alla Vishnu Sai Reddy</dc:creator>
  <cp:keywords/>
  <dc:description/>
  <cp:lastModifiedBy>Anshika Aggarwal</cp:lastModifiedBy>
  <cp:revision>3</cp:revision>
  <dcterms:created xsi:type="dcterms:W3CDTF">2022-08-14T10:55:50Z</dcterms:created>
  <dcterms:modified xsi:type="dcterms:W3CDTF">2022-08-16T10:00:08Z</dcterms:modified>
</cp:coreProperties>
</file>