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24"/>
  </p:notesMasterIdLst>
  <p:sldIdLst>
    <p:sldId id="286" r:id="rId2"/>
    <p:sldId id="266" r:id="rId3"/>
    <p:sldId id="267" r:id="rId4"/>
    <p:sldId id="274" r:id="rId5"/>
    <p:sldId id="280" r:id="rId6"/>
    <p:sldId id="281" r:id="rId7"/>
    <p:sldId id="278" r:id="rId8"/>
    <p:sldId id="258" r:id="rId9"/>
    <p:sldId id="257" r:id="rId10"/>
    <p:sldId id="283" r:id="rId11"/>
    <p:sldId id="265" r:id="rId12"/>
    <p:sldId id="272" r:id="rId13"/>
    <p:sldId id="271" r:id="rId14"/>
    <p:sldId id="264" r:id="rId15"/>
    <p:sldId id="285" r:id="rId16"/>
    <p:sldId id="263" r:id="rId17"/>
    <p:sldId id="273" r:id="rId18"/>
    <p:sldId id="288" r:id="rId19"/>
    <p:sldId id="277" r:id="rId20"/>
    <p:sldId id="279" r:id="rId21"/>
    <p:sldId id="282"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334475-E6BD-4BF6-A29F-446ED0F482D1}" v="213" dt="2022-09-05T11:31:14.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61" autoAdjust="0"/>
    <p:restoredTop sz="94660"/>
  </p:normalViewPr>
  <p:slideViewPr>
    <p:cSldViewPr snapToGrid="0">
      <p:cViewPr varScale="1">
        <p:scale>
          <a:sx n="107" d="100"/>
          <a:sy n="107" d="100"/>
        </p:scale>
        <p:origin x="18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0DDF3B-3692-475E-84B3-8444D98D2E84}" type="datetimeFigureOut">
              <a:rPr lang="en-US" smtClean="0"/>
              <a:t>9/7/22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1B543-F7E3-466B-91E0-BE44409EC178}" type="slidenum">
              <a:rPr lang="en-US" smtClean="0"/>
              <a:t>‹#›</a:t>
            </a:fld>
            <a:endParaRPr lang="en-US"/>
          </a:p>
        </p:txBody>
      </p:sp>
    </p:spTree>
    <p:extLst>
      <p:ext uri="{BB962C8B-B14F-4D97-AF65-F5344CB8AC3E}">
        <p14:creationId xmlns:p14="http://schemas.microsoft.com/office/powerpoint/2010/main" val="2052827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31B543-F7E3-466B-91E0-BE44409EC178}" type="slidenum">
              <a:rPr lang="en-US" smtClean="0"/>
              <a:t>1</a:t>
            </a:fld>
            <a:endParaRPr lang="en-US"/>
          </a:p>
        </p:txBody>
      </p:sp>
    </p:spTree>
    <p:extLst>
      <p:ext uri="{BB962C8B-B14F-4D97-AF65-F5344CB8AC3E}">
        <p14:creationId xmlns:p14="http://schemas.microsoft.com/office/powerpoint/2010/main" val="11057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31B543-F7E3-466B-91E0-BE44409EC178}" type="slidenum">
              <a:rPr lang="en-US" smtClean="0"/>
              <a:t>2</a:t>
            </a:fld>
            <a:endParaRPr lang="en-US"/>
          </a:p>
        </p:txBody>
      </p:sp>
    </p:spTree>
    <p:extLst>
      <p:ext uri="{BB962C8B-B14F-4D97-AF65-F5344CB8AC3E}">
        <p14:creationId xmlns:p14="http://schemas.microsoft.com/office/powerpoint/2010/main" val="3892929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3756B5-1C0A-4873-9D6A-0D0CFFDACFCF}" type="datetime1">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896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A2396-E4A4-48EB-86CD-0C48C33FF8AD}" type="datetime1">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284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8B7BA-D881-499A-B463-813762A870DE}" type="datetime1">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5062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503AB2-B81E-4BB9-B130-82A3C4A8E29C}" type="datetime1">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9675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FFD48-22A5-4D4C-8552-6A354B837F88}" type="datetime1">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4878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51F87-D388-437A-95E8-1C8D4039A1CC}" type="datetime1">
              <a:rPr lang="en-US" smtClean="0"/>
              <a:t>9/7/22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7816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8C711-69C7-44FF-9228-03AC7278AC58}" type="datetime1">
              <a:rPr lang="en-US" smtClean="0"/>
              <a:t>9/7/22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4921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5A98D-28E6-4D9A-BF1F-95B95C4FD58D}" type="datetime1">
              <a:rPr lang="en-US" smtClean="0"/>
              <a:t>9/7/22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9010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1789F-7D0A-40CC-821B-8C89A2B1C7EF}" type="datetime1">
              <a:rPr lang="en-US" smtClean="0"/>
              <a:t>9/7/22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8795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1829ED-23E9-447E-B4A3-79AFA5B921EF}" type="datetime1">
              <a:rPr lang="en-US" smtClean="0"/>
              <a:t>9/7/22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799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05783A-278E-4C88-A6B7-127819A5CCA9}" type="datetime1">
              <a:rPr lang="en-US" smtClean="0"/>
              <a:t>9/7/22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8964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768BB-F810-4459-BE03-27EDFD2DAEDF}" type="datetime1">
              <a:rPr lang="en-US" smtClean="0"/>
              <a:t>9/7/22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5504685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ublic.tableau.com/app/profile/anshika4020/viz/ScorecardforAnalyticsConsultingTraining/Dashboard9?publish=yes" TargetMode="External"/><Relationship Id="rId2" Type="http://schemas.openxmlformats.org/officeDocument/2006/relationships/hyperlink" Target="https://archive.ics.uci.edu/ml/datasets/Higher+Education+Students+Performance+Evaluation+Datase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4" name="Slide Number Placeholder 3"/>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58528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BFFF-D733-AAFD-8FB8-697EB706A40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87981CA-8BC5-49BE-3FBF-2600A41F21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Slide Number Placeholder 3"/>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6547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1561DBF-F774-DE91-8F44-1B56405AD2FB}"/>
              </a:ext>
            </a:extLst>
          </p:cNvPr>
          <p:cNvPicPr>
            <a:picLocks noChangeAspect="1"/>
          </p:cNvPicPr>
          <p:nvPr/>
        </p:nvPicPr>
        <p:blipFill>
          <a:blip r:embed="rId2"/>
          <a:stretch>
            <a:fillRect/>
          </a:stretch>
        </p:blipFill>
        <p:spPr>
          <a:xfrm>
            <a:off x="-5749" y="-1499"/>
            <a:ext cx="12203499" cy="6860998"/>
          </a:xfrm>
          <a:prstGeom prst="rect">
            <a:avLst/>
          </a:prstGeom>
        </p:spPr>
      </p:pic>
      <p:sp>
        <p:nvSpPr>
          <p:cNvPr id="4" name="Slide Number Placeholder 3"/>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6470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ubble chart&#10;&#10;Description automatically generated">
            <a:extLst>
              <a:ext uri="{FF2B5EF4-FFF2-40B4-BE49-F238E27FC236}">
                <a16:creationId xmlns:a16="http://schemas.microsoft.com/office/drawing/2014/main" id="{F3AD5B25-0000-E4CB-38C7-73F79BC38305}"/>
              </a:ext>
            </a:extLst>
          </p:cNvPr>
          <p:cNvPicPr>
            <a:picLocks noChangeAspect="1"/>
          </p:cNvPicPr>
          <p:nvPr/>
        </p:nvPicPr>
        <p:blipFill>
          <a:blip r:embed="rId2"/>
          <a:stretch>
            <a:fillRect/>
          </a:stretch>
        </p:blipFill>
        <p:spPr>
          <a:xfrm>
            <a:off x="8628" y="-456"/>
            <a:ext cx="12189122" cy="6858912"/>
          </a:xfrm>
          <a:prstGeom prst="rect">
            <a:avLst/>
          </a:prstGeom>
        </p:spPr>
      </p:pic>
      <p:sp>
        <p:nvSpPr>
          <p:cNvPr id="4" name="Slide Number Placeholder 3"/>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211518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shape&#10;&#10;Description automatically generated">
            <a:extLst>
              <a:ext uri="{FF2B5EF4-FFF2-40B4-BE49-F238E27FC236}">
                <a16:creationId xmlns:a16="http://schemas.microsoft.com/office/drawing/2014/main" id="{AFD29E67-8FA3-0F67-0D82-1775D7CB03A1}"/>
              </a:ext>
            </a:extLst>
          </p:cNvPr>
          <p:cNvPicPr>
            <a:picLocks noChangeAspect="1"/>
          </p:cNvPicPr>
          <p:nvPr/>
        </p:nvPicPr>
        <p:blipFill>
          <a:blip r:embed="rId2"/>
          <a:stretch>
            <a:fillRect/>
          </a:stretch>
        </p:blipFill>
        <p:spPr>
          <a:xfrm>
            <a:off x="8627" y="-2782"/>
            <a:ext cx="12189124" cy="6863564"/>
          </a:xfrm>
          <a:prstGeom prst="rect">
            <a:avLst/>
          </a:prstGeom>
        </p:spPr>
      </p:pic>
      <p:sp>
        <p:nvSpPr>
          <p:cNvPr id="4" name="Slide Number Placeholder 3"/>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1206770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571BE35-DDE6-F16E-EFDF-701769967BE2}"/>
              </a:ext>
            </a:extLst>
          </p:cNvPr>
          <p:cNvPicPr>
            <a:picLocks noChangeAspect="1"/>
          </p:cNvPicPr>
          <p:nvPr/>
        </p:nvPicPr>
        <p:blipFill>
          <a:blip r:embed="rId2"/>
          <a:stretch>
            <a:fillRect/>
          </a:stretch>
        </p:blipFill>
        <p:spPr>
          <a:xfrm>
            <a:off x="-3042" y="794"/>
            <a:ext cx="12198083" cy="6856412"/>
          </a:xfrm>
          <a:prstGeom prst="rect">
            <a:avLst/>
          </a:prstGeom>
        </p:spPr>
      </p:pic>
      <p:sp>
        <p:nvSpPr>
          <p:cNvPr id="4" name="Slide Number Placeholder 3"/>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1132724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4ADB-64F4-94F8-6C97-0ADFD04FF34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6F207BA-DD81-B570-FF55-9EC8D190B9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Slide Number Placeholder 3"/>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1442617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7B130FF5-1DFC-C873-200A-5161FD2A6C80}"/>
              </a:ext>
            </a:extLst>
          </p:cNvPr>
          <p:cNvPicPr>
            <a:picLocks noChangeAspect="1"/>
          </p:cNvPicPr>
          <p:nvPr/>
        </p:nvPicPr>
        <p:blipFill>
          <a:blip r:embed="rId2"/>
          <a:stretch>
            <a:fillRect/>
          </a:stretch>
        </p:blipFill>
        <p:spPr>
          <a:xfrm>
            <a:off x="1566" y="2312"/>
            <a:ext cx="12188866" cy="6853376"/>
          </a:xfrm>
          <a:prstGeom prst="rect">
            <a:avLst/>
          </a:prstGeom>
        </p:spPr>
      </p:pic>
      <p:sp>
        <p:nvSpPr>
          <p:cNvPr id="4" name="Slide Number Placeholder 3"/>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378445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25B3AB0-1456-84E0-FED5-02B092F2C62A}"/>
              </a:ext>
            </a:extLst>
          </p:cNvPr>
          <p:cNvPicPr>
            <a:picLocks noChangeAspect="1"/>
          </p:cNvPicPr>
          <p:nvPr/>
        </p:nvPicPr>
        <p:blipFill>
          <a:blip r:embed="rId2"/>
          <a:stretch>
            <a:fillRect/>
          </a:stretch>
        </p:blipFill>
        <p:spPr>
          <a:xfrm>
            <a:off x="8627" y="-2599"/>
            <a:ext cx="12189123" cy="6863198"/>
          </a:xfrm>
          <a:prstGeom prst="rect">
            <a:avLst/>
          </a:prstGeom>
        </p:spPr>
      </p:pic>
      <p:sp>
        <p:nvSpPr>
          <p:cNvPr id="4" name="Slide Number Placeholder 3"/>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217180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5D7-EA66-E08E-1464-C431F3811D88}"/>
              </a:ext>
            </a:extLst>
          </p:cNvPr>
          <p:cNvSpPr>
            <a:spLocks noGrp="1"/>
          </p:cNvSpPr>
          <p:nvPr>
            <p:ph type="title"/>
          </p:nvPr>
        </p:nvSpPr>
        <p:spPr>
          <a:xfrm>
            <a:off x="838200" y="365125"/>
            <a:ext cx="10515600" cy="656153"/>
          </a:xfrm>
        </p:spPr>
        <p:txBody>
          <a:bodyPr>
            <a:noAutofit/>
          </a:bodyPr>
          <a:lstStyle/>
          <a:p>
            <a:br>
              <a:rPr lang="en-IN" sz="3600" b="1" kern="180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600" b="1" kern="180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IN" sz="36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255F1-15E1-B31F-4083-52D61E471B58}"/>
              </a:ext>
            </a:extLst>
          </p:cNvPr>
          <p:cNvSpPr>
            <a:spLocks noGrp="1"/>
          </p:cNvSpPr>
          <p:nvPr>
            <p:ph idx="1"/>
          </p:nvPr>
        </p:nvSpPr>
        <p:spPr>
          <a:xfrm>
            <a:off x="838200" y="1472540"/>
            <a:ext cx="10515600" cy="4704423"/>
          </a:xfrm>
        </p:spPr>
        <p:txBody>
          <a:bodyPr>
            <a:normAutofit/>
          </a:bodyPr>
          <a:lstStyle/>
          <a:p>
            <a:pPr marL="0" indent="0">
              <a:lnSpc>
                <a:spcPts val="2400"/>
              </a:lnSpc>
              <a:spcBef>
                <a:spcPts val="1030"/>
              </a:spcBef>
              <a:buNone/>
            </a:pPr>
            <a:r>
              <a:rPr lang="en-IN" spc="-5" dirty="0">
                <a:solidFill>
                  <a:srgbClr val="292929"/>
                </a:solidFill>
                <a:effectLst/>
                <a:latin typeface="Segoe UI Symbol" panose="020B0502040204020203" pitchFamily="34" charset="0"/>
                <a:ea typeface="Segoe UI Symbol" panose="020B0502040204020203" pitchFamily="34" charset="0"/>
                <a:cs typeface="Times New Roman" panose="02020603050405020304" pitchFamily="18" charset="0"/>
              </a:rPr>
              <a:t>This analysis has taught us that, factors such as parental level of</a:t>
            </a:r>
          </a:p>
          <a:p>
            <a:pPr>
              <a:lnSpc>
                <a:spcPts val="2400"/>
              </a:lnSpc>
              <a:spcBef>
                <a:spcPts val="1030"/>
              </a:spcBef>
            </a:pPr>
            <a:r>
              <a:rPr lang="en-IN" spc="-5" dirty="0">
                <a:solidFill>
                  <a:srgbClr val="292929"/>
                </a:solidFill>
                <a:effectLst/>
                <a:latin typeface="Segoe UI Symbol" panose="020B0502040204020203" pitchFamily="34" charset="0"/>
                <a:ea typeface="Segoe UI Symbol" panose="020B0502040204020203" pitchFamily="34" charset="0"/>
                <a:cs typeface="Times New Roman" panose="02020603050405020304" pitchFamily="18" charset="0"/>
              </a:rPr>
              <a:t> education, </a:t>
            </a:r>
          </a:p>
          <a:p>
            <a:pPr>
              <a:lnSpc>
                <a:spcPts val="2400"/>
              </a:lnSpc>
              <a:spcBef>
                <a:spcPts val="1030"/>
              </a:spcBef>
            </a:pPr>
            <a:r>
              <a:rPr lang="en-IN" spc="-5" dirty="0">
                <a:solidFill>
                  <a:srgbClr val="292929"/>
                </a:solidFill>
                <a:effectLst/>
                <a:latin typeface="Segoe UI Symbol" panose="020B0502040204020203" pitchFamily="34" charset="0"/>
                <a:ea typeface="Segoe UI Symbol" panose="020B0502040204020203" pitchFamily="34" charset="0"/>
                <a:cs typeface="Times New Roman" panose="02020603050405020304" pitchFamily="18" charset="0"/>
              </a:rPr>
              <a:t>socioeconomic disadvantage, </a:t>
            </a:r>
          </a:p>
          <a:p>
            <a:pPr>
              <a:lnSpc>
                <a:spcPts val="2400"/>
              </a:lnSpc>
              <a:spcBef>
                <a:spcPts val="1030"/>
              </a:spcBef>
            </a:pPr>
            <a:r>
              <a:rPr lang="en-IN" spc="-5" dirty="0">
                <a:solidFill>
                  <a:srgbClr val="292929"/>
                </a:solidFill>
                <a:effectLst/>
                <a:latin typeface="Segoe UI Symbol" panose="020B0502040204020203" pitchFamily="34" charset="0"/>
                <a:ea typeface="Segoe UI Symbol" panose="020B0502040204020203" pitchFamily="34" charset="0"/>
                <a:cs typeface="Times New Roman" panose="02020603050405020304" pitchFamily="18" charset="0"/>
              </a:rPr>
              <a:t>test preparation courses affect the students’ performances in the exams. </a:t>
            </a:r>
          </a:p>
          <a:p>
            <a:pPr>
              <a:lnSpc>
                <a:spcPts val="2400"/>
              </a:lnSpc>
              <a:spcBef>
                <a:spcPts val="1030"/>
              </a:spcBef>
            </a:pPr>
            <a:r>
              <a:rPr lang="en-IN" spc="-5" dirty="0">
                <a:solidFill>
                  <a:srgbClr val="292929"/>
                </a:solidFill>
                <a:effectLst/>
                <a:latin typeface="Segoe UI Symbol" panose="020B0502040204020203" pitchFamily="34" charset="0"/>
                <a:ea typeface="Segoe UI Symbol" panose="020B0502040204020203" pitchFamily="34" charset="0"/>
                <a:cs typeface="Times New Roman" panose="02020603050405020304" pitchFamily="18" charset="0"/>
              </a:rPr>
              <a:t>But there are many exceptions as well. There are students with a low parental level of education scoring full marks. </a:t>
            </a:r>
            <a:endParaRPr lang="en-US" dirty="0">
              <a:latin typeface="Segoe UI Symbol" panose="020B0502040204020203" pitchFamily="34" charset="0"/>
              <a:ea typeface="Segoe UI Symbol" panose="020B0502040204020203" pitchFamily="34" charset="0"/>
            </a:endParaRPr>
          </a:p>
        </p:txBody>
      </p:sp>
      <p:sp>
        <p:nvSpPr>
          <p:cNvPr id="4" name="Slide Number Placeholder 3">
            <a:extLst>
              <a:ext uri="{FF2B5EF4-FFF2-40B4-BE49-F238E27FC236}">
                <a16:creationId xmlns:a16="http://schemas.microsoft.com/office/drawing/2014/main" id="{756470BD-41AF-3A02-28C5-83FCCBCCDF41}"/>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1209938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CDB7-E850-765F-43A0-58A7898FB629}"/>
              </a:ext>
            </a:extLst>
          </p:cNvPr>
          <p:cNvSpPr>
            <a:spLocks noGrp="1"/>
          </p:cNvSpPr>
          <p:nvPr>
            <p:ph type="title"/>
          </p:nvPr>
        </p:nvSpPr>
        <p:spPr>
          <a:xfrm>
            <a:off x="444500" y="365125"/>
            <a:ext cx="10909300" cy="1325563"/>
          </a:xfrm>
        </p:spPr>
        <p:txBody>
          <a:bodyPr/>
          <a:lstStyle/>
          <a:p>
            <a:r>
              <a:rPr lang="en-US" b="1" dirty="0">
                <a:latin typeface="Times New Roman" panose="02020603050405020304" pitchFamily="18" charset="0"/>
                <a:cs typeface="Times New Roman" panose="02020603050405020304" pitchFamily="18" charset="0"/>
              </a:rPr>
              <a:t>Future Scope </a:t>
            </a:r>
          </a:p>
        </p:txBody>
      </p:sp>
      <p:sp>
        <p:nvSpPr>
          <p:cNvPr id="3" name="Content Placeholder 2">
            <a:extLst>
              <a:ext uri="{FF2B5EF4-FFF2-40B4-BE49-F238E27FC236}">
                <a16:creationId xmlns:a16="http://schemas.microsoft.com/office/drawing/2014/main" id="{F46C6A68-E6AB-CD5B-C7E2-166B94059C53}"/>
              </a:ext>
            </a:extLst>
          </p:cNvPr>
          <p:cNvSpPr>
            <a:spLocks noGrp="1"/>
          </p:cNvSpPr>
          <p:nvPr>
            <p:ph idx="1"/>
          </p:nvPr>
        </p:nvSpPr>
        <p:spPr>
          <a:xfrm>
            <a:off x="444500" y="1444625"/>
            <a:ext cx="10515600" cy="4351338"/>
          </a:xfrm>
        </p:spPr>
        <p:txBody>
          <a:bodyPr>
            <a:normAutofit/>
          </a:bodyPr>
          <a:lstStyle/>
          <a:p>
            <a:pPr marL="0" indent="0">
              <a:buNone/>
            </a:pPr>
            <a:r>
              <a:rPr lang="en-US" sz="2000" dirty="0">
                <a:latin typeface="Segoe UI Symbol" panose="020B0502040204020203" pitchFamily="34" charset="0"/>
                <a:ea typeface="Segoe UI Symbol" panose="020B0502040204020203" pitchFamily="34" charset="0"/>
                <a:cs typeface="Times New Roman" panose="02020603050405020304" pitchFamily="18" charset="0"/>
              </a:rPr>
              <a:t>This project was initiated in order to better understand the data of Higher Education Students Performance  and how does the institute respond to student  queries and complaints. The dashboard can easily be updated with new data. This project has been made to suggest and develop some tools, which could be useful to the institute. The findings obtained from the dashboard can help improve institutional  services and experiences, thereby strengthening the relationship between the educational institution and it's students . The theory and understanding obtained from the project can be applied to different data representing different educational institutions. </a:t>
            </a:r>
          </a:p>
          <a:p>
            <a:pPr marL="0" indent="0">
              <a:buNone/>
            </a:pPr>
            <a:endParaRPr lang="en-US" dirty="0">
              <a:latin typeface="Segoe MDL2 Assets" panose="050A0102010101010101" pitchFamily="18" charset="0"/>
              <a:ea typeface="Segoe UI Symbol" panose="020B0502040204020203" pitchFamily="34" charset="0"/>
            </a:endParaRPr>
          </a:p>
        </p:txBody>
      </p:sp>
      <p:sp>
        <p:nvSpPr>
          <p:cNvPr id="5" name="Slide Number Placeholder 4"/>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165486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6E31-6914-DD50-E5EA-9A7DC41D7A91}"/>
              </a:ext>
            </a:extLst>
          </p:cNvPr>
          <p:cNvSpPr>
            <a:spLocks noGrp="1"/>
          </p:cNvSpPr>
          <p:nvPr>
            <p:ph type="title"/>
          </p:nvPr>
        </p:nvSpPr>
        <p:spPr>
          <a:xfrm>
            <a:off x="571500" y="365125"/>
            <a:ext cx="10782300" cy="1325563"/>
          </a:xfrm>
        </p:spPr>
        <p:txBody>
          <a:bodyPr/>
          <a:lstStyle/>
          <a:p>
            <a:r>
              <a:rPr lang="en-US" b="1" dirty="0">
                <a:latin typeface="Times New Roman" panose="02020603050405020304" pitchFamily="18" charset="0"/>
                <a:cs typeface="Times New Roman" panose="02020603050405020304" pitchFamily="18" charset="0"/>
              </a:rPr>
              <a:t>Problem Statement</a:t>
            </a:r>
          </a:p>
        </p:txBody>
      </p:sp>
      <p:sp>
        <p:nvSpPr>
          <p:cNvPr id="5" name="Content Placeholder 4"/>
          <p:cNvSpPr>
            <a:spLocks noGrp="1"/>
          </p:cNvSpPr>
          <p:nvPr>
            <p:ph idx="1"/>
          </p:nvPr>
        </p:nvSpPr>
        <p:spPr>
          <a:xfrm>
            <a:off x="571500" y="1597025"/>
            <a:ext cx="10515600" cy="4351338"/>
          </a:xfrm>
        </p:spPr>
        <p:txBody>
          <a:bodyPr>
            <a:normAutofit/>
          </a:bodyPr>
          <a:lstStyle/>
          <a:p>
            <a:r>
              <a:rPr lang="en-IN" dirty="0">
                <a:effectLst/>
                <a:latin typeface="Segoe UI Symbol" panose="020B0502040204020203" pitchFamily="34" charset="0"/>
                <a:ea typeface="Segoe UI Symbol" panose="020B0502040204020203" pitchFamily="34" charset="0"/>
                <a:cs typeface="Times New Roman" panose="02020603050405020304" pitchFamily="18" charset="0"/>
              </a:rPr>
              <a:t>We’ll be analysing and visualizing higher education students’ performance data for educational sciences to derive insights to predict student’s end-of-term performances. </a:t>
            </a:r>
          </a:p>
          <a:p>
            <a:r>
              <a:rPr lang="en-IN" dirty="0">
                <a:effectLst/>
                <a:latin typeface="Segoe UI Symbol" panose="020B0502040204020203" pitchFamily="34" charset="0"/>
                <a:ea typeface="Segoe UI Symbol" panose="020B0502040204020203" pitchFamily="34" charset="0"/>
                <a:cs typeface="Times New Roman" panose="02020603050405020304" pitchFamily="18" charset="0"/>
              </a:rPr>
              <a:t>To check how the parental level of education can affect the performance of the student socioeconomic disadvantage, test preparation courses affect the student’s performances in the exams.</a:t>
            </a:r>
          </a:p>
          <a:p>
            <a:pPr marL="0" indent="0">
              <a:buNone/>
            </a:pPr>
            <a:endParaRPr lang="en-US" dirty="0">
              <a:latin typeface="Segoe UI Symbol" panose="020B0502040204020203" pitchFamily="34" charset="0"/>
              <a:ea typeface="Segoe UI Symbol" panose="020B0502040204020203" pitchFamily="34" charset="0"/>
            </a:endParaRPr>
          </a:p>
        </p:txBody>
      </p:sp>
      <p:sp>
        <p:nvSpPr>
          <p:cNvPr id="7" name="Slide Number Placeholder 6"/>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445594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DF9B-553A-BBD7-45AD-3180EE63F13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References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512D35-48C5-A5B6-1F0A-979706989587}"/>
              </a:ext>
            </a:extLst>
          </p:cNvPr>
          <p:cNvSpPr>
            <a:spLocks noGrp="1"/>
          </p:cNvSpPr>
          <p:nvPr>
            <p:ph idx="1"/>
          </p:nvPr>
        </p:nvSpPr>
        <p:spPr/>
        <p:txBody>
          <a:bodyPr>
            <a:normAutofit/>
          </a:bodyPr>
          <a:lstStyle/>
          <a:p>
            <a:r>
              <a:rPr lang="en-IN" b="1" dirty="0">
                <a:effectLst/>
                <a:latin typeface="Segoe UI Symbol" panose="020B0502040204020203" pitchFamily="34" charset="0"/>
                <a:ea typeface="Segoe UI Symbol" panose="020B0502040204020203" pitchFamily="34" charset="0"/>
                <a:cs typeface="Times New Roman" panose="02020603050405020304" pitchFamily="18" charset="0"/>
              </a:rPr>
              <a:t>Dataset link: </a:t>
            </a:r>
            <a:r>
              <a:rPr lang="en-IN" u="sng" dirty="0">
                <a:solidFill>
                  <a:srgbClr val="0563C1"/>
                </a:solidFill>
                <a:effectLst/>
                <a:latin typeface="Segoe UI Symbol" panose="020B0502040204020203" pitchFamily="34" charset="0"/>
                <a:ea typeface="Segoe UI Symbol" panose="020B0502040204020203" pitchFamily="34" charset="0"/>
                <a:cs typeface="Times New Roman" panose="02020603050405020304" pitchFamily="18" charset="0"/>
                <a:hlinkClick r:id="rId2"/>
              </a:rPr>
              <a:t>https://archive.ics.uci.edu/ml/datasets/Higher+Education+Students+Performance+Evaluation+Dataset</a:t>
            </a:r>
            <a:endParaRPr lang="en-IN" dirty="0">
              <a:effectLst/>
              <a:latin typeface="Segoe UI Symbol" panose="020B0502040204020203" pitchFamily="34" charset="0"/>
              <a:ea typeface="Segoe UI Symbol" panose="020B0502040204020203" pitchFamily="34" charset="0"/>
              <a:cs typeface="Times New Roman" panose="02020603050405020304" pitchFamily="18" charset="0"/>
            </a:endParaRPr>
          </a:p>
          <a:p>
            <a:r>
              <a:rPr lang="en-US" b="1" dirty="0">
                <a:latin typeface="Segoe UI Symbol" panose="020B0502040204020203" pitchFamily="34" charset="0"/>
                <a:ea typeface="Segoe UI Symbol" panose="020B0502040204020203" pitchFamily="34" charset="0"/>
              </a:rPr>
              <a:t>Tableau link: </a:t>
            </a:r>
            <a:r>
              <a:rPr lang="en-US" dirty="0">
                <a:latin typeface="Segoe UI Symbol" panose="020B0502040204020203" pitchFamily="34" charset="0"/>
                <a:ea typeface="Segoe UI Symbol" panose="020B0502040204020203" pitchFamily="34" charset="0"/>
                <a:hlinkClick r:id="rId3"/>
              </a:rPr>
              <a:t>https://public.tableau.com/app/profile/anshika4020/viz/ScorecardforAnalyticsConsultingTraining/Dashboard9?publish=yes</a:t>
            </a:r>
            <a:endParaRPr lang="en-US" dirty="0">
              <a:latin typeface="Segoe UI Symbol" panose="020B0502040204020203" pitchFamily="34" charset="0"/>
              <a:ea typeface="Segoe UI Symbol" panose="020B0502040204020203" pitchFamily="34" charset="0"/>
            </a:endParaRPr>
          </a:p>
          <a:p>
            <a:pPr marL="0" indent="0">
              <a:buNone/>
            </a:pPr>
            <a:endParaRPr lang="en-US" dirty="0">
              <a:latin typeface="Segoe UI Symbol" panose="020B0502040204020203" pitchFamily="34" charset="0"/>
              <a:ea typeface="Segoe UI Symbol" panose="020B0502040204020203" pitchFamily="34" charset="0"/>
            </a:endParaRPr>
          </a:p>
          <a:p>
            <a:endParaRPr lang="en-US" b="1" dirty="0">
              <a:latin typeface="Segoe UI Symbol" panose="020B0502040204020203" pitchFamily="34" charset="0"/>
              <a:ea typeface="Segoe UI Symbol" panose="020B0502040204020203" pitchFamily="34" charset="0"/>
            </a:endParaRPr>
          </a:p>
          <a:p>
            <a:endParaRPr lang="en-US" b="1" dirty="0">
              <a:latin typeface="Segoe UI Symbol" panose="020B0502040204020203" pitchFamily="34" charset="0"/>
              <a:ea typeface="Segoe UI Symbol" panose="020B0502040204020203" pitchFamily="34" charset="0"/>
            </a:endParaRPr>
          </a:p>
        </p:txBody>
      </p:sp>
      <p:sp>
        <p:nvSpPr>
          <p:cNvPr id="5" name="Slide Number Placeholder 4"/>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219538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75CB-CC64-FCC5-14A1-7668B1072E11}"/>
              </a:ext>
            </a:extLst>
          </p:cNvPr>
          <p:cNvSpPr>
            <a:spLocks noGrp="1"/>
          </p:cNvSpPr>
          <p:nvPr>
            <p:ph type="title"/>
          </p:nvPr>
        </p:nvSpPr>
        <p:spPr>
          <a:xfrm>
            <a:off x="685800" y="365125"/>
            <a:ext cx="10668000" cy="1325563"/>
          </a:xfrm>
        </p:spPr>
        <p:txBody>
          <a:bodyPr>
            <a:normAutofit/>
          </a:bodyPr>
          <a:lstStyle/>
          <a:p>
            <a:r>
              <a:rPr lang="en-US" sz="3600" b="1" dirty="0">
                <a:latin typeface="Times New Roman" panose="02020603050405020304" pitchFamily="18" charset="0"/>
                <a:cs typeface="Times New Roman" panose="02020603050405020304" pitchFamily="18" charset="0"/>
              </a:rPr>
              <a:t>Roles and Responsibilities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84917214"/>
              </p:ext>
            </p:extLst>
          </p:nvPr>
        </p:nvGraphicFramePr>
        <p:xfrm>
          <a:off x="685800" y="1690689"/>
          <a:ext cx="9271000" cy="4494211"/>
        </p:xfrm>
        <a:graphic>
          <a:graphicData uri="http://schemas.openxmlformats.org/drawingml/2006/table">
            <a:tbl>
              <a:tblPr firstRow="1" bandRow="1">
                <a:tableStyleId>{5C22544A-7EE6-4342-B048-85BDC9FD1C3A}</a:tableStyleId>
              </a:tblPr>
              <a:tblGrid>
                <a:gridCol w="4635500">
                  <a:extLst>
                    <a:ext uri="{9D8B030D-6E8A-4147-A177-3AD203B41FA5}">
                      <a16:colId xmlns:a16="http://schemas.microsoft.com/office/drawing/2014/main" val="20000"/>
                    </a:ext>
                  </a:extLst>
                </a:gridCol>
                <a:gridCol w="4635500">
                  <a:extLst>
                    <a:ext uri="{9D8B030D-6E8A-4147-A177-3AD203B41FA5}">
                      <a16:colId xmlns:a16="http://schemas.microsoft.com/office/drawing/2014/main" val="20001"/>
                    </a:ext>
                  </a:extLst>
                </a:gridCol>
              </a:tblGrid>
              <a:tr h="634477">
                <a:tc>
                  <a:txBody>
                    <a:bodyPr/>
                    <a:lstStyle/>
                    <a:p>
                      <a:r>
                        <a:rPr lang="en-US" dirty="0">
                          <a:latin typeface="Segoe UI Symbol" panose="020B0502040204020203" pitchFamily="34" charset="0"/>
                          <a:ea typeface="Segoe UI Symbol" panose="020B0502040204020203" pitchFamily="34" charset="0"/>
                        </a:rPr>
                        <a:t>NAME</a:t>
                      </a:r>
                    </a:p>
                  </a:txBody>
                  <a:tcPr/>
                </a:tc>
                <a:tc>
                  <a:txBody>
                    <a:bodyPr/>
                    <a:lstStyle/>
                    <a:p>
                      <a:r>
                        <a:rPr lang="en-US" dirty="0">
                          <a:latin typeface="Segoe UI Symbol" panose="020B0502040204020203" pitchFamily="34" charset="0"/>
                          <a:ea typeface="Segoe UI Symbol" panose="020B0502040204020203" pitchFamily="34" charset="0"/>
                        </a:rPr>
                        <a:t>ROLE</a:t>
                      </a:r>
                    </a:p>
                  </a:txBody>
                  <a:tcPr/>
                </a:tc>
                <a:extLst>
                  <a:ext uri="{0D108BD9-81ED-4DB2-BD59-A6C34878D82A}">
                    <a16:rowId xmlns:a16="http://schemas.microsoft.com/office/drawing/2014/main" val="10000"/>
                  </a:ext>
                </a:extLst>
              </a:tr>
              <a:tr h="643289">
                <a:tc>
                  <a:txBody>
                    <a:bodyPr/>
                    <a:lstStyle/>
                    <a:p>
                      <a:r>
                        <a:rPr lang="en-US" dirty="0">
                          <a:latin typeface="Segoe UI Symbol" panose="020B0502040204020203" pitchFamily="34" charset="0"/>
                          <a:ea typeface="Segoe UI Symbol" panose="020B0502040204020203" pitchFamily="34" charset="0"/>
                        </a:rPr>
                        <a:t>Anshika  Aggarwal</a:t>
                      </a:r>
                    </a:p>
                  </a:txBody>
                  <a:tcPr/>
                </a:tc>
                <a:tc>
                  <a:txBody>
                    <a:bodyPr/>
                    <a:lstStyle/>
                    <a:p>
                      <a:r>
                        <a:rPr lang="en-US" dirty="0">
                          <a:latin typeface="Segoe UI Symbol" panose="020B0502040204020203" pitchFamily="34" charset="0"/>
                          <a:ea typeface="Segoe UI Symbol" panose="020B0502040204020203" pitchFamily="34" charset="0"/>
                        </a:rPr>
                        <a:t>Data visualization , Data Pipeline , written insights, future -scope and conclusion</a:t>
                      </a:r>
                    </a:p>
                  </a:txBody>
                  <a:tcPr/>
                </a:tc>
                <a:extLst>
                  <a:ext uri="{0D108BD9-81ED-4DB2-BD59-A6C34878D82A}">
                    <a16:rowId xmlns:a16="http://schemas.microsoft.com/office/drawing/2014/main" val="10001"/>
                  </a:ext>
                </a:extLst>
              </a:tr>
              <a:tr h="643289">
                <a:tc>
                  <a:txBody>
                    <a:bodyPr/>
                    <a:lstStyle/>
                    <a:p>
                      <a:r>
                        <a:rPr lang="en-US" dirty="0">
                          <a:latin typeface="Segoe UI Symbol" panose="020B0502040204020203" pitchFamily="34" charset="0"/>
                          <a:ea typeface="Segoe UI Symbol" panose="020B0502040204020203" pitchFamily="34" charset="0"/>
                        </a:rPr>
                        <a:t>Vaidehi</a:t>
                      </a:r>
                      <a:r>
                        <a:rPr lang="en-US" baseline="0" dirty="0">
                          <a:latin typeface="Segoe UI Symbol" panose="020B0502040204020203" pitchFamily="34" charset="0"/>
                          <a:ea typeface="Segoe UI Symbol" panose="020B0502040204020203" pitchFamily="34" charset="0"/>
                        </a:rPr>
                        <a:t> Tiwari</a:t>
                      </a:r>
                      <a:endParaRPr lang="en-US" dirty="0">
                        <a:latin typeface="Segoe UI Symbol" panose="020B0502040204020203" pitchFamily="34" charset="0"/>
                        <a:ea typeface="Segoe UI Symbol" panose="020B0502040204020203" pitchFamily="34" charset="0"/>
                      </a:endParaRPr>
                    </a:p>
                  </a:txBody>
                  <a:tcPr/>
                </a:tc>
                <a:tc>
                  <a:txBody>
                    <a:bodyPr/>
                    <a:lstStyle/>
                    <a:p>
                      <a:r>
                        <a:rPr lang="en-US" dirty="0">
                          <a:latin typeface="Segoe UI Symbol" panose="020B0502040204020203" pitchFamily="34" charset="0"/>
                          <a:ea typeface="Segoe UI Symbol" panose="020B0502040204020203" pitchFamily="34" charset="0"/>
                        </a:rPr>
                        <a:t>Data visualization, written insights</a:t>
                      </a:r>
                    </a:p>
                  </a:txBody>
                  <a:tcPr/>
                </a:tc>
                <a:extLst>
                  <a:ext uri="{0D108BD9-81ED-4DB2-BD59-A6C34878D82A}">
                    <a16:rowId xmlns:a16="http://schemas.microsoft.com/office/drawing/2014/main" val="10002"/>
                  </a:ext>
                </a:extLst>
              </a:tr>
              <a:tr h="643289">
                <a:tc>
                  <a:txBody>
                    <a:bodyPr/>
                    <a:lstStyle/>
                    <a:p>
                      <a:r>
                        <a:rPr lang="en-US" dirty="0">
                          <a:latin typeface="Segoe UI Symbol" panose="020B0502040204020203" pitchFamily="34" charset="0"/>
                          <a:ea typeface="Segoe UI Symbol" panose="020B0502040204020203" pitchFamily="34" charset="0"/>
                        </a:rPr>
                        <a:t>Vaishnavi Sukhatme</a:t>
                      </a:r>
                    </a:p>
                  </a:txBody>
                  <a:tcPr/>
                </a:tc>
                <a:tc>
                  <a:txBody>
                    <a:bodyPr/>
                    <a:lstStyle/>
                    <a:p>
                      <a:r>
                        <a:rPr lang="en-US" dirty="0">
                          <a:latin typeface="Segoe UI Symbol" panose="020B0502040204020203" pitchFamily="34" charset="0"/>
                          <a:ea typeface="Segoe UI Symbol" panose="020B0502040204020203" pitchFamily="34" charset="0"/>
                        </a:rPr>
                        <a:t>Data extraction</a:t>
                      </a:r>
                      <a:r>
                        <a:rPr lang="en-US" baseline="0" dirty="0">
                          <a:latin typeface="Segoe UI Symbol" panose="020B0502040204020203" pitchFamily="34" charset="0"/>
                          <a:ea typeface="Segoe UI Symbol" panose="020B0502040204020203" pitchFamily="34" charset="0"/>
                        </a:rPr>
                        <a:t> (Found the data set)and Presentation </a:t>
                      </a:r>
                      <a:endParaRPr lang="en-US" dirty="0">
                        <a:latin typeface="Segoe UI Symbol" panose="020B0502040204020203" pitchFamily="34" charset="0"/>
                        <a:ea typeface="Segoe UI Symbol" panose="020B0502040204020203" pitchFamily="34" charset="0"/>
                      </a:endParaRPr>
                    </a:p>
                  </a:txBody>
                  <a:tcPr/>
                </a:tc>
                <a:extLst>
                  <a:ext uri="{0D108BD9-81ED-4DB2-BD59-A6C34878D82A}">
                    <a16:rowId xmlns:a16="http://schemas.microsoft.com/office/drawing/2014/main" val="10003"/>
                  </a:ext>
                </a:extLst>
              </a:tr>
              <a:tr h="643289">
                <a:tc>
                  <a:txBody>
                    <a:bodyPr/>
                    <a:lstStyle/>
                    <a:p>
                      <a:r>
                        <a:rPr lang="en-US" dirty="0">
                          <a:latin typeface="Segoe UI Symbol" panose="020B0502040204020203" pitchFamily="34" charset="0"/>
                          <a:ea typeface="Segoe UI Symbol" panose="020B0502040204020203" pitchFamily="34" charset="0"/>
                        </a:rPr>
                        <a:t>Vasudha Singh</a:t>
                      </a:r>
                    </a:p>
                  </a:txBody>
                  <a:tcPr/>
                </a:tc>
                <a:tc>
                  <a:txBody>
                    <a:bodyPr/>
                    <a:lstStyle/>
                    <a:p>
                      <a:r>
                        <a:rPr lang="en-US" dirty="0">
                          <a:latin typeface="Segoe UI Symbol" panose="020B0502040204020203" pitchFamily="34" charset="0"/>
                          <a:ea typeface="Segoe UI Symbol" panose="020B0502040204020203" pitchFamily="34" charset="0"/>
                        </a:rPr>
                        <a:t>Data cleaning</a:t>
                      </a:r>
                      <a:r>
                        <a:rPr lang="en-US" baseline="0" dirty="0">
                          <a:latin typeface="Segoe UI Symbol" panose="020B0502040204020203" pitchFamily="34" charset="0"/>
                          <a:ea typeface="Segoe UI Symbol" panose="020B0502040204020203" pitchFamily="34" charset="0"/>
                        </a:rPr>
                        <a:t> (pre-processing part)</a:t>
                      </a:r>
                      <a:endParaRPr lang="en-US" dirty="0">
                        <a:latin typeface="Segoe UI Symbol" panose="020B0502040204020203" pitchFamily="34" charset="0"/>
                        <a:ea typeface="Segoe UI Symbol" panose="020B0502040204020203" pitchFamily="34" charset="0"/>
                      </a:endParaRPr>
                    </a:p>
                  </a:txBody>
                  <a:tcPr/>
                </a:tc>
                <a:extLst>
                  <a:ext uri="{0D108BD9-81ED-4DB2-BD59-A6C34878D82A}">
                    <a16:rowId xmlns:a16="http://schemas.microsoft.com/office/drawing/2014/main" val="10004"/>
                  </a:ext>
                </a:extLst>
              </a:tr>
              <a:tr h="643289">
                <a:tc>
                  <a:txBody>
                    <a:bodyPr/>
                    <a:lstStyle/>
                    <a:p>
                      <a:r>
                        <a:rPr lang="en-US" dirty="0">
                          <a:latin typeface="Segoe UI Symbol" panose="020B0502040204020203" pitchFamily="34" charset="0"/>
                          <a:ea typeface="Segoe UI Symbol" panose="020B0502040204020203" pitchFamily="34" charset="0"/>
                        </a:rPr>
                        <a:t>Muskan Thapa</a:t>
                      </a:r>
                    </a:p>
                  </a:txBody>
                  <a:tcPr/>
                </a:tc>
                <a:tc>
                  <a:txBody>
                    <a:bodyPr/>
                    <a:lstStyle/>
                    <a:p>
                      <a:r>
                        <a:rPr lang="en-US" dirty="0">
                          <a:latin typeface="Segoe UI Symbol" panose="020B0502040204020203" pitchFamily="34" charset="0"/>
                          <a:ea typeface="Segoe UI Symbol" panose="020B0502040204020203" pitchFamily="34" charset="0"/>
                        </a:rPr>
                        <a:t>Presentation</a:t>
                      </a:r>
                      <a:r>
                        <a:rPr lang="en-US" baseline="0" dirty="0">
                          <a:latin typeface="Segoe UI Symbol" panose="020B0502040204020203" pitchFamily="34" charset="0"/>
                          <a:ea typeface="Segoe UI Symbol" panose="020B0502040204020203" pitchFamily="34" charset="0"/>
                        </a:rPr>
                        <a:t> ,Problem Statement </a:t>
                      </a:r>
                      <a:endParaRPr lang="en-US" dirty="0">
                        <a:latin typeface="Segoe UI Symbol" panose="020B0502040204020203" pitchFamily="34" charset="0"/>
                        <a:ea typeface="Segoe UI Symbol" panose="020B0502040204020203" pitchFamily="34" charset="0"/>
                      </a:endParaRPr>
                    </a:p>
                  </a:txBody>
                  <a:tcPr/>
                </a:tc>
                <a:extLst>
                  <a:ext uri="{0D108BD9-81ED-4DB2-BD59-A6C34878D82A}">
                    <a16:rowId xmlns:a16="http://schemas.microsoft.com/office/drawing/2014/main" val="10005"/>
                  </a:ext>
                </a:extLst>
              </a:tr>
              <a:tr h="643289">
                <a:tc>
                  <a:txBody>
                    <a:bodyPr/>
                    <a:lstStyle/>
                    <a:p>
                      <a:r>
                        <a:rPr lang="en-US" dirty="0">
                          <a:latin typeface="Segoe UI Symbol" panose="020B0502040204020203" pitchFamily="34" charset="0"/>
                          <a:ea typeface="Segoe UI Symbol" panose="020B0502040204020203" pitchFamily="34" charset="0"/>
                        </a:rPr>
                        <a:t>Rohan Sitaram Jagtap</a:t>
                      </a:r>
                    </a:p>
                  </a:txBody>
                  <a:tcPr/>
                </a:tc>
                <a:tc>
                  <a:txBody>
                    <a:bodyPr/>
                    <a:lstStyle/>
                    <a:p>
                      <a:r>
                        <a:rPr lang="en-US" dirty="0">
                          <a:latin typeface="Segoe UI Symbol" panose="020B0502040204020203" pitchFamily="34" charset="0"/>
                          <a:ea typeface="Segoe UI Symbol" panose="020B0502040204020203" pitchFamily="34" charset="0"/>
                        </a:rPr>
                        <a:t>Helped in writing stats </a:t>
                      </a:r>
                    </a:p>
                  </a:txBody>
                  <a:tcPr/>
                </a:tc>
                <a:extLst>
                  <a:ext uri="{0D108BD9-81ED-4DB2-BD59-A6C34878D82A}">
                    <a16:rowId xmlns:a16="http://schemas.microsoft.com/office/drawing/2014/main" val="10006"/>
                  </a:ext>
                </a:extLst>
              </a:tr>
            </a:tbl>
          </a:graphicData>
        </a:graphic>
      </p:graphicFrame>
      <p:sp>
        <p:nvSpPr>
          <p:cNvPr id="8" name="Slide Number Placeholder 7"/>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882400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25700"/>
            <a:ext cx="10515600" cy="1955800"/>
          </a:xfrm>
        </p:spPr>
        <p:txBody>
          <a:bodyPr>
            <a:normAutofit/>
          </a:bodyPr>
          <a:lstStyle/>
          <a:p>
            <a:pPr marL="0" indent="0" algn="ctr">
              <a:buNone/>
            </a:pPr>
            <a:r>
              <a:rPr lang="en-US" sz="6600" b="1" dirty="0">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81041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22E4-FB37-9202-A0EF-E5B71895B4DA}"/>
              </a:ext>
            </a:extLst>
          </p:cNvPr>
          <p:cNvSpPr>
            <a:spLocks noGrp="1"/>
          </p:cNvSpPr>
          <p:nvPr>
            <p:ph type="title"/>
          </p:nvPr>
        </p:nvSpPr>
        <p:spPr>
          <a:xfrm>
            <a:off x="838200" y="432816"/>
            <a:ext cx="10515600" cy="838200"/>
          </a:xfrm>
        </p:spPr>
        <p:txBody>
          <a:bodyPr>
            <a:normAutofit fontScale="90000"/>
          </a:bodyPr>
          <a:lstStyle/>
          <a:p>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Data Pipeline (Program’s Structure Analyzing and GUI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Constructing)</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660E14-3B72-BBF5-BD88-AA7DEF84AF64}"/>
              </a:ext>
            </a:extLst>
          </p:cNvPr>
          <p:cNvSpPr>
            <a:spLocks noGrp="1"/>
          </p:cNvSpPr>
          <p:nvPr>
            <p:ph idx="1"/>
          </p:nvPr>
        </p:nvSpPr>
        <p:spPr>
          <a:xfrm>
            <a:off x="838200" y="1493520"/>
            <a:ext cx="10515600" cy="4683443"/>
          </a:xfrm>
        </p:spPr>
        <p:txBody>
          <a:bodyPr/>
          <a:lstStyle/>
          <a:p>
            <a:pPr marL="0" indent="0">
              <a:buNone/>
            </a:pPr>
            <a:r>
              <a:rPr lang="en-IN" sz="1800" b="1" dirty="0">
                <a:effectLst/>
                <a:latin typeface="Segoe UI Symbol" panose="020B0502040204020203" pitchFamily="34" charset="0"/>
                <a:ea typeface="Segoe UI Symbol" panose="020B0502040204020203" pitchFamily="34" charset="0"/>
                <a:cs typeface="Times New Roman" panose="02020603050405020304" pitchFamily="18" charset="0"/>
              </a:rPr>
              <a:t>Programming/working environment:</a:t>
            </a:r>
          </a:p>
          <a:p>
            <a:r>
              <a:rPr lang="en-IN" sz="1800" dirty="0">
                <a:effectLst/>
                <a:latin typeface="Segoe UI Symbol" panose="020B0502040204020203" pitchFamily="34" charset="0"/>
                <a:ea typeface="Segoe UI Symbol" panose="020B0502040204020203" pitchFamily="34" charset="0"/>
                <a:cs typeface="Times New Roman" panose="02020603050405020304" pitchFamily="18" charset="0"/>
              </a:rPr>
              <a:t>We used python programming language for pre-processing as we downloaded the data in the numerical format and converted to categorical format by using the string replace function ,and for visualization used tableau as it offers drag-and-drop functionalities for building charts and dashboards.</a:t>
            </a:r>
            <a:endParaRPr lang="en-IN" sz="1800" dirty="0">
              <a:latin typeface="Segoe UI Symbol" panose="020B0502040204020203" pitchFamily="34" charset="0"/>
              <a:ea typeface="Segoe UI Symbol" panose="020B0502040204020203" pitchFamily="34" charset="0"/>
              <a:cs typeface="Times New Roman" panose="02020603050405020304" pitchFamily="18" charset="0"/>
            </a:endParaRPr>
          </a:p>
          <a:p>
            <a:r>
              <a:rPr lang="en-IN" sz="1800" dirty="0">
                <a:effectLst/>
                <a:latin typeface="Segoe UI Symbol" panose="020B0502040204020203" pitchFamily="34" charset="0"/>
                <a:ea typeface="Segoe UI Symbol" panose="020B0502040204020203" pitchFamily="34" charset="0"/>
                <a:cs typeface="Times New Roman" panose="02020603050405020304" pitchFamily="18" charset="0"/>
              </a:rPr>
              <a:t>The dashboard created in this project was conducted with tableau public. Tableau public enables interactive data visualization and focuses on business intelligence. We have used dataset to draw information and create dashboard accordingly. It contains higher education students performance evaluation dataset the data was collected from the faculty of engineering and faculty of educational sciences students in 2019. The purpose is to predict students' end-of-term performances. </a:t>
            </a:r>
          </a:p>
          <a:p>
            <a:pPr marL="0" indent="0">
              <a:buNone/>
            </a:pPr>
            <a:r>
              <a:rPr lang="en-IN" sz="1800" b="1" dirty="0">
                <a:effectLst/>
                <a:latin typeface="Segoe UI Symbol" panose="020B0502040204020203" pitchFamily="34" charset="0"/>
                <a:ea typeface="Segoe UI Symbol" panose="020B0502040204020203" pitchFamily="34" charset="0"/>
                <a:cs typeface="Times New Roman" panose="02020603050405020304" pitchFamily="18" charset="0"/>
              </a:rPr>
              <a:t>Dataset information</a:t>
            </a:r>
          </a:p>
        </p:txBody>
      </p:sp>
      <p:sp>
        <p:nvSpPr>
          <p:cNvPr id="7" name="Slide Number Placeholder 6"/>
          <p:cNvSpPr>
            <a:spLocks noGrp="1"/>
          </p:cNvSpPr>
          <p:nvPr>
            <p:ph type="sldNum" sz="quarter" idx="12"/>
          </p:nvPr>
        </p:nvSpPr>
        <p:spPr/>
        <p:txBody>
          <a:bodyPr/>
          <a:lstStyle/>
          <a:p>
            <a:fld id="{330EA680-D336-4FF7-8B7A-9848BB0A1C32}" type="slidenum">
              <a:rPr lang="en-US" smtClean="0"/>
              <a:t>3</a:t>
            </a:fld>
            <a:endParaRPr lang="en-US"/>
          </a:p>
        </p:txBody>
      </p:sp>
      <p:graphicFrame>
        <p:nvGraphicFramePr>
          <p:cNvPr id="6" name="Table 5">
            <a:extLst>
              <a:ext uri="{FF2B5EF4-FFF2-40B4-BE49-F238E27FC236}">
                <a16:creationId xmlns:a16="http://schemas.microsoft.com/office/drawing/2014/main" id="{22925CF1-65D8-49D1-AB1C-9A433ADA12A7}"/>
              </a:ext>
            </a:extLst>
          </p:cNvPr>
          <p:cNvGraphicFramePr>
            <a:graphicFrameLocks noGrp="1"/>
          </p:cNvGraphicFramePr>
          <p:nvPr>
            <p:extLst>
              <p:ext uri="{D42A27DB-BD31-4B8C-83A1-F6EECF244321}">
                <p14:modId xmlns:p14="http://schemas.microsoft.com/office/powerpoint/2010/main" val="223124772"/>
              </p:ext>
            </p:extLst>
          </p:nvPr>
        </p:nvGraphicFramePr>
        <p:xfrm>
          <a:off x="838200" y="4834128"/>
          <a:ext cx="10515600" cy="1060704"/>
        </p:xfrm>
        <a:graphic>
          <a:graphicData uri="http://schemas.openxmlformats.org/drawingml/2006/table">
            <a:tbl>
              <a:tblPr firstRow="1" firstCol="1" bandRow="1">
                <a:tableStyleId>{5C22544A-7EE6-4342-B048-85BDC9FD1C3A}</a:tableStyleId>
              </a:tblPr>
              <a:tblGrid>
                <a:gridCol w="1752600">
                  <a:extLst>
                    <a:ext uri="{9D8B030D-6E8A-4147-A177-3AD203B41FA5}">
                      <a16:colId xmlns:a16="http://schemas.microsoft.com/office/drawing/2014/main" val="4132592345"/>
                    </a:ext>
                  </a:extLst>
                </a:gridCol>
                <a:gridCol w="1752600">
                  <a:extLst>
                    <a:ext uri="{9D8B030D-6E8A-4147-A177-3AD203B41FA5}">
                      <a16:colId xmlns:a16="http://schemas.microsoft.com/office/drawing/2014/main" val="3926612021"/>
                    </a:ext>
                  </a:extLst>
                </a:gridCol>
                <a:gridCol w="1752600">
                  <a:extLst>
                    <a:ext uri="{9D8B030D-6E8A-4147-A177-3AD203B41FA5}">
                      <a16:colId xmlns:a16="http://schemas.microsoft.com/office/drawing/2014/main" val="1629516675"/>
                    </a:ext>
                  </a:extLst>
                </a:gridCol>
                <a:gridCol w="1752600">
                  <a:extLst>
                    <a:ext uri="{9D8B030D-6E8A-4147-A177-3AD203B41FA5}">
                      <a16:colId xmlns:a16="http://schemas.microsoft.com/office/drawing/2014/main" val="3483346195"/>
                    </a:ext>
                  </a:extLst>
                </a:gridCol>
                <a:gridCol w="1752600">
                  <a:extLst>
                    <a:ext uri="{9D8B030D-6E8A-4147-A177-3AD203B41FA5}">
                      <a16:colId xmlns:a16="http://schemas.microsoft.com/office/drawing/2014/main" val="3021306324"/>
                    </a:ext>
                  </a:extLst>
                </a:gridCol>
                <a:gridCol w="1752600">
                  <a:extLst>
                    <a:ext uri="{9D8B030D-6E8A-4147-A177-3AD203B41FA5}">
                      <a16:colId xmlns:a16="http://schemas.microsoft.com/office/drawing/2014/main" val="2393734542"/>
                    </a:ext>
                  </a:extLst>
                </a:gridCol>
              </a:tblGrid>
              <a:tr h="362712">
                <a:tc>
                  <a:txBody>
                    <a:bodyPr/>
                    <a:lstStyle/>
                    <a:p>
                      <a:r>
                        <a:rPr lang="en-IN" sz="1200" dirty="0">
                          <a:effectLst/>
                        </a:rPr>
                        <a:t>Data Set Characteristics: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dirty="0">
                          <a:effectLst/>
                        </a:rPr>
                        <a:t>Multivariate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dirty="0">
                          <a:effectLst/>
                        </a:rPr>
                        <a:t>Number of Instances: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a:effectLst/>
                        </a:rPr>
                        <a:t>145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a:effectLst/>
                        </a:rPr>
                        <a:t>Area: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a:effectLst/>
                        </a:rPr>
                        <a:t>Social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887308392"/>
                  </a:ext>
                </a:extLst>
              </a:tr>
              <a:tr h="362712">
                <a:tc>
                  <a:txBody>
                    <a:bodyPr/>
                    <a:lstStyle/>
                    <a:p>
                      <a:r>
                        <a:rPr lang="en-IN" sz="1200">
                          <a:effectLst/>
                        </a:rPr>
                        <a:t>Attribute Characteristics: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dirty="0">
                          <a:effectLst/>
                        </a:rPr>
                        <a:t>Integer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a:effectLst/>
                        </a:rPr>
                        <a:t>Number of Attributes: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dirty="0">
                          <a:effectLst/>
                          <a:latin typeface="Calibri" panose="020F0502020204030204" pitchFamily="34" charset="0"/>
                          <a:ea typeface="Calibri" panose="020F0502020204030204" pitchFamily="34" charset="0"/>
                          <a:cs typeface="Times New Roman" panose="02020603050405020304" pitchFamily="18" charset="0"/>
                        </a:rPr>
                        <a:t>29</a:t>
                      </a:r>
                    </a:p>
                  </a:txBody>
                  <a:tcPr marL="76200" marR="76200" marT="76200" marB="76200" anchor="ctr"/>
                </a:tc>
                <a:tc>
                  <a:txBody>
                    <a:bodyPr/>
                    <a:lstStyle/>
                    <a:p>
                      <a:r>
                        <a:rPr lang="en-IN" sz="1200">
                          <a:effectLst/>
                        </a:rPr>
                        <a:t>Date Donated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a:effectLst/>
                        </a:rPr>
                        <a:t>2021-01-30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449119308"/>
                  </a:ext>
                </a:extLst>
              </a:tr>
              <a:tr h="234696">
                <a:tc>
                  <a:txBody>
                    <a:bodyPr/>
                    <a:lstStyle/>
                    <a:p>
                      <a:r>
                        <a:rPr lang="en-IN" sz="1200" dirty="0">
                          <a:effectLst/>
                        </a:rPr>
                        <a:t>Associated Tasks: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dirty="0">
                          <a:effectLst/>
                        </a:rPr>
                        <a:t>Classification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dirty="0">
                          <a:effectLst/>
                        </a:rPr>
                        <a:t>Missing Values?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dirty="0">
                          <a:effectLst/>
                        </a:rPr>
                        <a:t>N/A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a:effectLst/>
                        </a:rPr>
                        <a:t>Number of Web Hits: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200" dirty="0">
                          <a:effectLst/>
                        </a:rPr>
                        <a:t>20563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464432476"/>
                  </a:ext>
                </a:extLst>
              </a:tr>
            </a:tbl>
          </a:graphicData>
        </a:graphic>
      </p:graphicFrame>
      <p:sp>
        <p:nvSpPr>
          <p:cNvPr id="4" name="AutoShape 2" descr="data:image/pjpeg;base64,/9j/4AAQSkZJRgABAQEAYABgAAD/2wBDAAEBAQEBAQEBAQEBAQEBAQEBAQEBAQEBAQEBAQEBAQEBAQEBAQEBAQEBAQEBAQEBAQEBAQEBAQEBAQEBAQEBAQH/2wBDAQEBAQEBAQEBAQEBAQEBAQEBAQEBAQEBAQEBAQEBAQEBAQEBAQEBAQEBAQEBAQEBAQEBAQEBAQEBAQEBAQEBAQH/wAARCABAAE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iiiivhzzwooooAKKKKACiiigAooooA4nwt8S/hx451PxJongnx/4K8Yaz4NvV03xhpHhfxVofiDU/CmotcX1oth4ksNJvru70O9a60zUrYWupxWs5uNPvYRH5lpOsdzxl478EfDrRH8S/EHxj4V8C+HIrm3s5Nf8Y+IdJ8MaLHd3bFbW1fVNbu7KxW5uWVlt4GnEszKwjViDX4xWVt/wyd/wWMuYVH9n/Df9t/wDc3UP/LLTIPiPahru4DH5fO1e78U+G7pwMPtf4mRr/y1zHp/8FMVm/aO/aY/Y1/YV0yWSbSvE/i9/jJ8Wre3dg0HgrQU1Kztmd4iPJkbw7pnxI8pZ2RWvptFKgvJCT50sbONCvL2a9vRxP1VUru06k6kI0WuqjUhUhU7pN9jH2r5ZO3vRqez5e7bXL96d/LXe1z9ffE3xM+HPgrwtD458Y+PvBfhTwXcw2txbeLvEfijRNE8NXMF/B9qsZbbXNSvrbTLhL62xPZtDcuLqEiSDzFINcf8N/2jPgD8YdSutF+FXxo+F/xD1qytZL+70Xwf448O6/rNvYRSRQyX8uladqE+oLYRzTwRPem3+yrLNFGZQ8iBvw//AOCjVt4O8M/8FAv2dfEv7XHh/wAQax+xVbeBf7G0K30601efwRo3i5IfEK3sWraZoLRXE01rqn/CMaprmn2Cm/1Lwva6XDFa6vY6Xc6S36wfs7/Az9imLUNJ+P37MHg74W2015oGp+GLPxn8KriODS7vSNSm0661TSNSsNHvF0l9QiudO09rmPVNOXXNMnha3drUy3MMjpYqtWxNWjGNCEaFTkqQqTmsRKPLGXtqcFGypvmtBttTs/eiEakpTlFKCUZWabfO9E20rWtdtL06H2PRRRXoGwUUUUAfkj/wWC+HOtXXwI8CftH+CItnxD/ZS+J3hr4laPfJG0k8OgXer6VZ61Gix7ZPKt9ctPCGu3jq4WLT9CvHYBdzp5x/wTlvn/as/ar/AGrP29NQsLqHw7c3Ok/BH4OQ36FvsOg6Tpuj3evywpIqi1um07T/AApdSNCu43PibX4XMe+VJP2f17QND8VaJqvhrxPo2leIvDuvafdaTreg65p9pqujaxpd9C9ve6dqmmX0U9lf2N3byPBc2l1DLBPE7RyxsrEHF8D/AA98BfDHQY/C3w38E+E/AHhmK6ub2Lw74L8O6R4X0OO8vGV7u7TStEtLKxW5umVWuJxAJZmVTIzECvPngnLHRxPOvZLlnOjb4sRThUp06t/7tOpa3eEH0MvZv2vPf3dG423nFWi/ue22iPmj40/tK/sZQ+KfFH7OP7RPjb4aaZqDaLpGqaz4P+L1raWfhXV9G1qFrnTruDVPEdr/AMItdyo8UgEP9oR6rYXUC3CW8QNtcyfkV+yNL8NPAv8AwVQu/An7CvibUvEn7Mvif4catq/xm0zRtS1TxB8PfD+tWeja9cWL6Lql81xHeWdh4mTwbaaNrTXV/LBceJte8PafqLaa0sEf7p/E39nH4BfGe6hv/iv8Gvhp8QdTt4EtbfWPFXg3QtX1u3tY2ZktbfWrqyfVYLVWdmFtFeJBuZj5eSa6T4b/AAg+FXwe0qfRPhT8OPBHw50q7kSa9svBfhjR/DkN/PGGWO41H+yrS1fULlFd1W4vWnnCsyiTBIpVcLXrV6NScsMo0KyqwqQp1PrDhF39k5OXKlK9qlm4yWqj3TpzlOMnyJRlzRai/aWXS97Weqffsra+i0UUV6JsFFFFABRRRQAUUUUAFFFFA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889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E15-6BC0-66AA-3649-943C50FC8229}"/>
              </a:ext>
            </a:extLst>
          </p:cNvPr>
          <p:cNvSpPr>
            <a:spLocks noGrp="1"/>
          </p:cNvSpPr>
          <p:nvPr>
            <p:ph type="title"/>
          </p:nvPr>
        </p:nvSpPr>
        <p:spPr>
          <a:xfrm>
            <a:off x="571500" y="0"/>
            <a:ext cx="10668000" cy="1325563"/>
          </a:xfrm>
        </p:spPr>
        <p:txBody>
          <a:bodyPr>
            <a:normAutofit/>
          </a:bodyPr>
          <a:lstStyle/>
          <a:p>
            <a:r>
              <a:rPr lang="en-US" sz="3600" b="1" dirty="0">
                <a:latin typeface="Times New Roman" panose="02020603050405020304" pitchFamily="18" charset="0"/>
                <a:cs typeface="Times New Roman" panose="02020603050405020304" pitchFamily="18" charset="0"/>
              </a:rPr>
              <a:t>Attributes in Dataset </a:t>
            </a:r>
          </a:p>
        </p:txBody>
      </p:sp>
      <p:sp>
        <p:nvSpPr>
          <p:cNvPr id="3" name="Content Placeholder 2">
            <a:extLst>
              <a:ext uri="{FF2B5EF4-FFF2-40B4-BE49-F238E27FC236}">
                <a16:creationId xmlns:a16="http://schemas.microsoft.com/office/drawing/2014/main" id="{BEF2240D-008F-41F7-AA1B-25109360610D}"/>
              </a:ext>
            </a:extLst>
          </p:cNvPr>
          <p:cNvSpPr>
            <a:spLocks noGrp="1"/>
          </p:cNvSpPr>
          <p:nvPr>
            <p:ph idx="1"/>
          </p:nvPr>
        </p:nvSpPr>
        <p:spPr>
          <a:xfrm>
            <a:off x="571500" y="1028700"/>
            <a:ext cx="10668000" cy="5130800"/>
          </a:xfrm>
        </p:spPr>
        <p:txBody>
          <a:bodyPr numCol="2">
            <a:normAutofit fontScale="47500" lnSpcReduction="20000"/>
          </a:bodyPr>
          <a:lstStyle/>
          <a:p>
            <a:pPr marL="0" indent="0">
              <a:buNone/>
            </a:pPr>
            <a:r>
              <a:rPr lang="en-US" sz="3400" i="1" dirty="0">
                <a:latin typeface="Times New Roman" panose="02020603050405020304" pitchFamily="18" charset="0"/>
                <a:ea typeface="Segoe UI Symbol" panose="020B0502040204020203" pitchFamily="34" charset="0"/>
                <a:cs typeface="Times New Roman" panose="02020603050405020304" pitchFamily="18" charset="0"/>
              </a:rPr>
              <a:t>1-10 of the data are the personal questions, 11-16. questions include family questions, and the remaining questions include education habits</a:t>
            </a:r>
            <a:r>
              <a:rPr lang="en-US" sz="3200" i="1" dirty="0">
                <a:latin typeface="Times New Roman" panose="02020603050405020304" pitchFamily="18" charset="0"/>
                <a:ea typeface="Segoe UI Symbol" panose="020B0502040204020203" pitchFamily="34" charset="0"/>
                <a:cs typeface="Times New Roman" panose="02020603050405020304" pitchFamily="18" charset="0"/>
              </a:rPr>
              <a:t>.</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Student Age </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Sex </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Graduated high-school type </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Scholarship type</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Additional work</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Regular artistic or sports activity</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Total salary if available </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Transportation to the university</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Accommodation type in Cyprus</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Mothers education</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Fathers education</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Number of sisters/brothers </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Parental status</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Mothers occupation employee, </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Fathers occupation</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Weekly study hours</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Reading frequency (non-scientific books/journals</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Reading frequency (scientific books/journals)</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Attendance to the seminars/conferences related to the department</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Impact of your projects/activities on your success</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Attendance to classes </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Taking notes in classes</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Listening in classes</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Discussion improves my interest and success in the course</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Flip-classroom: ( not useful, useful ,not applicable)</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Cumulative grade point average in the last semester </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Expected Cumulative grade point average in the graduation </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Course ID</a:t>
            </a:r>
          </a:p>
          <a:p>
            <a:pPr marL="514350" indent="-514350">
              <a:buFont typeface="+mj-lt"/>
              <a:buAutoNum type="arabicPeriod"/>
            </a:pPr>
            <a:r>
              <a:rPr lang="en-US" sz="3200" dirty="0">
                <a:latin typeface="Segoe UI Symbol" panose="020B0502040204020203" pitchFamily="34" charset="0"/>
                <a:ea typeface="Segoe UI Symbol" panose="020B0502040204020203" pitchFamily="34" charset="0"/>
              </a:rPr>
              <a:t>OUTPUT Grade </a:t>
            </a:r>
          </a:p>
          <a:p>
            <a:endParaRPr lang="en-US" sz="3200" dirty="0">
              <a:latin typeface="Segoe UI Symbol" panose="020B0502040204020203" pitchFamily="34" charset="0"/>
              <a:ea typeface="Segoe UI Symbol" panose="020B0502040204020203" pitchFamily="34" charset="0"/>
            </a:endParaRPr>
          </a:p>
        </p:txBody>
      </p:sp>
      <p:sp>
        <p:nvSpPr>
          <p:cNvPr id="5" name="Slide Number Placeholder 4"/>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376347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3080-EE3D-09B2-C6CF-8B5FA5670128}"/>
              </a:ext>
            </a:extLst>
          </p:cNvPr>
          <p:cNvSpPr>
            <a:spLocks noGrp="1"/>
          </p:cNvSpPr>
          <p:nvPr>
            <p:ph type="title"/>
          </p:nvPr>
        </p:nvSpPr>
        <p:spPr>
          <a:xfrm>
            <a:off x="374299" y="365125"/>
            <a:ext cx="10979501" cy="1325563"/>
          </a:xfrm>
        </p:spPr>
        <p:txBody>
          <a:bodyPr>
            <a:normAutofit/>
          </a:bodyPr>
          <a:lstStyle/>
          <a:p>
            <a:r>
              <a:rPr lang="en-US" sz="3600" b="1" dirty="0">
                <a:latin typeface="Times New Roman" panose="02020603050405020304" pitchFamily="18" charset="0"/>
                <a:cs typeface="Times New Roman" panose="02020603050405020304" pitchFamily="18" charset="0"/>
              </a:rPr>
              <a:t>Dataset Before Conversion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00" y="1534604"/>
            <a:ext cx="11347801" cy="44597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367686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70F6-54AE-7D31-5ACA-ED36071CF700}"/>
              </a:ext>
            </a:extLst>
          </p:cNvPr>
          <p:cNvSpPr>
            <a:spLocks noGrp="1"/>
          </p:cNvSpPr>
          <p:nvPr>
            <p:ph type="title"/>
          </p:nvPr>
        </p:nvSpPr>
        <p:spPr>
          <a:xfrm>
            <a:off x="314824" y="365125"/>
            <a:ext cx="11038976" cy="1325563"/>
          </a:xfrm>
        </p:spPr>
        <p:txBody>
          <a:bodyPr>
            <a:normAutofit/>
          </a:bodyPr>
          <a:lstStyle/>
          <a:p>
            <a:r>
              <a:rPr lang="en-US" sz="3600" b="1" dirty="0">
                <a:latin typeface="Times New Roman" panose="02020603050405020304" pitchFamily="18" charset="0"/>
                <a:cs typeface="Times New Roman" panose="02020603050405020304" pitchFamily="18" charset="0"/>
              </a:rPr>
              <a:t>Data-set After Conversion(Final Dataset)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460500"/>
            <a:ext cx="11496176" cy="4686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109612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1522-A112-82DF-D242-AD17531A894E}"/>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Descriptive</a:t>
            </a:r>
            <a:r>
              <a:rPr lang="en-US" dirty="0"/>
              <a:t> </a:t>
            </a:r>
            <a:r>
              <a:rPr lang="en-US" sz="3600" b="1" dirty="0">
                <a:latin typeface="Times New Roman" panose="02020603050405020304" pitchFamily="18" charset="0"/>
                <a:cs typeface="Times New Roman" panose="02020603050405020304" pitchFamily="18" charset="0"/>
              </a:rPr>
              <a:t>Statistics</a:t>
            </a:r>
            <a:r>
              <a:rPr lang="en-US" dirty="0"/>
              <a:t> </a:t>
            </a:r>
          </a:p>
        </p:txBody>
      </p:sp>
      <p:sp>
        <p:nvSpPr>
          <p:cNvPr id="3" name="Content Placeholder 2">
            <a:extLst>
              <a:ext uri="{FF2B5EF4-FFF2-40B4-BE49-F238E27FC236}">
                <a16:creationId xmlns:a16="http://schemas.microsoft.com/office/drawing/2014/main" id="{415BBD64-D001-2270-70CE-C741AA0E8CA3}"/>
              </a:ext>
            </a:extLst>
          </p:cNvPr>
          <p:cNvSpPr>
            <a:spLocks noGrp="1"/>
          </p:cNvSpPr>
          <p:nvPr>
            <p:ph idx="1"/>
          </p:nvPr>
        </p:nvSpPr>
        <p:spPr/>
        <p:txBody>
          <a:bodyPr>
            <a:normAutofit/>
          </a:bodyPr>
          <a:lstStyle/>
          <a:p>
            <a:pPr marL="0" indent="0">
              <a:buNone/>
            </a:pPr>
            <a:r>
              <a:rPr lang="en-IN" dirty="0">
                <a:effectLst/>
                <a:latin typeface="Segoe UI Symbol" panose="020B0502040204020203" pitchFamily="34" charset="0"/>
                <a:ea typeface="Segoe UI Symbol" panose="020B0502040204020203" pitchFamily="34" charset="0"/>
                <a:cs typeface="Times New Roman" panose="02020603050405020304" pitchFamily="18" charset="0"/>
              </a:rPr>
              <a:t>The substage of data understanding is summarizing the attributes of the data in the form of visuals and graphs which could give a quick reference to its pattern of distribution. Using the visual way is advantageous in understanding the data, patterns, trend and overall distribution for the dataset.</a:t>
            </a:r>
          </a:p>
          <a:p>
            <a:pPr marL="0" indent="0">
              <a:buNone/>
            </a:pPr>
            <a:endParaRPr lang="en-US" dirty="0">
              <a:latin typeface="Segoe UI Symbol" panose="020B0502040204020203" pitchFamily="34" charset="0"/>
              <a:ea typeface="Segoe UI Symbol" panose="020B0502040204020203" pitchFamily="34" charset="0"/>
            </a:endParaRPr>
          </a:p>
        </p:txBody>
      </p:sp>
      <p:sp>
        <p:nvSpPr>
          <p:cNvPr id="5" name="Slide Number Placeholder 4"/>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1082667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website&#10;&#10;Description automatically generated">
            <a:extLst>
              <a:ext uri="{FF2B5EF4-FFF2-40B4-BE49-F238E27FC236}">
                <a16:creationId xmlns:a16="http://schemas.microsoft.com/office/drawing/2014/main" id="{39492112-00B8-D15A-8BF5-B9AADE3909F1}"/>
              </a:ext>
            </a:extLst>
          </p:cNvPr>
          <p:cNvPicPr>
            <a:picLocks noChangeAspect="1"/>
          </p:cNvPicPr>
          <p:nvPr/>
        </p:nvPicPr>
        <p:blipFill>
          <a:blip r:embed="rId2"/>
          <a:stretch>
            <a:fillRect/>
          </a:stretch>
        </p:blipFill>
        <p:spPr>
          <a:xfrm>
            <a:off x="8628" y="2136"/>
            <a:ext cx="12189123" cy="6853728"/>
          </a:xfrm>
          <a:prstGeom prst="rect">
            <a:avLst/>
          </a:prstGeom>
        </p:spPr>
      </p:pic>
      <p:sp>
        <p:nvSpPr>
          <p:cNvPr id="4" name="Slide Number Placeholder 3"/>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49502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82DA7-0F38-1FAC-A824-BEE18D808290}"/>
              </a:ext>
            </a:extLst>
          </p:cNvPr>
          <p:cNvSpPr>
            <a:spLocks noGrp="1"/>
          </p:cNvSpPr>
          <p:nvPr>
            <p:ph type="title"/>
          </p:nvPr>
        </p:nvSpPr>
        <p:spPr/>
        <p:txBody>
          <a:bodyPr/>
          <a:lstStyle/>
          <a:p>
            <a:endParaRPr lang="en-US"/>
          </a:p>
        </p:txBody>
      </p:sp>
      <p:pic>
        <p:nvPicPr>
          <p:cNvPr id="4" name="Picture 4" descr="Graphical user interface&#10;&#10;Description automatically generated">
            <a:extLst>
              <a:ext uri="{FF2B5EF4-FFF2-40B4-BE49-F238E27FC236}">
                <a16:creationId xmlns:a16="http://schemas.microsoft.com/office/drawing/2014/main" id="{00D0A0E6-389F-BFED-1754-51E658799C6F}"/>
              </a:ext>
            </a:extLst>
          </p:cNvPr>
          <p:cNvPicPr>
            <a:picLocks noGrp="1" noChangeAspect="1"/>
          </p:cNvPicPr>
          <p:nvPr>
            <p:ph idx="1"/>
          </p:nvPr>
        </p:nvPicPr>
        <p:blipFill>
          <a:blip r:embed="rId2"/>
          <a:stretch>
            <a:fillRect/>
          </a:stretch>
        </p:blipFill>
        <p:spPr>
          <a:xfrm>
            <a:off x="2743" y="-297"/>
            <a:ext cx="12186514" cy="6852997"/>
          </a:xfrm>
        </p:spPr>
      </p:pic>
      <p:sp>
        <p:nvSpPr>
          <p:cNvPr id="5" name="Slide Number Placeholder 4"/>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2351166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461</TotalTime>
  <Words>760</Words>
  <Application>Microsoft Macintosh PowerPoint</Application>
  <PresentationFormat>Widescreen</PresentationFormat>
  <Paragraphs>113</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Segoe MDL2 Assets</vt:lpstr>
      <vt:lpstr>Segoe UI Symbol</vt:lpstr>
      <vt:lpstr>Times New Roman</vt:lpstr>
      <vt:lpstr>Office Theme</vt:lpstr>
      <vt:lpstr>PowerPoint Presentation</vt:lpstr>
      <vt:lpstr>Problem Statement</vt:lpstr>
      <vt:lpstr>  Data Pipeline (Program’s Structure Analyzing and GUI  Constructing)  </vt:lpstr>
      <vt:lpstr>Attributes in Dataset </vt:lpstr>
      <vt:lpstr>Dataset Before Conversion </vt:lpstr>
      <vt:lpstr>Data-set After Conversion(Final Dataset)</vt:lpstr>
      <vt:lpstr>Descriptive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vt:lpstr>
      <vt:lpstr>Future Scope </vt:lpstr>
      <vt:lpstr>References </vt:lpstr>
      <vt:lpstr>Roles and Responsibilities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Muskan Thapa</dc:creator>
  <cp:lastModifiedBy>Anshika Aggarwal</cp:lastModifiedBy>
  <cp:revision>150</cp:revision>
  <dcterms:created xsi:type="dcterms:W3CDTF">2022-09-05T10:44:39Z</dcterms:created>
  <dcterms:modified xsi:type="dcterms:W3CDTF">2022-09-07T10:37:19Z</dcterms:modified>
</cp:coreProperties>
</file>