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embeddedFontLst>
    <p:embeddedFont>
      <p:font typeface="Open Sans ExtraBold" panose="020B0306030504020204" pitchFamily="34"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font" Target="fonts/font1.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2.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marL="914400" lvl="1" indent="-3556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marL="1371600" lvl="2" indent="-3429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marL="1828800" lvl="3"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marL="2286000" lvl="4"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Department of Computer Science and Engineering</a:t>
            </a:r>
            <a:endParaRPr sz="1600">
              <a:solidFill>
                <a:srgbClr val="FFFFFF"/>
              </a:solidFill>
              <a:latin typeface="Calibri"/>
              <a:ea typeface="Calibri"/>
              <a:cs typeface="Calibri"/>
              <a:sym typeface="Calibri"/>
            </a:endParaRPr>
          </a:p>
        </p:txBody>
      </p:sp>
      <p:cxnSp>
        <p:nvCxnSpPr>
          <p:cNvPr id="23" name="Google Shape;23;p3"/>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24" name="Google Shape;24;p3"/>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Rajalakshmi Engineering College 		</a:t>
            </a:r>
            <a:fld id="{00000000-1234-1234-1234-123412341234}" type="slidenum">
              <a:rPr lang="en-US" sz="1600">
                <a:solidFill>
                  <a:srgbClr val="FFFFFF"/>
                </a:solidFill>
                <a:latin typeface="Calibri"/>
                <a:ea typeface="Calibri"/>
                <a:cs typeface="Calibri"/>
                <a:sym typeface="Calibri"/>
              </a:rPr>
              <a:t>‹#›</a:t>
            </a:fld>
            <a:endParaRPr sz="1600">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Open Sans ExtraBold"/>
              <a:buNone/>
              <a:defRPr>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g"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0.xml" /><Relationship Id="rId1" Type="http://schemas.openxmlformats.org/officeDocument/2006/relationships/slideLayout" Target="../slideLayouts/slideLayout2.xml" /><Relationship Id="rId5" Type="http://schemas.openxmlformats.org/officeDocument/2006/relationships/image" Target="../media/image7.png" /><Relationship Id="rId4" Type="http://schemas.openxmlformats.org/officeDocument/2006/relationships/image" Target="../media/image6.png"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2.xml" /><Relationship Id="rId1" Type="http://schemas.openxmlformats.org/officeDocument/2006/relationships/slideLayout" Target="../slideLayouts/slideLayout2.xml" /><Relationship Id="rId5" Type="http://schemas.openxmlformats.org/officeDocument/2006/relationships/image" Target="../media/image10.png" /><Relationship Id="rId4" Type="http://schemas.openxmlformats.org/officeDocument/2006/relationships/image" Target="../media/image9.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07/s11633-021-1289-2" TargetMode="External" /><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7.xml" /><Relationship Id="rId1" Type="http://schemas.openxmlformats.org/officeDocument/2006/relationships/slideLayout" Target="../slideLayouts/slideLayout1.xml" /><Relationship Id="rId5" Type="http://schemas.openxmlformats.org/officeDocument/2006/relationships/image" Target="../media/image13.png" /><Relationship Id="rId4" Type="http://schemas.openxmlformats.org/officeDocument/2006/relationships/image" Target="../media/image12.png"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l="-776" t="63278" r="776" b="-30897"/>
          <a:stretch/>
        </p:blipFill>
        <p:spPr>
          <a:xfrm>
            <a:off x="-72010" y="-2532"/>
            <a:ext cx="9216010" cy="3231811"/>
          </a:xfrm>
          <a:prstGeom prst="rect">
            <a:avLst/>
          </a:prstGeom>
          <a:noFill/>
          <a:ln>
            <a:noFill/>
          </a:ln>
        </p:spPr>
      </p:pic>
      <p:grpSp>
        <p:nvGrpSpPr>
          <p:cNvPr id="89" name="Google Shape;89;p13"/>
          <p:cNvGrpSpPr/>
          <p:nvPr/>
        </p:nvGrpSpPr>
        <p:grpSpPr>
          <a:xfrm>
            <a:off x="-14748" y="986564"/>
            <a:ext cx="8858644" cy="5457241"/>
            <a:chOff x="-14748" y="986564"/>
            <a:chExt cx="8858644" cy="5457241"/>
          </a:xfrm>
        </p:grpSpPr>
        <p:sp>
          <p:nvSpPr>
            <p:cNvPr id="90" name="Google Shape;90;p13"/>
            <p:cNvSpPr txBox="1"/>
            <p:nvPr/>
          </p:nvSpPr>
          <p:spPr>
            <a:xfrm>
              <a:off x="177781" y="4812105"/>
              <a:ext cx="4322100" cy="163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Calibri"/>
                  <a:ea typeface="Calibri"/>
                  <a:cs typeface="Calibri"/>
                  <a:sym typeface="Calibri"/>
                </a:rPr>
                <a:t>Register No</a:t>
              </a:r>
              <a:r>
                <a:rPr lang="en-US" sz="2000" b="1" dirty="0">
                  <a:solidFill>
                    <a:schemeClr val="dk1"/>
                  </a:solidFill>
                  <a:latin typeface="Calibri"/>
                  <a:ea typeface="Calibri"/>
                  <a:cs typeface="Calibri"/>
                  <a:sym typeface="Calibri"/>
                </a:rPr>
                <a:t>:220701027</a:t>
              </a:r>
              <a:endParaRPr dirty="0"/>
            </a:p>
            <a:p>
              <a:pPr marL="0" marR="0" lvl="0" indent="0" algn="l" rtl="0">
                <a:spcBef>
                  <a:spcPts val="0"/>
                </a:spcBef>
                <a:spcAft>
                  <a:spcPts val="0"/>
                </a:spcAft>
                <a:buNone/>
              </a:pPr>
              <a:r>
                <a:rPr lang="en-US" sz="2000" b="1" dirty="0" err="1">
                  <a:solidFill>
                    <a:schemeClr val="dk1"/>
                  </a:solidFill>
                  <a:latin typeface="Calibri"/>
                  <a:ea typeface="Calibri"/>
                  <a:cs typeface="Calibri"/>
                  <a:sym typeface="Calibri"/>
                </a:rPr>
                <a:t>Name:Ansh</a:t>
              </a:r>
              <a:r>
                <a:rPr lang="en-US" sz="2000" b="1" dirty="0">
                  <a:solidFill>
                    <a:schemeClr val="dk1"/>
                  </a:solidFill>
                  <a:latin typeface="Calibri"/>
                  <a:ea typeface="Calibri"/>
                  <a:cs typeface="Calibri"/>
                  <a:sym typeface="Calibri"/>
                </a:rPr>
                <a:t> Bhatia</a:t>
              </a:r>
              <a:endParaRPr dirty="0"/>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Guide </a:t>
              </a:r>
              <a:r>
                <a:rPr lang="en-US" sz="2000" b="1" dirty="0" err="1">
                  <a:solidFill>
                    <a:schemeClr val="dk1"/>
                  </a:solidFill>
                  <a:latin typeface="Calibri"/>
                  <a:ea typeface="Calibri"/>
                  <a:cs typeface="Calibri"/>
                  <a:sym typeface="Calibri"/>
                </a:rPr>
                <a:t>Name:mrs.jinu</a:t>
              </a:r>
              <a:r>
                <a:rPr lang="en-US" sz="2000" b="1" dirty="0">
                  <a:solidFill>
                    <a:schemeClr val="dk1"/>
                  </a:solidFill>
                  <a:latin typeface="Calibri"/>
                  <a:ea typeface="Calibri"/>
                  <a:cs typeface="Calibri"/>
                  <a:sym typeface="Calibri"/>
                </a:rPr>
                <a:t> </a:t>
              </a:r>
              <a:r>
                <a:rPr lang="en-US" sz="2000" b="1" dirty="0" err="1">
                  <a:solidFill>
                    <a:schemeClr val="dk1"/>
                  </a:solidFill>
                  <a:latin typeface="Calibri"/>
                  <a:ea typeface="Calibri"/>
                  <a:cs typeface="Calibri"/>
                  <a:sym typeface="Calibri"/>
                </a:rPr>
                <a:t>sophia</a:t>
              </a:r>
              <a:endParaRPr dirty="0"/>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Designation and </a:t>
              </a:r>
              <a:r>
                <a:rPr lang="en-US" sz="2000" b="1" dirty="0" err="1">
                  <a:solidFill>
                    <a:schemeClr val="dk1"/>
                  </a:solidFill>
                  <a:latin typeface="Calibri"/>
                  <a:ea typeface="Calibri"/>
                  <a:cs typeface="Calibri"/>
                  <a:sym typeface="Calibri"/>
                </a:rPr>
                <a:t>Department:assistant</a:t>
              </a:r>
              <a:r>
                <a:rPr lang="en-US" sz="2000" b="1" dirty="0">
                  <a:solidFill>
                    <a:schemeClr val="dk1"/>
                  </a:solidFill>
                  <a:latin typeface="Calibri"/>
                  <a:ea typeface="Calibri"/>
                  <a:cs typeface="Calibri"/>
                  <a:sym typeface="Calibri"/>
                </a:rPr>
                <a:t> prof/CSE</a:t>
              </a:r>
              <a:endParaRPr sz="2000" b="1" dirty="0">
                <a:solidFill>
                  <a:schemeClr val="dk1"/>
                </a:solidFill>
                <a:latin typeface="Calibri"/>
                <a:ea typeface="Calibri"/>
                <a:cs typeface="Calibri"/>
                <a:sym typeface="Calibri"/>
              </a:endParaRPr>
            </a:p>
          </p:txBody>
        </p:sp>
        <p:grpSp>
          <p:nvGrpSpPr>
            <p:cNvPr id="91" name="Google Shape;91;p13"/>
            <p:cNvGrpSpPr/>
            <p:nvPr/>
          </p:nvGrpSpPr>
          <p:grpSpPr>
            <a:xfrm>
              <a:off x="-14748" y="986564"/>
              <a:ext cx="8858644" cy="3628907"/>
              <a:chOff x="-14748" y="986564"/>
              <a:chExt cx="8858644" cy="3628907"/>
            </a:xfrm>
          </p:grpSpPr>
          <p:sp>
            <p:nvSpPr>
              <p:cNvPr id="92" name="Google Shape;92;p13"/>
              <p:cNvSpPr/>
              <p:nvPr/>
            </p:nvSpPr>
            <p:spPr>
              <a:xfrm>
                <a:off x="4300328" y="1761200"/>
                <a:ext cx="4543568" cy="2680259"/>
              </a:xfrm>
              <a:custGeom>
                <a:avLst/>
                <a:gdLst/>
                <a:ahLst/>
                <a:cxnLst/>
                <a:rect l="l" t="t" r="r" b="b"/>
                <a:pathLst>
                  <a:path w="4140797" h="2622445" extrusionOk="0">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200" dirty="0">
                    <a:solidFill>
                      <a:schemeClr val="lt1"/>
                    </a:solidFill>
                    <a:latin typeface="Calibri"/>
                    <a:ea typeface="Calibri"/>
                    <a:cs typeface="Calibri"/>
                    <a:sym typeface="Calibri"/>
                  </a:rPr>
                  <a:t>music</a:t>
                </a:r>
              </a:p>
              <a:p>
                <a:pPr marL="0" marR="0" lvl="0" indent="0" algn="ctr" rtl="0">
                  <a:spcBef>
                    <a:spcPts val="0"/>
                  </a:spcBef>
                  <a:spcAft>
                    <a:spcPts val="0"/>
                  </a:spcAft>
                  <a:buNone/>
                </a:pPr>
                <a:r>
                  <a:rPr lang="en-US" sz="4200" dirty="0">
                    <a:solidFill>
                      <a:schemeClr val="lt1"/>
                    </a:solidFill>
                    <a:latin typeface="Calibri"/>
                    <a:ea typeface="Calibri"/>
                    <a:cs typeface="Calibri"/>
                    <a:sym typeface="Calibri"/>
                  </a:rPr>
                  <a:t>Playlist </a:t>
                </a:r>
              </a:p>
              <a:p>
                <a:pPr marL="0" marR="0" lvl="0" indent="0" algn="ctr" rtl="0">
                  <a:spcBef>
                    <a:spcPts val="0"/>
                  </a:spcBef>
                  <a:spcAft>
                    <a:spcPts val="0"/>
                  </a:spcAft>
                  <a:buNone/>
                </a:pPr>
                <a:r>
                  <a:rPr lang="en-US" sz="4200" dirty="0">
                    <a:solidFill>
                      <a:schemeClr val="lt1"/>
                    </a:solidFill>
                    <a:latin typeface="Calibri"/>
                    <a:ea typeface="Calibri"/>
                    <a:cs typeface="Calibri"/>
                    <a:sym typeface="Calibri"/>
                  </a:rPr>
                  <a:t>Suggestion</a:t>
                </a:r>
              </a:p>
              <a:p>
                <a:pPr marL="0" marR="0" lvl="0" indent="0" algn="ctr" rtl="0">
                  <a:spcBef>
                    <a:spcPts val="0"/>
                  </a:spcBef>
                  <a:spcAft>
                    <a:spcPts val="0"/>
                  </a:spcAft>
                  <a:buNone/>
                </a:pPr>
                <a:r>
                  <a:rPr lang="en-US" sz="4200" dirty="0">
                    <a:solidFill>
                      <a:schemeClr val="lt1"/>
                    </a:solidFill>
                    <a:latin typeface="Calibri"/>
                    <a:ea typeface="Calibri"/>
                    <a:cs typeface="Calibri"/>
                    <a:sym typeface="Calibri"/>
                  </a:rPr>
                  <a:t>bot</a:t>
                </a:r>
                <a:endParaRPr sz="4500" dirty="0">
                  <a:solidFill>
                    <a:schemeClr val="lt1"/>
                  </a:solidFill>
                  <a:latin typeface="Calibri"/>
                  <a:ea typeface="Calibri"/>
                  <a:cs typeface="Calibri"/>
                  <a:sym typeface="Calibri"/>
                </a:endParaRPr>
              </a:p>
            </p:txBody>
          </p:sp>
          <p:sp>
            <p:nvSpPr>
              <p:cNvPr id="93" name="Google Shape;93;p13"/>
              <p:cNvSpPr/>
              <p:nvPr/>
            </p:nvSpPr>
            <p:spPr>
              <a:xfrm>
                <a:off x="0" y="1529371"/>
                <a:ext cx="5743977" cy="3086100"/>
              </a:xfrm>
              <a:prstGeom prst="homePlate">
                <a:avLst>
                  <a:gd name="adj" fmla="val 50000"/>
                </a:avLst>
              </a:prstGeom>
              <a:solidFill>
                <a:srgbClr val="59595B"/>
              </a:solidFill>
              <a:ln w="25400" cap="flat" cmpd="sng">
                <a:solidFill>
                  <a:srgbClr val="59595B"/>
                </a:solidFill>
                <a:prstDash val="solid"/>
                <a:round/>
                <a:headEnd type="none" w="sm" len="sm"/>
                <a:tailEnd type="none" w="sm" len="sm"/>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4" name="Google Shape;94;p13"/>
              <p:cNvGrpSpPr/>
              <p:nvPr/>
            </p:nvGrpSpPr>
            <p:grpSpPr>
              <a:xfrm>
                <a:off x="-14748" y="986564"/>
                <a:ext cx="4014973" cy="1075928"/>
                <a:chOff x="-19391" y="1011603"/>
                <a:chExt cx="5278947" cy="1075928"/>
              </a:xfrm>
            </p:grpSpPr>
            <p:sp>
              <p:nvSpPr>
                <p:cNvPr id="95" name="Google Shape;95;p13"/>
                <p:cNvSpPr/>
                <p:nvPr/>
              </p:nvSpPr>
              <p:spPr>
                <a:xfrm>
                  <a:off x="-19391" y="1011603"/>
                  <a:ext cx="5278947" cy="1075928"/>
                </a:xfrm>
                <a:prstGeom prst="homePlate">
                  <a:avLst>
                    <a:gd name="adj" fmla="val 50000"/>
                  </a:avLst>
                </a:prstGeom>
                <a:solidFill>
                  <a:srgbClr val="00AAAD"/>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13"/>
                <p:cNvSpPr txBox="1"/>
                <p:nvPr/>
              </p:nvSpPr>
              <p:spPr>
                <a:xfrm>
                  <a:off x="237041" y="1195624"/>
                  <a:ext cx="4181886" cy="707886"/>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Introduction to </a:t>
                  </a:r>
                  <a:endParaRPr/>
                </a:p>
                <a:p>
                  <a:pPr marL="0" marR="0" lvl="0" indent="0" algn="ctr" rtl="0">
                    <a:spcBef>
                      <a:spcPts val="0"/>
                    </a:spcBef>
                    <a:spcAft>
                      <a:spcPts val="0"/>
                    </a:spcAft>
                    <a:buNone/>
                  </a:pPr>
                  <a:r>
                    <a:rPr lang="en-US" sz="2000" b="1">
                      <a:solidFill>
                        <a:schemeClr val="lt1"/>
                      </a:solidFill>
                      <a:latin typeface="Calibri"/>
                      <a:ea typeface="Calibri"/>
                      <a:cs typeface="Calibri"/>
                      <a:sym typeface="Calibri"/>
                    </a:rPr>
                    <a:t>Robotic Process Automation </a:t>
                  </a:r>
                  <a:endParaRPr sz="2000" b="1">
                    <a:solidFill>
                      <a:schemeClr val="lt1"/>
                    </a:solidFill>
                    <a:latin typeface="Calibri"/>
                    <a:ea typeface="Calibri"/>
                    <a:cs typeface="Calibri"/>
                    <a:sym typeface="Calibri"/>
                  </a:endParaRPr>
                </a:p>
              </p:txBody>
            </p:sp>
          </p:grpSp>
          <p:sp>
            <p:nvSpPr>
              <p:cNvPr id="97" name="Google Shape;97;p13"/>
              <p:cNvSpPr txBox="1"/>
              <p:nvPr/>
            </p:nvSpPr>
            <p:spPr>
              <a:xfrm>
                <a:off x="177782" y="2100903"/>
                <a:ext cx="4188156"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dirty="0">
                    <a:solidFill>
                      <a:schemeClr val="lt1"/>
                    </a:solidFill>
                    <a:latin typeface="Calibri"/>
                    <a:ea typeface="Calibri"/>
                    <a:cs typeface="Calibri"/>
                    <a:sym typeface="Calibri"/>
                  </a:rPr>
                  <a:t>Title of the Project</a:t>
                </a:r>
                <a:endParaRPr dirty="0"/>
              </a:p>
            </p:txBody>
          </p:sp>
          <p:sp>
            <p:nvSpPr>
              <p:cNvPr id="98" name="Google Shape;98;p13"/>
              <p:cNvSpPr/>
              <p:nvPr/>
            </p:nvSpPr>
            <p:spPr>
              <a:xfrm>
                <a:off x="4652237" y="1529372"/>
                <a:ext cx="1672363" cy="3086099"/>
              </a:xfrm>
              <a:custGeom>
                <a:avLst/>
                <a:gdLst/>
                <a:ahLst/>
                <a:cxnLst/>
                <a:rect l="l" t="t" r="r" b="b"/>
                <a:pathLst>
                  <a:path w="1672363" h="3086099" extrusionOk="0">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pic>
        <p:nvPicPr>
          <p:cNvPr id="99" name="Google Shape;99;p13"/>
          <p:cNvPicPr preferRelativeResize="0"/>
          <p:nvPr/>
        </p:nvPicPr>
        <p:blipFill rotWithShape="1">
          <a:blip r:embed="rId4">
            <a:alphaModFix/>
          </a:blip>
          <a:srcRect/>
          <a:stretch/>
        </p:blipFill>
        <p:spPr>
          <a:xfrm>
            <a:off x="7128284" y="4441459"/>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Table Design</a:t>
            </a:r>
            <a:endParaRPr>
              <a:latin typeface="Calibri"/>
              <a:ea typeface="Calibri"/>
              <a:cs typeface="Calibri"/>
              <a:sym typeface="Calibri"/>
            </a:endParaRPr>
          </a:p>
        </p:txBody>
      </p:sp>
      <p:sp>
        <p:nvSpPr>
          <p:cNvPr id="164" name="Google Shape;164;p22"/>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0" algn="l" rtl="0">
              <a:lnSpc>
                <a:spcPct val="114000"/>
              </a:lnSpc>
              <a:spcBef>
                <a:spcPts val="0"/>
              </a:spcBef>
              <a:spcAft>
                <a:spcPts val="0"/>
              </a:spcAft>
              <a:buNone/>
            </a:pPr>
            <a:endParaRPr dirty="0"/>
          </a:p>
        </p:txBody>
      </p:sp>
      <p:pic>
        <p:nvPicPr>
          <p:cNvPr id="3" name="Picture 2">
            <a:extLst>
              <a:ext uri="{FF2B5EF4-FFF2-40B4-BE49-F238E27FC236}">
                <a16:creationId xmlns:a16="http://schemas.microsoft.com/office/drawing/2014/main" id="{962A1CBD-0EE4-96FE-E22C-2EEBCDDFFD8E}"/>
              </a:ext>
            </a:extLst>
          </p:cNvPr>
          <p:cNvPicPr>
            <a:picLocks noChangeAspect="1"/>
          </p:cNvPicPr>
          <p:nvPr/>
        </p:nvPicPr>
        <p:blipFill>
          <a:blip r:embed="rId3"/>
          <a:stretch>
            <a:fillRect/>
          </a:stretch>
        </p:blipFill>
        <p:spPr>
          <a:xfrm>
            <a:off x="355457" y="4001094"/>
            <a:ext cx="8207379" cy="2236421"/>
          </a:xfrm>
          <a:prstGeom prst="rect">
            <a:avLst/>
          </a:prstGeom>
        </p:spPr>
      </p:pic>
      <p:pic>
        <p:nvPicPr>
          <p:cNvPr id="5" name="Picture 4">
            <a:extLst>
              <a:ext uri="{FF2B5EF4-FFF2-40B4-BE49-F238E27FC236}">
                <a16:creationId xmlns:a16="http://schemas.microsoft.com/office/drawing/2014/main" id="{BCFCB132-17D3-28A3-7A96-77BC6C5623E1}"/>
              </a:ext>
            </a:extLst>
          </p:cNvPr>
          <p:cNvPicPr>
            <a:picLocks noChangeAspect="1"/>
          </p:cNvPicPr>
          <p:nvPr/>
        </p:nvPicPr>
        <p:blipFill>
          <a:blip r:embed="rId4"/>
          <a:stretch>
            <a:fillRect/>
          </a:stretch>
        </p:blipFill>
        <p:spPr>
          <a:xfrm>
            <a:off x="105085" y="990600"/>
            <a:ext cx="7352449" cy="1305436"/>
          </a:xfrm>
          <a:prstGeom prst="rect">
            <a:avLst/>
          </a:prstGeom>
        </p:spPr>
      </p:pic>
      <p:pic>
        <p:nvPicPr>
          <p:cNvPr id="7" name="Picture 6">
            <a:extLst>
              <a:ext uri="{FF2B5EF4-FFF2-40B4-BE49-F238E27FC236}">
                <a16:creationId xmlns:a16="http://schemas.microsoft.com/office/drawing/2014/main" id="{5C9C38AB-7736-30C7-A566-24856FD6685E}"/>
              </a:ext>
            </a:extLst>
          </p:cNvPr>
          <p:cNvPicPr>
            <a:picLocks noChangeAspect="1"/>
          </p:cNvPicPr>
          <p:nvPr/>
        </p:nvPicPr>
        <p:blipFill>
          <a:blip r:embed="rId5"/>
          <a:stretch>
            <a:fillRect/>
          </a:stretch>
        </p:blipFill>
        <p:spPr>
          <a:xfrm>
            <a:off x="190500" y="2107061"/>
            <a:ext cx="6623234" cy="18940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Process Design</a:t>
            </a:r>
            <a:endParaRPr>
              <a:latin typeface="Calibri"/>
              <a:ea typeface="Calibri"/>
              <a:cs typeface="Calibri"/>
              <a:sym typeface="Calibri"/>
            </a:endParaRPr>
          </a:p>
        </p:txBody>
      </p:sp>
      <p:sp>
        <p:nvSpPr>
          <p:cNvPr id="172" name="Google Shape;172;p2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92500" lnSpcReduction="10000"/>
          </a:bodyPr>
          <a:lstStyle/>
          <a:p>
            <a:pPr marL="76200" indent="0">
              <a:buNone/>
            </a:pPr>
            <a:r>
              <a:rPr lang="en-US" b="1" dirty="0"/>
              <a:t>Main Process</a:t>
            </a:r>
          </a:p>
          <a:p>
            <a:r>
              <a:rPr lang="en-US" sz="2000" dirty="0"/>
              <a:t>The main process involves detecting the user's mood and then automatically suggesting a personalized music playlist based on that mood. The system first analyzes the user's input to detect their emotional state, such as happy, sad, relaxed, or energetic. Based on the identified mood, the bot then generates a playlist of songs that match the emotional tone and delivers it to the user.</a:t>
            </a:r>
          </a:p>
          <a:p>
            <a:pPr marL="76200" indent="0">
              <a:buNone/>
            </a:pPr>
            <a:r>
              <a:rPr lang="en-US" sz="2600" b="1" dirty="0"/>
              <a:t>Sub process</a:t>
            </a:r>
          </a:p>
          <a:p>
            <a:r>
              <a:rPr lang="en-US" sz="2000" dirty="0"/>
              <a:t>In this subprocess, the RPA bot interacts with </a:t>
            </a:r>
            <a:r>
              <a:rPr lang="en-US" sz="2000" b="1" dirty="0"/>
              <a:t>Gemini AI</a:t>
            </a:r>
            <a:r>
              <a:rPr lang="en-US" sz="2000" dirty="0"/>
              <a:t> to analyze the user's mood based on input, such as text or voice. Gemini AI processes the emotional state (e.g., happy, sad, energetic, relaxed) and generates a playlist tailored to that mood. The RPA bot then retrieves the playlist from Gemini AI through API calls or integrations Finally, a </a:t>
            </a:r>
            <a:r>
              <a:rPr lang="en-US" sz="2000" b="1" dirty="0"/>
              <a:t>Message Box activity</a:t>
            </a:r>
            <a:r>
              <a:rPr lang="en-US" sz="2000" dirty="0"/>
              <a:t> displays a success message, confirming the playlist is ready for listening. This automated process ensures real-time, mood-based music recommendations without manual intervention.</a:t>
            </a:r>
          </a:p>
          <a:p>
            <a:pPr marL="342900" lvl="0" indent="0" algn="l" rtl="0">
              <a:lnSpc>
                <a:spcPct val="114000"/>
              </a:lnSpc>
              <a:spcBef>
                <a:spcPts val="0"/>
              </a:spcBef>
              <a:spcAft>
                <a:spcPts val="0"/>
              </a:spcAft>
              <a:buNone/>
            </a:pPr>
            <a:r>
              <a:rPr lang="en-US" dirty="0"/>
              <a:t>.</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sp>
        <p:nvSpPr>
          <p:cNvPr id="179" name="Google Shape;179;p2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None/>
            </a:pPr>
            <a:endParaRPr/>
          </a:p>
          <a:p>
            <a:pPr marL="342900" lvl="0" indent="-190500" algn="l" rtl="0">
              <a:lnSpc>
                <a:spcPct val="114000"/>
              </a:lnSpc>
              <a:spcBef>
                <a:spcPts val="480"/>
              </a:spcBef>
              <a:spcAft>
                <a:spcPts val="0"/>
              </a:spcAft>
              <a:buClr>
                <a:schemeClr val="dk1"/>
              </a:buClr>
              <a:buSzPts val="2400"/>
              <a:buFont typeface="Noto Sans Symbols"/>
              <a:buNone/>
            </a:pPr>
            <a:endParaRPr/>
          </a:p>
        </p:txBody>
      </p:sp>
      <p:pic>
        <p:nvPicPr>
          <p:cNvPr id="3" name="Picture 2">
            <a:extLst>
              <a:ext uri="{FF2B5EF4-FFF2-40B4-BE49-F238E27FC236}">
                <a16:creationId xmlns:a16="http://schemas.microsoft.com/office/drawing/2014/main" id="{B3B7FCEE-EEAC-093D-5368-EDD0D55ABCBB}"/>
              </a:ext>
            </a:extLst>
          </p:cNvPr>
          <p:cNvPicPr>
            <a:picLocks noChangeAspect="1"/>
          </p:cNvPicPr>
          <p:nvPr/>
        </p:nvPicPr>
        <p:blipFill>
          <a:blip r:embed="rId3"/>
          <a:stretch>
            <a:fillRect/>
          </a:stretch>
        </p:blipFill>
        <p:spPr>
          <a:xfrm>
            <a:off x="93322" y="1156375"/>
            <a:ext cx="3130627" cy="1752690"/>
          </a:xfrm>
          <a:prstGeom prst="rect">
            <a:avLst/>
          </a:prstGeom>
        </p:spPr>
      </p:pic>
      <p:pic>
        <p:nvPicPr>
          <p:cNvPr id="5" name="Picture 4">
            <a:extLst>
              <a:ext uri="{FF2B5EF4-FFF2-40B4-BE49-F238E27FC236}">
                <a16:creationId xmlns:a16="http://schemas.microsoft.com/office/drawing/2014/main" id="{57E2A427-85D0-94F5-CDB5-FA67AE15AF7F}"/>
              </a:ext>
            </a:extLst>
          </p:cNvPr>
          <p:cNvPicPr>
            <a:picLocks noChangeAspect="1"/>
          </p:cNvPicPr>
          <p:nvPr/>
        </p:nvPicPr>
        <p:blipFill>
          <a:blip r:embed="rId4"/>
          <a:stretch>
            <a:fillRect/>
          </a:stretch>
        </p:blipFill>
        <p:spPr>
          <a:xfrm>
            <a:off x="49790" y="3074840"/>
            <a:ext cx="3314870" cy="1752690"/>
          </a:xfrm>
          <a:prstGeom prst="rect">
            <a:avLst/>
          </a:prstGeom>
        </p:spPr>
      </p:pic>
      <p:pic>
        <p:nvPicPr>
          <p:cNvPr id="7" name="Picture 6">
            <a:extLst>
              <a:ext uri="{FF2B5EF4-FFF2-40B4-BE49-F238E27FC236}">
                <a16:creationId xmlns:a16="http://schemas.microsoft.com/office/drawing/2014/main" id="{08DD24A1-26FA-7F2D-E733-8CC23224BEDE}"/>
              </a:ext>
            </a:extLst>
          </p:cNvPr>
          <p:cNvPicPr>
            <a:picLocks noChangeAspect="1"/>
          </p:cNvPicPr>
          <p:nvPr/>
        </p:nvPicPr>
        <p:blipFill>
          <a:blip r:embed="rId5"/>
          <a:stretch>
            <a:fillRect/>
          </a:stretch>
        </p:blipFill>
        <p:spPr>
          <a:xfrm>
            <a:off x="3223949" y="914400"/>
            <a:ext cx="5920051" cy="43208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Conclusions</a:t>
            </a:r>
            <a:endParaRPr>
              <a:latin typeface="Calibri"/>
              <a:ea typeface="Calibri"/>
              <a:cs typeface="Calibri"/>
              <a:sym typeface="Calibri"/>
            </a:endParaRPr>
          </a:p>
        </p:txBody>
      </p:sp>
      <p:sp>
        <p:nvSpPr>
          <p:cNvPr id="3" name="Text Placeholder 2">
            <a:extLst>
              <a:ext uri="{FF2B5EF4-FFF2-40B4-BE49-F238E27FC236}">
                <a16:creationId xmlns:a16="http://schemas.microsoft.com/office/drawing/2014/main" id="{723C1200-0CFE-F8BF-4F6D-B89EEB32687F}"/>
              </a:ext>
            </a:extLst>
          </p:cNvPr>
          <p:cNvSpPr>
            <a:spLocks noGrp="1"/>
          </p:cNvSpPr>
          <p:nvPr>
            <p:ph type="body" idx="1"/>
          </p:nvPr>
        </p:nvSpPr>
        <p:spPr/>
        <p:txBody>
          <a:bodyPr/>
          <a:lstStyle/>
          <a:p>
            <a:r>
              <a:rPr lang="en-US" dirty="0"/>
              <a:t>In conclusion, the Music Playlist Suggestion Bot using RPA that detects the user’s mood and generates personalized music recommendations represents a significant advancement in automating personalized user experiences. By leveraging RPA and mood-detection capabilities, this system provides users with dynamic, mood-based playlists that enhance their overall listening experience. The integration with AI tools like Gemini AI ensures accurate mood analysis, while the automation process streamlines the generation and delivery of tailored playlists in real time. This approach not only improves user engagement but also offers a scalable, efficient solution for music platforms to deliver personalized content.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Future Enhancement</a:t>
            </a:r>
            <a:endParaRPr>
              <a:latin typeface="Calibri"/>
              <a:ea typeface="Calibri"/>
              <a:cs typeface="Calibri"/>
              <a:sym typeface="Calibri"/>
            </a:endParaRPr>
          </a:p>
        </p:txBody>
      </p:sp>
      <p:sp>
        <p:nvSpPr>
          <p:cNvPr id="195" name="Google Shape;195;p26"/>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b="1" dirty="0"/>
              <a:t>Advanced Mood Detection</a:t>
            </a:r>
            <a:r>
              <a:rPr lang="en-US" dirty="0"/>
              <a:t>: Use sentiment analysis from social media or wearables for better mood recognition</a:t>
            </a:r>
            <a:r>
              <a:rPr lang="en-US" sz="2000" dirty="0"/>
              <a:t>.</a:t>
            </a:r>
          </a:p>
          <a:p>
            <a:pPr marL="0" lvl="0" indent="0" algn="l" rtl="0">
              <a:lnSpc>
                <a:spcPct val="115000"/>
              </a:lnSpc>
              <a:spcBef>
                <a:spcPts val="1200"/>
              </a:spcBef>
              <a:spcAft>
                <a:spcPts val="0"/>
              </a:spcAft>
              <a:buClr>
                <a:schemeClr val="dk1"/>
              </a:buClr>
              <a:buSzPts val="1100"/>
              <a:buFont typeface="Arial"/>
              <a:buNone/>
            </a:pPr>
            <a:r>
              <a:rPr lang="en-US" b="1" dirty="0"/>
              <a:t>Social Sharing</a:t>
            </a:r>
            <a:r>
              <a:rPr lang="en-US" dirty="0"/>
              <a:t>: Allow users to share mood-based playlists</a:t>
            </a:r>
            <a:r>
              <a:rPr lang="en-US" sz="2100" dirty="0">
                <a:latin typeface="Arial"/>
                <a:cs typeface="Arial"/>
                <a:sym typeface="Arial"/>
              </a:rPr>
              <a:t> with friends or create </a:t>
            </a:r>
            <a:r>
              <a:rPr lang="en-US" sz="2100" dirty="0" err="1">
                <a:latin typeface="Arial"/>
                <a:cs typeface="Arial"/>
                <a:sym typeface="Arial"/>
              </a:rPr>
              <a:t>collabrative</a:t>
            </a:r>
            <a:r>
              <a:rPr lang="en-US" sz="2100" dirty="0">
                <a:latin typeface="Arial"/>
                <a:cs typeface="Arial"/>
                <a:sym typeface="Arial"/>
              </a:rPr>
              <a:t> playlist.</a:t>
            </a:r>
          </a:p>
          <a:p>
            <a:pPr marL="0" lvl="0" indent="0" algn="l" rtl="0">
              <a:lnSpc>
                <a:spcPct val="115000"/>
              </a:lnSpc>
              <a:spcBef>
                <a:spcPts val="1200"/>
              </a:spcBef>
              <a:spcAft>
                <a:spcPts val="0"/>
              </a:spcAft>
              <a:buClr>
                <a:schemeClr val="dk1"/>
              </a:buClr>
              <a:buSzPts val="1100"/>
              <a:buFont typeface="Arial"/>
              <a:buNone/>
            </a:pPr>
            <a:r>
              <a:rPr lang="en-US" b="1" dirty="0"/>
              <a:t>Cross-Platform Support</a:t>
            </a:r>
            <a:r>
              <a:rPr lang="en-US" dirty="0"/>
              <a:t>: Enable integration with multiple music streaming services for more music options.</a:t>
            </a:r>
            <a:endParaRPr lang="en-US" sz="2100" dirty="0">
              <a:latin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b="1" dirty="0"/>
              <a:t>Voice Command Integration</a:t>
            </a:r>
            <a:r>
              <a:rPr lang="en-US" dirty="0"/>
              <a:t>: Allow users to interact with the bot using voice commands for a hands-free experience in mood-based music selection.</a:t>
            </a:r>
            <a:endParaRPr b="1" dirty="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References</a:t>
            </a:r>
            <a:endParaRPr>
              <a:latin typeface="Calibri"/>
              <a:ea typeface="Calibri"/>
              <a:cs typeface="Calibri"/>
              <a:sym typeface="Calibri"/>
            </a:endParaRPr>
          </a:p>
        </p:txBody>
      </p:sp>
      <p:sp>
        <p:nvSpPr>
          <p:cNvPr id="202" name="Google Shape;202;p27"/>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800100" lvl="0" indent="-457200" algn="l" rtl="0">
              <a:spcBef>
                <a:spcPts val="0"/>
              </a:spcBef>
              <a:spcAft>
                <a:spcPts val="0"/>
              </a:spcAft>
              <a:buAutoNum type="arabicPeriod"/>
            </a:pPr>
            <a:r>
              <a:rPr lang="en-US" b="1" dirty="0"/>
              <a:t>Kovacs, P., Sharma, A., &amp; McDonald, A. (2021).</a:t>
            </a:r>
            <a:r>
              <a:rPr lang="en-US" dirty="0"/>
              <a:t> Automating playlist generation using Robotic Process Automation (RPA) for personalized music experiences. </a:t>
            </a:r>
            <a:r>
              <a:rPr lang="en-US" i="1" dirty="0"/>
              <a:t>International Journal of Automation and Computing</a:t>
            </a:r>
            <a:r>
              <a:rPr lang="en-US" dirty="0"/>
              <a:t>, 18(1), 1-12. </a:t>
            </a:r>
            <a:r>
              <a:rPr lang="en-US" dirty="0">
                <a:hlinkClick r:id="rId3"/>
              </a:rPr>
              <a:t>https://doi.org/10.1007/s11633-021-1289-2</a:t>
            </a:r>
            <a:endParaRPr lang="en-US" dirty="0"/>
          </a:p>
          <a:p>
            <a:pPr marL="800100" lvl="0" indent="-457200" algn="l" rtl="0">
              <a:spcBef>
                <a:spcPts val="0"/>
              </a:spcBef>
              <a:spcAft>
                <a:spcPts val="0"/>
              </a:spcAft>
              <a:buAutoNum type="arabicPeriod"/>
            </a:pPr>
            <a:endParaRPr dirty="0"/>
          </a:p>
          <a:p>
            <a:pPr marL="342900" lvl="0" indent="0" algn="l" rtl="0">
              <a:spcBef>
                <a:spcPts val="0"/>
              </a:spcBef>
              <a:spcAft>
                <a:spcPts val="0"/>
              </a:spcAft>
              <a:buClr>
                <a:schemeClr val="dk1"/>
              </a:buClr>
              <a:buSzPts val="1100"/>
              <a:buFont typeface="Arial"/>
              <a:buNone/>
            </a:pPr>
            <a:r>
              <a:rPr lang="en-US" dirty="0"/>
              <a:t>2. </a:t>
            </a:r>
            <a:r>
              <a:rPr lang="en-US" b="1" dirty="0"/>
              <a:t>Gómez, E., </a:t>
            </a:r>
            <a:r>
              <a:rPr lang="en-US" b="1" dirty="0" err="1"/>
              <a:t>Celma</a:t>
            </a:r>
            <a:r>
              <a:rPr lang="en-US" b="1" dirty="0"/>
              <a:t>, O., &amp; Herrera, P. (2010).</a:t>
            </a:r>
            <a:r>
              <a:rPr lang="en-US" dirty="0"/>
              <a:t> Music recommendation and discovery in the long tail. </a:t>
            </a:r>
            <a:r>
              <a:rPr lang="en-US" i="1" dirty="0"/>
              <a:t>Proceedings of the 11th International Society for Music Information Retrieval Conference (ISMIR)</a:t>
            </a:r>
            <a:r>
              <a:rPr lang="en-US" dirty="0"/>
              <a:t>, 261-266.</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p:nvPr/>
        </p:nvSpPr>
        <p:spPr>
          <a:xfrm>
            <a:off x="2532822" y="2321005"/>
            <a:ext cx="4078361"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Queries</a:t>
            </a:r>
            <a:endParaRPr sz="9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p:nvPr/>
        </p:nvSpPr>
        <p:spPr>
          <a:xfrm>
            <a:off x="727460" y="2321005"/>
            <a:ext cx="7689093"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960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524904BC-501E-2DCB-59EC-E7875F4BD895}"/>
              </a:ext>
            </a:extLst>
          </p:cNvPr>
          <p:cNvPicPr>
            <a:picLocks noChangeAspect="1"/>
          </p:cNvPicPr>
          <p:nvPr/>
        </p:nvPicPr>
        <p:blipFill>
          <a:blip r:embed="rId3"/>
          <a:stretch>
            <a:fillRect/>
          </a:stretch>
        </p:blipFill>
        <p:spPr>
          <a:xfrm>
            <a:off x="1143208" y="-112451"/>
            <a:ext cx="6509657" cy="2485381"/>
          </a:xfrm>
          <a:prstGeom prst="rect">
            <a:avLst/>
          </a:prstGeom>
        </p:spPr>
      </p:pic>
      <p:pic>
        <p:nvPicPr>
          <p:cNvPr id="5" name="Picture 4">
            <a:extLst>
              <a:ext uri="{FF2B5EF4-FFF2-40B4-BE49-F238E27FC236}">
                <a16:creationId xmlns:a16="http://schemas.microsoft.com/office/drawing/2014/main" id="{6C7A73E6-C827-D043-04F3-D9146F69CD0E}"/>
              </a:ext>
            </a:extLst>
          </p:cNvPr>
          <p:cNvPicPr>
            <a:picLocks noChangeAspect="1"/>
          </p:cNvPicPr>
          <p:nvPr/>
        </p:nvPicPr>
        <p:blipFill>
          <a:blip r:embed="rId4"/>
          <a:stretch>
            <a:fillRect/>
          </a:stretch>
        </p:blipFill>
        <p:spPr>
          <a:xfrm>
            <a:off x="1143207" y="2235479"/>
            <a:ext cx="6509657" cy="2552373"/>
          </a:xfrm>
          <a:prstGeom prst="rect">
            <a:avLst/>
          </a:prstGeom>
        </p:spPr>
      </p:pic>
      <p:pic>
        <p:nvPicPr>
          <p:cNvPr id="7" name="Picture 6">
            <a:extLst>
              <a:ext uri="{FF2B5EF4-FFF2-40B4-BE49-F238E27FC236}">
                <a16:creationId xmlns:a16="http://schemas.microsoft.com/office/drawing/2014/main" id="{8DC77304-BC31-0720-53F6-ADAB8592D5D0}"/>
              </a:ext>
            </a:extLst>
          </p:cNvPr>
          <p:cNvPicPr>
            <a:picLocks noChangeAspect="1"/>
          </p:cNvPicPr>
          <p:nvPr/>
        </p:nvPicPr>
        <p:blipFill>
          <a:blip r:embed="rId5"/>
          <a:stretch>
            <a:fillRect/>
          </a:stretch>
        </p:blipFill>
        <p:spPr>
          <a:xfrm>
            <a:off x="1528849" y="4873378"/>
            <a:ext cx="5454930" cy="205750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p:nvPr/>
        </p:nvSpPr>
        <p:spPr>
          <a:xfrm>
            <a:off x="1844234" y="2321005"/>
            <a:ext cx="5455532"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Abstract</a:t>
            </a:r>
            <a:endParaRPr>
              <a:latin typeface="Calibri"/>
              <a:ea typeface="Calibri"/>
              <a:cs typeface="Calibri"/>
              <a:sym typeface="Calibri"/>
            </a:endParaRPr>
          </a:p>
        </p:txBody>
      </p:sp>
      <p:sp>
        <p:nvSpPr>
          <p:cNvPr id="106" name="Google Shape;106;p1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92500" lnSpcReduction="10000"/>
          </a:bodyPr>
          <a:lstStyle/>
          <a:p>
            <a:pPr marL="342900" lvl="0" indent="0" algn="l" rtl="0">
              <a:lnSpc>
                <a:spcPct val="114000"/>
              </a:lnSpc>
              <a:spcBef>
                <a:spcPts val="0"/>
              </a:spcBef>
              <a:spcAft>
                <a:spcPts val="0"/>
              </a:spcAft>
              <a:buNone/>
            </a:pPr>
            <a:r>
              <a:rPr lang="en-US" dirty="0"/>
              <a:t>Music Playlist Suggestion Bot is an intelligent automation solution developed using UiPath to enhance user experience in music streaming or personal media libraries. This bot analyzes user preferences, including past listening habits, mood inputs, and genre preferences, to generate customized playlists. Leveraging UiPath's capabilities in data scraping, API integration, and decision-making workflows, the bot interacts with music platforms like Spotify, YouTube, or local databases to retrieve and organize songs. Key features include real-time user interaction, dynamic playlist updates, and the ability to integrate with external APIs for advanced recommendations using machine learning models. By automating the process of playlist creation, the bot reduces user effort and provides tailored music experiences with high accuracy and efficiency. This project demonstrates the potential of RPA in enhancing personalized entertainment services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Need for the Proposed System</a:t>
            </a:r>
            <a:endParaRPr>
              <a:latin typeface="Calibri"/>
              <a:ea typeface="Calibri"/>
              <a:cs typeface="Calibri"/>
              <a:sym typeface="Calibri"/>
            </a:endParaRPr>
          </a:p>
        </p:txBody>
      </p:sp>
      <p:sp>
        <p:nvSpPr>
          <p:cNvPr id="113" name="Google Shape;113;p15"/>
          <p:cNvSpPr txBox="1">
            <a:spLocks noGrp="1"/>
          </p:cNvSpPr>
          <p:nvPr>
            <p:ph type="body" idx="1"/>
          </p:nvPr>
        </p:nvSpPr>
        <p:spPr>
          <a:xfrm>
            <a:off x="190500" y="914400"/>
            <a:ext cx="8763000" cy="5334000"/>
          </a:xfrm>
          <a:prstGeom prst="rect">
            <a:avLst/>
          </a:prstGeom>
          <a:noFill/>
          <a:ln>
            <a:noFill/>
          </a:ln>
        </p:spPr>
        <p:txBody>
          <a:bodyPr spcFirstLastPara="1" wrap="square" lIns="91425" tIns="45700" rIns="91425" bIns="45700" anchor="t" anchorCtr="0">
            <a:normAutofit fontScale="85000" lnSpcReduction="20000"/>
          </a:bodyPr>
          <a:lstStyle/>
          <a:p>
            <a:pPr marL="342900" lvl="0" indent="0" algn="l" rtl="0">
              <a:lnSpc>
                <a:spcPct val="114000"/>
              </a:lnSpc>
              <a:spcBef>
                <a:spcPts val="0"/>
              </a:spcBef>
              <a:spcAft>
                <a:spcPts val="0"/>
              </a:spcAft>
              <a:buNone/>
            </a:pPr>
            <a:r>
              <a:rPr lang="en-US" dirty="0"/>
              <a:t>The proposed Music Playlist Suggestion Bot using Robotic Process Automation (RPA) aims to automate and personalize the music recommendation process by collecting and analyzing user preferences to create tailored playlists. The system starts by gathering data on user habits, including preferred genres, artists, and mood, either through direct user interaction or by extracting information from music streaming platforms. Once the data is collected, RPA bots process the information to build a user profile and use it to search music databases for songs that match the user's tastes, creating a personalized playlist. The bot then delivers the playlist to the user and can automatically update it over time as user preferences evolve or new music trends emerge. Additionally, the system uses user feedback to refine the playlist suggestions, ensuring continuous improvement. The bot is scalable and can integrate with multiple music platforms, providing a seamless experience for users across different services. By automating the playlist creation process, the system reduces manual effort, enhances efficiency, and ensures that users receive up-to-date, personalized music recommendations, ultimately improving their overall music discovery experience.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Advantages of the Proposed System</a:t>
            </a:r>
            <a:endParaRPr>
              <a:latin typeface="Calibri"/>
              <a:ea typeface="Calibri"/>
              <a:cs typeface="Calibri"/>
              <a:sym typeface="Calibri"/>
            </a:endParaRPr>
          </a:p>
        </p:txBody>
      </p:sp>
      <p:sp>
        <p:nvSpPr>
          <p:cNvPr id="120" name="Google Shape;120;p16"/>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0" algn="l" rtl="0">
              <a:lnSpc>
                <a:spcPct val="114000"/>
              </a:lnSpc>
              <a:spcBef>
                <a:spcPts val="0"/>
              </a:spcBef>
              <a:spcAft>
                <a:spcPts val="0"/>
              </a:spcAft>
              <a:buNone/>
            </a:pPr>
            <a:r>
              <a:rPr lang="en-IN" dirty="0"/>
              <a:t>1)By automating the user data </a:t>
            </a:r>
            <a:r>
              <a:rPr lang="en-IN" dirty="0" err="1"/>
              <a:t>collection,playlist</a:t>
            </a:r>
            <a:r>
              <a:rPr lang="en-IN" dirty="0"/>
              <a:t> creation and the suggestion process</a:t>
            </a:r>
            <a:r>
              <a:rPr lang="en-US" dirty="0"/>
              <a:t>the system eliminates manual intervention, saving time and effort for both users and developers. </a:t>
            </a:r>
          </a:p>
          <a:p>
            <a:pPr marL="342900" lvl="0" indent="0" algn="l" rtl="0">
              <a:lnSpc>
                <a:spcPct val="114000"/>
              </a:lnSpc>
              <a:spcBef>
                <a:spcPts val="0"/>
              </a:spcBef>
              <a:spcAft>
                <a:spcPts val="0"/>
              </a:spcAft>
              <a:buNone/>
            </a:pPr>
            <a:endParaRPr lang="en-US" dirty="0"/>
          </a:p>
          <a:p>
            <a:pPr marL="342900" lvl="0" indent="0" algn="l" rtl="0">
              <a:lnSpc>
                <a:spcPct val="114000"/>
              </a:lnSpc>
              <a:spcBef>
                <a:spcPts val="0"/>
              </a:spcBef>
              <a:spcAft>
                <a:spcPts val="0"/>
              </a:spcAft>
              <a:buNone/>
            </a:pPr>
            <a:r>
              <a:rPr lang="en-US" dirty="0"/>
              <a:t>2) Automating the playlist creation process reduces the need for human curators, lowering operational costs.</a:t>
            </a:r>
          </a:p>
          <a:p>
            <a:pPr marL="342900" lvl="0" indent="0" algn="l" rtl="0">
              <a:lnSpc>
                <a:spcPct val="114000"/>
              </a:lnSpc>
              <a:spcBef>
                <a:spcPts val="0"/>
              </a:spcBef>
              <a:spcAft>
                <a:spcPts val="0"/>
              </a:spcAft>
              <a:buNone/>
            </a:pPr>
            <a:endParaRPr lang="en-US" dirty="0"/>
          </a:p>
          <a:p>
            <a:pPr marL="342900" lvl="0" indent="0" algn="l" rtl="0">
              <a:lnSpc>
                <a:spcPct val="114000"/>
              </a:lnSpc>
              <a:spcBef>
                <a:spcPts val="0"/>
              </a:spcBef>
              <a:spcAft>
                <a:spcPts val="0"/>
              </a:spcAft>
              <a:buNone/>
            </a:pPr>
            <a:r>
              <a:rPr lang="en-US" dirty="0"/>
              <a:t>3) The bot can continuously update playlists based on evolving user preferences or the introduction of new music.</a:t>
            </a:r>
          </a:p>
          <a:p>
            <a:pPr marL="342900" lvl="0" indent="0" algn="l" rtl="0">
              <a:lnSpc>
                <a:spcPct val="114000"/>
              </a:lnSpc>
              <a:spcBef>
                <a:spcPts val="0"/>
              </a:spcBef>
              <a:spcAft>
                <a:spcPts val="0"/>
              </a:spcAft>
              <a:buNone/>
            </a:pPr>
            <a:endParaRPr lang="en-US" dirty="0"/>
          </a:p>
          <a:p>
            <a:pPr marL="342900" lvl="0" indent="0" algn="l" rtl="0">
              <a:lnSpc>
                <a:spcPct val="114000"/>
              </a:lnSpc>
              <a:spcBef>
                <a:spcPts val="0"/>
              </a:spcBef>
              <a:spcAft>
                <a:spcPts val="0"/>
              </a:spcAft>
              <a:buNone/>
            </a:pPr>
            <a:r>
              <a:rPr lang="en-US" dirty="0"/>
              <a:t>4) The system can handle large numbers of users simultaneously without compromising performance.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Literature Survey</a:t>
            </a:r>
            <a:endParaRPr>
              <a:latin typeface="Calibri"/>
              <a:ea typeface="Calibri"/>
              <a:cs typeface="Calibri"/>
              <a:sym typeface="Calibri"/>
            </a:endParaRPr>
          </a:p>
        </p:txBody>
      </p:sp>
      <p:sp>
        <p:nvSpPr>
          <p:cNvPr id="127" name="Google Shape;127;p17"/>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92500" lnSpcReduction="20000"/>
          </a:bodyPr>
          <a:lstStyle/>
          <a:p>
            <a:pPr lvl="0" indent="-457200" algn="l" rtl="0">
              <a:lnSpc>
                <a:spcPct val="91064"/>
              </a:lnSpc>
              <a:spcBef>
                <a:spcPts val="0"/>
              </a:spcBef>
              <a:spcAft>
                <a:spcPts val="0"/>
              </a:spcAft>
              <a:buClr>
                <a:schemeClr val="dk1"/>
              </a:buClr>
              <a:buSzPct val="40740"/>
              <a:buFont typeface="Arial"/>
              <a:buAutoNum type="arabicParenR"/>
            </a:pPr>
            <a:r>
              <a:rPr lang="en-US" sz="2000" b="1" dirty="0" err="1"/>
              <a:t>Shardanand</a:t>
            </a:r>
            <a:r>
              <a:rPr lang="en-US" sz="2000" b="1" dirty="0"/>
              <a:t> and Maes (1995)</a:t>
            </a:r>
            <a:r>
              <a:rPr lang="en-US" sz="2000" dirty="0"/>
              <a:t> introduced collaborative filtering for recommending songs based on user preferences</a:t>
            </a:r>
          </a:p>
          <a:p>
            <a:pPr marL="514350" lvl="0" indent="-514350" algn="l" rtl="0">
              <a:lnSpc>
                <a:spcPct val="91064"/>
              </a:lnSpc>
              <a:spcBef>
                <a:spcPts val="0"/>
              </a:spcBef>
              <a:spcAft>
                <a:spcPts val="0"/>
              </a:spcAft>
              <a:buClr>
                <a:schemeClr val="dk1"/>
              </a:buClr>
              <a:buSzPct val="40740"/>
              <a:buFont typeface="Arial"/>
              <a:buAutoNum type="arabicParenR"/>
            </a:pPr>
            <a:r>
              <a:rPr lang="en-US" sz="2000" b="1" dirty="0" err="1"/>
              <a:t>Melchionna</a:t>
            </a:r>
            <a:r>
              <a:rPr lang="en-US" sz="2000" b="1" dirty="0"/>
              <a:t> et al. (2017)</a:t>
            </a:r>
            <a:r>
              <a:rPr lang="en-US" sz="2000" dirty="0"/>
              <a:t> highlighted the use of content-based methods in recommending music based on song attributes and user behavior.</a:t>
            </a:r>
          </a:p>
          <a:p>
            <a:pPr marL="514350" lvl="0" indent="-514350" algn="l" rtl="0">
              <a:lnSpc>
                <a:spcPct val="91064"/>
              </a:lnSpc>
              <a:spcBef>
                <a:spcPts val="0"/>
              </a:spcBef>
              <a:spcAft>
                <a:spcPts val="0"/>
              </a:spcAft>
              <a:buClr>
                <a:schemeClr val="dk1"/>
              </a:buClr>
              <a:buSzPct val="40740"/>
              <a:buFont typeface="Arial"/>
              <a:buAutoNum type="arabicParenR"/>
            </a:pPr>
            <a:r>
              <a:rPr lang="en-US" sz="2000" dirty="0"/>
              <a:t>In the context of Robotic Process Automation (RPA), </a:t>
            </a:r>
            <a:r>
              <a:rPr lang="en-US" sz="2000" b="1" dirty="0"/>
              <a:t>Kovacs et al. (2021)</a:t>
            </a:r>
            <a:r>
              <a:rPr lang="en-US" sz="2000" dirty="0"/>
              <a:t> discussed how RPA could be integrated into music recommendation systems to automate the playlist creation process</a:t>
            </a:r>
          </a:p>
          <a:p>
            <a:pPr marL="514350" lvl="0" indent="-514350" algn="l" rtl="0">
              <a:lnSpc>
                <a:spcPct val="91064"/>
              </a:lnSpc>
              <a:spcBef>
                <a:spcPts val="0"/>
              </a:spcBef>
              <a:spcAft>
                <a:spcPts val="0"/>
              </a:spcAft>
              <a:buClr>
                <a:schemeClr val="dk1"/>
              </a:buClr>
              <a:buSzPct val="40740"/>
              <a:buFont typeface="Arial"/>
              <a:buAutoNum type="arabicParenR"/>
            </a:pPr>
            <a:endParaRPr sz="2700" dirty="0">
              <a:highlight>
                <a:srgbClr val="FFFFFF"/>
              </a:highlight>
              <a:latin typeface="Arial"/>
              <a:ea typeface="Arial"/>
              <a:cs typeface="Arial"/>
              <a:sym typeface="Arial"/>
            </a:endParaRPr>
          </a:p>
          <a:p>
            <a:pPr marL="0" lvl="0" indent="0" algn="l" rtl="0">
              <a:lnSpc>
                <a:spcPct val="89355"/>
              </a:lnSpc>
              <a:spcBef>
                <a:spcPts val="0"/>
              </a:spcBef>
              <a:spcAft>
                <a:spcPts val="0"/>
              </a:spcAft>
              <a:buClr>
                <a:schemeClr val="dk1"/>
              </a:buClr>
              <a:buSzPct val="40740"/>
              <a:buFont typeface="Arial"/>
              <a:buNone/>
            </a:pPr>
            <a:r>
              <a:rPr lang="en-US" sz="2700" b="1" dirty="0">
                <a:highlight>
                  <a:srgbClr val="FFFFFF"/>
                </a:highlight>
                <a:latin typeface="Arial"/>
                <a:ea typeface="Arial"/>
                <a:cs typeface="Arial"/>
                <a:sym typeface="Arial"/>
              </a:rPr>
              <a:t>ADVANTAGES:</a:t>
            </a:r>
            <a:endParaRPr sz="2700" b="1" dirty="0">
              <a:highlight>
                <a:srgbClr val="FFFFFF"/>
              </a:highlight>
              <a:latin typeface="Arial"/>
              <a:ea typeface="Arial"/>
              <a:cs typeface="Arial"/>
              <a:sym typeface="Arial"/>
            </a:endParaRPr>
          </a:p>
          <a:p>
            <a:pPr marL="0" lvl="0" indent="0" algn="l" rtl="0">
              <a:lnSpc>
                <a:spcPct val="89355"/>
              </a:lnSpc>
              <a:spcBef>
                <a:spcPts val="0"/>
              </a:spcBef>
              <a:spcAft>
                <a:spcPts val="0"/>
              </a:spcAft>
              <a:buClr>
                <a:schemeClr val="dk1"/>
              </a:buClr>
              <a:buSzPct val="40740"/>
              <a:buFont typeface="Arial"/>
              <a:buNone/>
            </a:pPr>
            <a:r>
              <a:rPr lang="en-US" sz="2700" dirty="0">
                <a:highlight>
                  <a:srgbClr val="FFFFFF"/>
                </a:highlight>
                <a:latin typeface="Arial"/>
                <a:ea typeface="Arial"/>
                <a:cs typeface="Arial"/>
                <a:sym typeface="Arial"/>
              </a:rPr>
              <a:t>1</a:t>
            </a:r>
            <a:r>
              <a:rPr lang="en-US" sz="2700" b="1" dirty="0">
                <a:highlight>
                  <a:srgbClr val="FFFFFF"/>
                </a:highlight>
                <a:latin typeface="Arial"/>
                <a:ea typeface="Arial"/>
                <a:cs typeface="Arial"/>
                <a:sym typeface="Arial"/>
              </a:rPr>
              <a:t>.</a:t>
            </a:r>
            <a:r>
              <a:rPr lang="en-US" sz="2700" dirty="0">
                <a:highlight>
                  <a:srgbClr val="FFFFFF"/>
                </a:highlight>
                <a:latin typeface="Arial"/>
                <a:ea typeface="Arial"/>
                <a:cs typeface="Arial"/>
                <a:sym typeface="Arial"/>
              </a:rPr>
              <a:t>Efficiency and automation.</a:t>
            </a:r>
          </a:p>
          <a:p>
            <a:pPr marL="0" lvl="0" indent="0" algn="l" rtl="0">
              <a:lnSpc>
                <a:spcPct val="89355"/>
              </a:lnSpc>
              <a:spcBef>
                <a:spcPts val="0"/>
              </a:spcBef>
              <a:spcAft>
                <a:spcPts val="0"/>
              </a:spcAft>
              <a:buClr>
                <a:schemeClr val="dk1"/>
              </a:buClr>
              <a:buSzPct val="40740"/>
              <a:buFont typeface="Arial"/>
              <a:buNone/>
            </a:pPr>
            <a:endParaRPr sz="2700" dirty="0">
              <a:highlight>
                <a:srgbClr val="FFFFFF"/>
              </a:highlight>
              <a:latin typeface="Arial"/>
              <a:ea typeface="Arial"/>
              <a:cs typeface="Arial"/>
              <a:sym typeface="Arial"/>
            </a:endParaRPr>
          </a:p>
          <a:p>
            <a:pPr marL="0" lvl="0" indent="0" algn="l" rtl="0">
              <a:lnSpc>
                <a:spcPct val="89355"/>
              </a:lnSpc>
              <a:spcBef>
                <a:spcPts val="0"/>
              </a:spcBef>
              <a:spcAft>
                <a:spcPts val="0"/>
              </a:spcAft>
              <a:buClr>
                <a:schemeClr val="dk1"/>
              </a:buClr>
              <a:buSzPct val="40740"/>
              <a:buFont typeface="Arial"/>
              <a:buNone/>
            </a:pPr>
            <a:r>
              <a:rPr lang="en-US" sz="2700" dirty="0">
                <a:highlight>
                  <a:srgbClr val="FFFFFF"/>
                </a:highlight>
                <a:latin typeface="Arial"/>
                <a:ea typeface="Arial"/>
                <a:cs typeface="Arial"/>
                <a:sym typeface="Arial"/>
              </a:rPr>
              <a:t>2.Accuracy in </a:t>
            </a:r>
            <a:r>
              <a:rPr lang="en-US" sz="2700" dirty="0" err="1">
                <a:highlight>
                  <a:srgbClr val="FFFFFF"/>
                </a:highlight>
                <a:latin typeface="Arial"/>
                <a:ea typeface="Arial"/>
                <a:cs typeface="Arial"/>
                <a:sym typeface="Arial"/>
              </a:rPr>
              <a:t>standardised</a:t>
            </a:r>
            <a:r>
              <a:rPr lang="en-US" sz="2700" dirty="0">
                <a:highlight>
                  <a:srgbClr val="FFFFFF"/>
                </a:highlight>
                <a:latin typeface="Arial"/>
                <a:ea typeface="Arial"/>
                <a:cs typeface="Arial"/>
                <a:sym typeface="Arial"/>
              </a:rPr>
              <a:t> tasks.</a:t>
            </a:r>
          </a:p>
          <a:p>
            <a:pPr marL="0" lvl="0" indent="0" algn="l" rtl="0">
              <a:lnSpc>
                <a:spcPct val="89355"/>
              </a:lnSpc>
              <a:spcBef>
                <a:spcPts val="0"/>
              </a:spcBef>
              <a:spcAft>
                <a:spcPts val="0"/>
              </a:spcAft>
              <a:buClr>
                <a:schemeClr val="dk1"/>
              </a:buClr>
              <a:buSzPct val="40740"/>
              <a:buFont typeface="Arial"/>
              <a:buNone/>
            </a:pPr>
            <a:endParaRPr lang="en-US" sz="2700" dirty="0">
              <a:highlight>
                <a:srgbClr val="FFFFFF"/>
              </a:highlight>
              <a:latin typeface="Arial"/>
              <a:ea typeface="Arial"/>
              <a:cs typeface="Arial"/>
              <a:sym typeface="Arial"/>
            </a:endParaRPr>
          </a:p>
          <a:p>
            <a:pPr marL="0" lvl="0" indent="0" algn="l" rtl="0">
              <a:lnSpc>
                <a:spcPct val="89355"/>
              </a:lnSpc>
              <a:spcBef>
                <a:spcPts val="0"/>
              </a:spcBef>
              <a:spcAft>
                <a:spcPts val="0"/>
              </a:spcAft>
              <a:buClr>
                <a:schemeClr val="dk1"/>
              </a:buClr>
              <a:buSzPct val="40740"/>
              <a:buFont typeface="Arial"/>
              <a:buNone/>
            </a:pPr>
            <a:r>
              <a:rPr lang="en-IN" sz="2700" dirty="0">
                <a:highlight>
                  <a:srgbClr val="FFFFFF"/>
                </a:highlight>
                <a:latin typeface="Arial"/>
                <a:ea typeface="Arial"/>
                <a:cs typeface="Arial"/>
                <a:sym typeface="Arial"/>
              </a:rPr>
              <a:t>3.Playlists gets updated based on user </a:t>
            </a:r>
            <a:r>
              <a:rPr lang="en-IN" sz="2700" dirty="0" err="1">
                <a:highlight>
                  <a:srgbClr val="FFFFFF"/>
                </a:highlight>
                <a:latin typeface="Arial"/>
                <a:ea typeface="Arial"/>
                <a:cs typeface="Arial"/>
                <a:sym typeface="Arial"/>
              </a:rPr>
              <a:t>prefrences</a:t>
            </a:r>
            <a:endParaRPr sz="2700" dirty="0">
              <a:highlight>
                <a:srgbClr val="FFFFFF"/>
              </a:highlight>
              <a:latin typeface="Arial"/>
              <a:ea typeface="Arial"/>
              <a:cs typeface="Arial"/>
              <a:sym typeface="Arial"/>
            </a:endParaRPr>
          </a:p>
          <a:p>
            <a:pPr marL="0" lvl="0" indent="0" algn="l" rtl="0">
              <a:lnSpc>
                <a:spcPct val="89355"/>
              </a:lnSpc>
              <a:spcBef>
                <a:spcPts val="0"/>
              </a:spcBef>
              <a:spcAft>
                <a:spcPts val="0"/>
              </a:spcAft>
              <a:buClr>
                <a:schemeClr val="dk1"/>
              </a:buClr>
              <a:buSzPct val="40740"/>
              <a:buFont typeface="Arial"/>
              <a:buNone/>
            </a:pPr>
            <a:endParaRPr sz="2700" dirty="0">
              <a:highlight>
                <a:srgbClr val="FFFFFF"/>
              </a:highlight>
              <a:latin typeface="Arial"/>
              <a:ea typeface="Arial"/>
              <a:cs typeface="Arial"/>
              <a:sym typeface="Arial"/>
            </a:endParaRPr>
          </a:p>
          <a:p>
            <a:pPr marL="0" lvl="0" indent="0" algn="l" rtl="0">
              <a:lnSpc>
                <a:spcPct val="89355"/>
              </a:lnSpc>
              <a:spcBef>
                <a:spcPts val="0"/>
              </a:spcBef>
              <a:spcAft>
                <a:spcPts val="0"/>
              </a:spcAft>
              <a:buClr>
                <a:schemeClr val="dk1"/>
              </a:buClr>
              <a:buSzPct val="40740"/>
              <a:buFont typeface="Arial"/>
              <a:buNone/>
            </a:pPr>
            <a:r>
              <a:rPr lang="en-US" sz="2700" b="1" dirty="0">
                <a:highlight>
                  <a:srgbClr val="FFFFFF"/>
                </a:highlight>
                <a:latin typeface="Arial"/>
                <a:ea typeface="Arial"/>
                <a:cs typeface="Arial"/>
                <a:sym typeface="Arial"/>
              </a:rPr>
              <a:t>DISADVANTAGES:</a:t>
            </a:r>
            <a:endParaRPr sz="2700" b="1" dirty="0">
              <a:highlight>
                <a:srgbClr val="FFFFFF"/>
              </a:highlight>
              <a:latin typeface="Arial"/>
              <a:ea typeface="Arial"/>
              <a:cs typeface="Arial"/>
              <a:sym typeface="Arial"/>
            </a:endParaRPr>
          </a:p>
          <a:p>
            <a:pPr marL="0" lvl="0" indent="0" algn="l" rtl="0">
              <a:lnSpc>
                <a:spcPct val="89355"/>
              </a:lnSpc>
              <a:spcBef>
                <a:spcPts val="0"/>
              </a:spcBef>
              <a:spcAft>
                <a:spcPts val="0"/>
              </a:spcAft>
              <a:buClr>
                <a:schemeClr val="dk1"/>
              </a:buClr>
              <a:buSzPct val="40740"/>
              <a:buFont typeface="Arial"/>
              <a:buNone/>
            </a:pPr>
            <a:r>
              <a:rPr lang="en-US" sz="2700" dirty="0">
                <a:highlight>
                  <a:srgbClr val="FFFFFF"/>
                </a:highlight>
                <a:latin typeface="Arial"/>
                <a:ea typeface="Arial"/>
                <a:cs typeface="Arial"/>
                <a:sym typeface="Arial"/>
              </a:rPr>
              <a:t>1.Data integrity issues.</a:t>
            </a:r>
          </a:p>
          <a:p>
            <a:pPr marL="0" lvl="0" indent="0" algn="l" rtl="0">
              <a:lnSpc>
                <a:spcPct val="89355"/>
              </a:lnSpc>
              <a:spcBef>
                <a:spcPts val="0"/>
              </a:spcBef>
              <a:spcAft>
                <a:spcPts val="0"/>
              </a:spcAft>
              <a:buClr>
                <a:schemeClr val="dk1"/>
              </a:buClr>
              <a:buSzPct val="40740"/>
              <a:buFont typeface="Arial"/>
              <a:buNone/>
            </a:pPr>
            <a:endParaRPr sz="2700" dirty="0">
              <a:highlight>
                <a:srgbClr val="FFFFFF"/>
              </a:highlight>
              <a:latin typeface="Arial"/>
              <a:ea typeface="Arial"/>
              <a:cs typeface="Arial"/>
              <a:sym typeface="Arial"/>
            </a:endParaRPr>
          </a:p>
          <a:p>
            <a:pPr marL="0" lvl="0" indent="0" algn="l" rtl="0">
              <a:lnSpc>
                <a:spcPct val="89355"/>
              </a:lnSpc>
              <a:spcBef>
                <a:spcPts val="0"/>
              </a:spcBef>
              <a:spcAft>
                <a:spcPts val="0"/>
              </a:spcAft>
              <a:buClr>
                <a:schemeClr val="dk1"/>
              </a:buClr>
              <a:buSzPct val="40740"/>
              <a:buFont typeface="Arial"/>
              <a:buNone/>
            </a:pPr>
            <a:r>
              <a:rPr lang="en-US" sz="2700" dirty="0">
                <a:highlight>
                  <a:srgbClr val="FFFFFF"/>
                </a:highlight>
                <a:latin typeface="Arial"/>
                <a:ea typeface="Arial"/>
                <a:cs typeface="Arial"/>
                <a:sym typeface="Arial"/>
              </a:rPr>
              <a:t>2.Security risks.</a:t>
            </a:r>
          </a:p>
          <a:p>
            <a:pPr marL="0" lvl="0" indent="0" algn="l" rtl="0">
              <a:lnSpc>
                <a:spcPct val="89355"/>
              </a:lnSpc>
              <a:spcBef>
                <a:spcPts val="0"/>
              </a:spcBef>
              <a:spcAft>
                <a:spcPts val="0"/>
              </a:spcAft>
              <a:buClr>
                <a:schemeClr val="dk1"/>
              </a:buClr>
              <a:buSzPct val="40740"/>
              <a:buFont typeface="Arial"/>
              <a:buNone/>
            </a:pPr>
            <a:endParaRPr lang="en-US" sz="2700" dirty="0">
              <a:highlight>
                <a:srgbClr val="FFFFFF"/>
              </a:highlight>
              <a:latin typeface="Arial"/>
              <a:ea typeface="Arial"/>
              <a:cs typeface="Arial"/>
              <a:sym typeface="Arial"/>
            </a:endParaRPr>
          </a:p>
          <a:p>
            <a:pPr marL="0" lvl="0" indent="0" algn="l" rtl="0">
              <a:lnSpc>
                <a:spcPct val="89355"/>
              </a:lnSpc>
              <a:spcBef>
                <a:spcPts val="0"/>
              </a:spcBef>
              <a:spcAft>
                <a:spcPts val="0"/>
              </a:spcAft>
              <a:buClr>
                <a:schemeClr val="dk1"/>
              </a:buClr>
              <a:buSzPct val="40740"/>
              <a:buFont typeface="Arial"/>
              <a:buNone/>
            </a:pPr>
            <a:r>
              <a:rPr lang="en-US" sz="2700" dirty="0">
                <a:highlight>
                  <a:srgbClr val="FFFFFF"/>
                </a:highlight>
                <a:latin typeface="Arial"/>
                <a:ea typeface="Arial"/>
                <a:cs typeface="Arial"/>
                <a:sym typeface="Arial"/>
              </a:rPr>
              <a:t>3.</a:t>
            </a:r>
            <a:r>
              <a:rPr lang="en-IN" sz="2000" dirty="0"/>
              <a:t> </a:t>
            </a:r>
            <a:r>
              <a:rPr lang="en-IN" sz="3000" dirty="0"/>
              <a:t>Limited Creativity</a:t>
            </a:r>
            <a:endParaRPr sz="3000" dirty="0">
              <a:highlight>
                <a:srgbClr val="FFFFFF"/>
              </a:highlight>
              <a:latin typeface="Arial"/>
              <a:ea typeface="Arial"/>
              <a:cs typeface="Arial"/>
              <a:sym typeface="Arial"/>
            </a:endParaRPr>
          </a:p>
          <a:p>
            <a:pPr marL="342900" lvl="0" indent="-190500" algn="l" rtl="0">
              <a:lnSpc>
                <a:spcPct val="114000"/>
              </a:lnSpc>
              <a:spcBef>
                <a:spcPts val="480"/>
              </a:spcBef>
              <a:spcAft>
                <a:spcPts val="0"/>
              </a:spcAft>
              <a:buClr>
                <a:schemeClr val="dk1"/>
              </a:buClr>
              <a:buSzPct val="100000"/>
              <a:buFont typeface="Noto Sans Symbols"/>
              <a:buNone/>
            </a:pPr>
            <a:endParaRPr b="1" dirty="0"/>
          </a:p>
          <a:p>
            <a:pPr marL="342900" lvl="0" indent="-190500" algn="l" rtl="0">
              <a:lnSpc>
                <a:spcPct val="114000"/>
              </a:lnSpc>
              <a:spcBef>
                <a:spcPts val="480"/>
              </a:spcBef>
              <a:spcAft>
                <a:spcPts val="0"/>
              </a:spcAft>
              <a:buClr>
                <a:schemeClr val="dk1"/>
              </a:buClr>
              <a:buSzPct val="100000"/>
              <a:buFont typeface="Noto Sans Symbols"/>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Main Objective</a:t>
            </a:r>
            <a:endParaRPr>
              <a:latin typeface="Calibri"/>
              <a:ea typeface="Calibri"/>
              <a:cs typeface="Calibri"/>
              <a:sym typeface="Calibri"/>
            </a:endParaRPr>
          </a:p>
        </p:txBody>
      </p:sp>
      <p:sp>
        <p:nvSpPr>
          <p:cNvPr id="134" name="Google Shape;134;p18"/>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0" algn="l" rtl="0">
              <a:lnSpc>
                <a:spcPct val="114000"/>
              </a:lnSpc>
              <a:spcBef>
                <a:spcPts val="0"/>
              </a:spcBef>
              <a:spcAft>
                <a:spcPts val="0"/>
              </a:spcAft>
              <a:buNone/>
            </a:pPr>
            <a:r>
              <a:rPr lang="en-US" dirty="0"/>
              <a:t>The main objective of the Music Playlist Suggestion Bot using Robotic Process Automation (RPA) is to automatically generate personalized music playlists based on the user's current mood, enhancing the overall music discovery experience. By leveraging mood-detection techniques, the bot aims to identify the user’s emotional state—whether happy, sad, relaxed, or energetic—through user input or interaction patterns. Once the mood is detected, the bot curates a playlist that matches the emotional tone, selecting songs based on factors such as tempo, genre, and lyrics. This process is automated through RPA, enabling real-time, mood-appropriate recommendations without the need for manual intervention.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Architecture</a:t>
            </a:r>
            <a:endParaRPr>
              <a:latin typeface="Calibri"/>
              <a:ea typeface="Calibri"/>
              <a:cs typeface="Calibri"/>
              <a:sym typeface="Calibri"/>
            </a:endParaRPr>
          </a:p>
        </p:txBody>
      </p:sp>
      <p:sp>
        <p:nvSpPr>
          <p:cNvPr id="141" name="Google Shape;141;p19"/>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0" algn="l" rtl="0">
              <a:lnSpc>
                <a:spcPct val="114000"/>
              </a:lnSpc>
              <a:spcBef>
                <a:spcPts val="0"/>
              </a:spcBef>
              <a:spcAft>
                <a:spcPts val="0"/>
              </a:spcAft>
              <a:buNone/>
            </a:pPr>
            <a:endParaRPr/>
          </a:p>
        </p:txBody>
      </p:sp>
      <p:pic>
        <p:nvPicPr>
          <p:cNvPr id="142" name="Google Shape;142;p19"/>
          <p:cNvPicPr preferRelativeResize="0"/>
          <p:nvPr/>
        </p:nvPicPr>
        <p:blipFill>
          <a:blip r:embed="rId3">
            <a:alphaModFix/>
          </a:blip>
          <a:stretch>
            <a:fillRect/>
          </a:stretch>
        </p:blipFill>
        <p:spPr>
          <a:xfrm>
            <a:off x="152400" y="6477000"/>
            <a:ext cx="9525" cy="9525"/>
          </a:xfrm>
          <a:prstGeom prst="rect">
            <a:avLst/>
          </a:prstGeom>
          <a:noFill/>
          <a:ln>
            <a:noFill/>
          </a:ln>
        </p:spPr>
      </p:pic>
      <p:pic>
        <p:nvPicPr>
          <p:cNvPr id="3" name="Picture 2">
            <a:extLst>
              <a:ext uri="{FF2B5EF4-FFF2-40B4-BE49-F238E27FC236}">
                <a16:creationId xmlns:a16="http://schemas.microsoft.com/office/drawing/2014/main" id="{375D7900-4494-F546-0F00-A665FCBE5160}"/>
              </a:ext>
            </a:extLst>
          </p:cNvPr>
          <p:cNvPicPr>
            <a:picLocks noChangeAspect="1"/>
          </p:cNvPicPr>
          <p:nvPr/>
        </p:nvPicPr>
        <p:blipFill>
          <a:blip r:embed="rId4"/>
          <a:stretch>
            <a:fillRect/>
          </a:stretch>
        </p:blipFill>
        <p:spPr>
          <a:xfrm>
            <a:off x="462052" y="1877294"/>
            <a:ext cx="7872929" cy="22157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System Requirements</a:t>
            </a:r>
            <a:endParaRPr>
              <a:latin typeface="Calibri"/>
              <a:ea typeface="Calibri"/>
              <a:cs typeface="Calibri"/>
              <a:sym typeface="Calibri"/>
            </a:endParaRPr>
          </a:p>
        </p:txBody>
      </p:sp>
      <p:sp>
        <p:nvSpPr>
          <p:cNvPr id="150" name="Google Shape;150;p20"/>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374650" algn="l" rtl="0">
              <a:lnSpc>
                <a:spcPct val="114000"/>
              </a:lnSpc>
              <a:spcBef>
                <a:spcPts val="0"/>
              </a:spcBef>
              <a:spcAft>
                <a:spcPts val="0"/>
              </a:spcAft>
              <a:buClr>
                <a:schemeClr val="dk1"/>
              </a:buClr>
              <a:buSzPts val="2900"/>
              <a:buChar char="▪"/>
            </a:pPr>
            <a:r>
              <a:rPr lang="en-US" sz="2900" b="1"/>
              <a:t>Hardware</a:t>
            </a:r>
            <a:endParaRPr sz="2900" b="1"/>
          </a:p>
          <a:p>
            <a:pPr marL="342900" lvl="0" indent="0" algn="l" rtl="0">
              <a:lnSpc>
                <a:spcPct val="114000"/>
              </a:lnSpc>
              <a:spcBef>
                <a:spcPts val="0"/>
              </a:spcBef>
              <a:spcAft>
                <a:spcPts val="0"/>
              </a:spcAft>
              <a:buNone/>
            </a:pPr>
            <a:r>
              <a:rPr lang="en-US"/>
              <a:t>1.A device with uipath studio.</a:t>
            </a:r>
            <a:endParaRPr/>
          </a:p>
          <a:p>
            <a:pPr marL="342900" lvl="0" indent="0" algn="l" rtl="0">
              <a:lnSpc>
                <a:spcPct val="114000"/>
              </a:lnSpc>
              <a:spcBef>
                <a:spcPts val="0"/>
              </a:spcBef>
              <a:spcAft>
                <a:spcPts val="0"/>
              </a:spcAft>
              <a:buNone/>
            </a:pPr>
            <a:endParaRPr/>
          </a:p>
          <a:p>
            <a:pPr marL="342900" lvl="0" indent="0" algn="l" rtl="0">
              <a:lnSpc>
                <a:spcPct val="114000"/>
              </a:lnSpc>
              <a:spcBef>
                <a:spcPts val="0"/>
              </a:spcBef>
              <a:spcAft>
                <a:spcPts val="0"/>
              </a:spcAft>
              <a:buNone/>
            </a:pPr>
            <a:r>
              <a:rPr lang="en-US"/>
              <a:t>2.Network connection.</a:t>
            </a:r>
            <a:endParaRPr/>
          </a:p>
          <a:p>
            <a:pPr marL="342900" lvl="0" indent="0" algn="l" rtl="0">
              <a:lnSpc>
                <a:spcPct val="114000"/>
              </a:lnSpc>
              <a:spcBef>
                <a:spcPts val="0"/>
              </a:spcBef>
              <a:spcAft>
                <a:spcPts val="0"/>
              </a:spcAft>
              <a:buNone/>
            </a:pPr>
            <a:endParaRPr/>
          </a:p>
          <a:p>
            <a:pPr marL="342900" lvl="0" indent="-374650" algn="l" rtl="0">
              <a:lnSpc>
                <a:spcPct val="114000"/>
              </a:lnSpc>
              <a:spcBef>
                <a:spcPts val="480"/>
              </a:spcBef>
              <a:spcAft>
                <a:spcPts val="0"/>
              </a:spcAft>
              <a:buClr>
                <a:schemeClr val="dk1"/>
              </a:buClr>
              <a:buSzPts val="2900"/>
              <a:buChar char="▪"/>
            </a:pPr>
            <a:r>
              <a:rPr lang="en-US" sz="2900" b="1"/>
              <a:t>Software</a:t>
            </a:r>
            <a:endParaRPr sz="2900" b="1"/>
          </a:p>
          <a:p>
            <a:pPr marL="342900" lvl="0" indent="0" algn="l" rtl="0">
              <a:lnSpc>
                <a:spcPct val="114000"/>
              </a:lnSpc>
              <a:spcBef>
                <a:spcPts val="480"/>
              </a:spcBef>
              <a:spcAft>
                <a:spcPts val="0"/>
              </a:spcAft>
              <a:buNone/>
            </a:pPr>
            <a:r>
              <a:rPr lang="en-US"/>
              <a:t>1.uipath studio.</a:t>
            </a:r>
            <a:endParaRPr/>
          </a:p>
          <a:p>
            <a:pPr marL="342900" lvl="0" indent="0" algn="l" rtl="0">
              <a:lnSpc>
                <a:spcPct val="114000"/>
              </a:lnSpc>
              <a:spcBef>
                <a:spcPts val="480"/>
              </a:spcBef>
              <a:spcAft>
                <a:spcPts val="0"/>
              </a:spcAft>
              <a:buNone/>
            </a:pPr>
            <a:endParaRPr sz="2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Functional Description</a:t>
            </a:r>
            <a:endParaRPr dirty="0">
              <a:latin typeface="Calibri"/>
              <a:ea typeface="Calibri"/>
              <a:cs typeface="Calibri"/>
              <a:sym typeface="Calibri"/>
            </a:endParaRPr>
          </a:p>
        </p:txBody>
      </p:sp>
      <p:sp>
        <p:nvSpPr>
          <p:cNvPr id="157" name="Google Shape;157;p21"/>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l" rtl="0">
              <a:lnSpc>
                <a:spcPct val="114000"/>
              </a:lnSpc>
              <a:spcBef>
                <a:spcPts val="480"/>
              </a:spcBef>
              <a:spcAft>
                <a:spcPts val="0"/>
              </a:spcAft>
              <a:buClr>
                <a:schemeClr val="dk1"/>
              </a:buClr>
              <a:buSzPts val="2400"/>
              <a:buFont typeface="Noto Sans Symbols"/>
              <a:buNone/>
            </a:pPr>
            <a:r>
              <a:rPr lang="en-US" b="1" dirty="0"/>
              <a:t>Capturing mood of user:</a:t>
            </a:r>
          </a:p>
          <a:p>
            <a:pPr marL="342900" lvl="0" indent="-190500" algn="l" rtl="0">
              <a:lnSpc>
                <a:spcPct val="114000"/>
              </a:lnSpc>
              <a:spcBef>
                <a:spcPts val="480"/>
              </a:spcBef>
              <a:spcAft>
                <a:spcPts val="0"/>
              </a:spcAft>
              <a:buClr>
                <a:schemeClr val="dk1"/>
              </a:buClr>
              <a:buSzPts val="2400"/>
              <a:buFont typeface="Noto Sans Symbols"/>
              <a:buNone/>
            </a:pPr>
            <a:r>
              <a:rPr lang="en-US" dirty="0"/>
              <a:t>The Music Playlist Suggestion Bot using Robotic Process Automation (RPA) functions by first capturing the user’s mood through various input methods such as text,  with the system. Upon detecting the user’s mood, whether happy, sad, relaxed, or energetic, the bot processes this information to determine the appropriate type of music that aligns with the emotional state. </a:t>
            </a:r>
          </a:p>
          <a:p>
            <a:pPr marL="342900" lvl="0" indent="-190500" algn="l" rtl="0">
              <a:lnSpc>
                <a:spcPct val="114000"/>
              </a:lnSpc>
              <a:spcBef>
                <a:spcPts val="480"/>
              </a:spcBef>
              <a:spcAft>
                <a:spcPts val="0"/>
              </a:spcAft>
              <a:buClr>
                <a:schemeClr val="dk1"/>
              </a:buClr>
              <a:buSzPts val="2400"/>
              <a:buFont typeface="Noto Sans Symbols"/>
              <a:buNone/>
            </a:pPr>
            <a:r>
              <a:rPr lang="en-US" b="1" dirty="0"/>
              <a:t>Automates playlist based on user mood:</a:t>
            </a:r>
          </a:p>
          <a:p>
            <a:pPr marL="342900" lvl="0" indent="-190500" algn="l" rtl="0">
              <a:lnSpc>
                <a:spcPct val="114000"/>
              </a:lnSpc>
              <a:spcBef>
                <a:spcPts val="480"/>
              </a:spcBef>
              <a:spcAft>
                <a:spcPts val="0"/>
              </a:spcAft>
              <a:buClr>
                <a:schemeClr val="dk1"/>
              </a:buClr>
              <a:buSzPts val="2400"/>
              <a:buFont typeface="Noto Sans Symbols"/>
              <a:buNone/>
            </a:pPr>
            <a:r>
              <a:rPr lang="en-US" dirty="0"/>
              <a:t>The RPA bots then automate the process of searching through music databases or streaming platforms to curate a playlist, considering factors like tempo, genre, and lyrics, which are linked to the identified mood. The playlist is then delivered to the user in real time, offering music recommendations that are tailored to enhance or complement their current emotional state.</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TotalTime>
  <Words>1358</Words>
  <Application>Microsoft Office PowerPoint</Application>
  <PresentationFormat>On-screen Show (4:3)</PresentationFormat>
  <Paragraphs>95</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Table Design</vt:lpstr>
      <vt:lpstr>Process Design</vt:lpstr>
      <vt:lpstr>Testing</vt:lpstr>
      <vt:lpstr>Conclusions</vt:lpstr>
      <vt:lpstr>Future Enhancement</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ANSH BHATIA</cp:lastModifiedBy>
  <cp:revision>2</cp:revision>
  <dcterms:modified xsi:type="dcterms:W3CDTF">2024-11-22T03:03:24Z</dcterms:modified>
</cp:coreProperties>
</file>