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69" r:id="rId5"/>
    <p:sldId id="272" r:id="rId6"/>
    <p:sldId id="273" r:id="rId7"/>
    <p:sldId id="271" r:id="rId8"/>
    <p:sldId id="258" r:id="rId9"/>
    <p:sldId id="274" r:id="rId10"/>
    <p:sldId id="275" r:id="rId11"/>
    <p:sldId id="276" r:id="rId12"/>
    <p:sldId id="278" r:id="rId13"/>
    <p:sldId id="277" r:id="rId14"/>
    <p:sldId id="259" r:id="rId15"/>
    <p:sldId id="279" r:id="rId16"/>
    <p:sldId id="280" r:id="rId17"/>
    <p:sldId id="264"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A606-3D35-2F97-4D07-73A30DF5F6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637FDA-A4FD-22AB-D4D1-110637D7CE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B8491E-E799-2AA5-80F2-E86CEE84D619}"/>
              </a:ext>
            </a:extLst>
          </p:cNvPr>
          <p:cNvSpPr>
            <a:spLocks noGrp="1"/>
          </p:cNvSpPr>
          <p:nvPr>
            <p:ph type="dt" sz="half" idx="10"/>
          </p:nvPr>
        </p:nvSpPr>
        <p:spPr/>
        <p:txBody>
          <a:bodyPr/>
          <a:lstStyle/>
          <a:p>
            <a:fld id="{9A1D111D-B061-4776-921E-2737083D89D5}" type="datetimeFigureOut">
              <a:rPr lang="en-IN" smtClean="0"/>
              <a:t>02-03-2024</a:t>
            </a:fld>
            <a:endParaRPr lang="en-IN"/>
          </a:p>
        </p:txBody>
      </p:sp>
      <p:sp>
        <p:nvSpPr>
          <p:cNvPr id="5" name="Footer Placeholder 4">
            <a:extLst>
              <a:ext uri="{FF2B5EF4-FFF2-40B4-BE49-F238E27FC236}">
                <a16:creationId xmlns:a16="http://schemas.microsoft.com/office/drawing/2014/main" id="{16B7EF7E-9A3F-41D9-E2C1-B1B845FEE0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7C1E8F-DA03-1A39-A27F-E5628CA16BD4}"/>
              </a:ext>
            </a:extLst>
          </p:cNvPr>
          <p:cNvSpPr>
            <a:spLocks noGrp="1"/>
          </p:cNvSpPr>
          <p:nvPr>
            <p:ph type="sldNum" sz="quarter" idx="12"/>
          </p:nvPr>
        </p:nvSpPr>
        <p:spPr/>
        <p:txBody>
          <a:bodyPr/>
          <a:lstStyle/>
          <a:p>
            <a:fld id="{4E091F18-EDAC-4EEC-B9AC-6A214F8A48E3}" type="slidenum">
              <a:rPr lang="en-IN" smtClean="0"/>
              <a:t>‹#›</a:t>
            </a:fld>
            <a:endParaRPr lang="en-IN"/>
          </a:p>
        </p:txBody>
      </p:sp>
    </p:spTree>
    <p:extLst>
      <p:ext uri="{BB962C8B-B14F-4D97-AF65-F5344CB8AC3E}">
        <p14:creationId xmlns:p14="http://schemas.microsoft.com/office/powerpoint/2010/main" val="53924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EE06-03A2-BFE7-09CA-EA4E9D418A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496431-0A2D-87EB-F956-38FFF5B8C2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3766B3-032C-7E60-9B37-16328D9203D3}"/>
              </a:ext>
            </a:extLst>
          </p:cNvPr>
          <p:cNvSpPr>
            <a:spLocks noGrp="1"/>
          </p:cNvSpPr>
          <p:nvPr>
            <p:ph type="dt" sz="half" idx="10"/>
          </p:nvPr>
        </p:nvSpPr>
        <p:spPr/>
        <p:txBody>
          <a:bodyPr/>
          <a:lstStyle/>
          <a:p>
            <a:fld id="{9A1D111D-B061-4776-921E-2737083D89D5}" type="datetimeFigureOut">
              <a:rPr lang="en-IN" smtClean="0"/>
              <a:t>02-03-2024</a:t>
            </a:fld>
            <a:endParaRPr lang="en-IN"/>
          </a:p>
        </p:txBody>
      </p:sp>
      <p:sp>
        <p:nvSpPr>
          <p:cNvPr id="5" name="Footer Placeholder 4">
            <a:extLst>
              <a:ext uri="{FF2B5EF4-FFF2-40B4-BE49-F238E27FC236}">
                <a16:creationId xmlns:a16="http://schemas.microsoft.com/office/drawing/2014/main" id="{8A339D12-8160-FC39-985F-BF8F96863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AC166C-AC1C-CF33-6B74-47C03392BA16}"/>
              </a:ext>
            </a:extLst>
          </p:cNvPr>
          <p:cNvSpPr>
            <a:spLocks noGrp="1"/>
          </p:cNvSpPr>
          <p:nvPr>
            <p:ph type="sldNum" sz="quarter" idx="12"/>
          </p:nvPr>
        </p:nvSpPr>
        <p:spPr/>
        <p:txBody>
          <a:bodyPr/>
          <a:lstStyle/>
          <a:p>
            <a:fld id="{4E091F18-EDAC-4EEC-B9AC-6A214F8A48E3}" type="slidenum">
              <a:rPr lang="en-IN" smtClean="0"/>
              <a:t>‹#›</a:t>
            </a:fld>
            <a:endParaRPr lang="en-IN"/>
          </a:p>
        </p:txBody>
      </p:sp>
    </p:spTree>
    <p:extLst>
      <p:ext uri="{BB962C8B-B14F-4D97-AF65-F5344CB8AC3E}">
        <p14:creationId xmlns:p14="http://schemas.microsoft.com/office/powerpoint/2010/main" val="389233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6115B8-8786-10B5-D8AE-4813E2CF09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489E81-BAAC-D4BE-DD35-3E48FD0BD2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AEF9C5-8F79-74D7-28AF-6D53C2BA7846}"/>
              </a:ext>
            </a:extLst>
          </p:cNvPr>
          <p:cNvSpPr>
            <a:spLocks noGrp="1"/>
          </p:cNvSpPr>
          <p:nvPr>
            <p:ph type="dt" sz="half" idx="10"/>
          </p:nvPr>
        </p:nvSpPr>
        <p:spPr/>
        <p:txBody>
          <a:bodyPr/>
          <a:lstStyle/>
          <a:p>
            <a:fld id="{9A1D111D-B061-4776-921E-2737083D89D5}" type="datetimeFigureOut">
              <a:rPr lang="en-IN" smtClean="0"/>
              <a:t>02-03-2024</a:t>
            </a:fld>
            <a:endParaRPr lang="en-IN"/>
          </a:p>
        </p:txBody>
      </p:sp>
      <p:sp>
        <p:nvSpPr>
          <p:cNvPr id="5" name="Footer Placeholder 4">
            <a:extLst>
              <a:ext uri="{FF2B5EF4-FFF2-40B4-BE49-F238E27FC236}">
                <a16:creationId xmlns:a16="http://schemas.microsoft.com/office/drawing/2014/main" id="{F1CD61C6-7B8D-EED7-E256-EE07FF215C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FD5D43-EA6B-341C-AC7F-4F110D06059B}"/>
              </a:ext>
            </a:extLst>
          </p:cNvPr>
          <p:cNvSpPr>
            <a:spLocks noGrp="1"/>
          </p:cNvSpPr>
          <p:nvPr>
            <p:ph type="sldNum" sz="quarter" idx="12"/>
          </p:nvPr>
        </p:nvSpPr>
        <p:spPr/>
        <p:txBody>
          <a:bodyPr/>
          <a:lstStyle/>
          <a:p>
            <a:fld id="{4E091F18-EDAC-4EEC-B9AC-6A214F8A48E3}" type="slidenum">
              <a:rPr lang="en-IN" smtClean="0"/>
              <a:t>‹#›</a:t>
            </a:fld>
            <a:endParaRPr lang="en-IN"/>
          </a:p>
        </p:txBody>
      </p:sp>
    </p:spTree>
    <p:extLst>
      <p:ext uri="{BB962C8B-B14F-4D97-AF65-F5344CB8AC3E}">
        <p14:creationId xmlns:p14="http://schemas.microsoft.com/office/powerpoint/2010/main" val="964883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D008-0E05-6DDD-B3E6-F9C6133B074D}"/>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7B6925-31A7-DB11-9331-2B9425998CD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EDAD12-6037-8448-F5C3-E30D04CB72AE}"/>
              </a:ext>
            </a:extLst>
          </p:cNvPr>
          <p:cNvSpPr>
            <a:spLocks noGrp="1"/>
          </p:cNvSpPr>
          <p:nvPr>
            <p:ph type="dt" sz="half" idx="10"/>
          </p:nvPr>
        </p:nvSpPr>
        <p:spPr/>
        <p:txBody>
          <a:bodyPr/>
          <a:lstStyle/>
          <a:p>
            <a:fld id="{9A1D111D-B061-4776-921E-2737083D89D5}" type="datetimeFigureOut">
              <a:rPr lang="en-IN" smtClean="0"/>
              <a:t>02-03-2024</a:t>
            </a:fld>
            <a:endParaRPr lang="en-IN"/>
          </a:p>
        </p:txBody>
      </p:sp>
      <p:sp>
        <p:nvSpPr>
          <p:cNvPr id="5" name="Footer Placeholder 4">
            <a:extLst>
              <a:ext uri="{FF2B5EF4-FFF2-40B4-BE49-F238E27FC236}">
                <a16:creationId xmlns:a16="http://schemas.microsoft.com/office/drawing/2014/main" id="{38E0EB1C-6125-3CAB-C439-6D4147ECE1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1AAB4A-F8CE-7DE8-374D-62F406EACC5F}"/>
              </a:ext>
            </a:extLst>
          </p:cNvPr>
          <p:cNvSpPr>
            <a:spLocks noGrp="1"/>
          </p:cNvSpPr>
          <p:nvPr>
            <p:ph type="sldNum" sz="quarter" idx="12"/>
          </p:nvPr>
        </p:nvSpPr>
        <p:spPr/>
        <p:txBody>
          <a:bodyPr/>
          <a:lstStyle/>
          <a:p>
            <a:fld id="{4E091F18-EDAC-4EEC-B9AC-6A214F8A48E3}" type="slidenum">
              <a:rPr lang="en-IN" smtClean="0"/>
              <a:t>‹#›</a:t>
            </a:fld>
            <a:endParaRPr lang="en-IN"/>
          </a:p>
        </p:txBody>
      </p:sp>
    </p:spTree>
    <p:extLst>
      <p:ext uri="{BB962C8B-B14F-4D97-AF65-F5344CB8AC3E}">
        <p14:creationId xmlns:p14="http://schemas.microsoft.com/office/powerpoint/2010/main" val="1148195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F1CA-48B5-CF9E-E01A-2399A14D9C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C47952-5332-9CC7-2644-3E4F8FE69E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9A394F-163F-1B99-C01C-933F7473FCC1}"/>
              </a:ext>
            </a:extLst>
          </p:cNvPr>
          <p:cNvSpPr>
            <a:spLocks noGrp="1"/>
          </p:cNvSpPr>
          <p:nvPr>
            <p:ph type="dt" sz="half" idx="10"/>
          </p:nvPr>
        </p:nvSpPr>
        <p:spPr/>
        <p:txBody>
          <a:bodyPr/>
          <a:lstStyle/>
          <a:p>
            <a:fld id="{9A1D111D-B061-4776-921E-2737083D89D5}" type="datetimeFigureOut">
              <a:rPr lang="en-IN" smtClean="0"/>
              <a:t>02-03-2024</a:t>
            </a:fld>
            <a:endParaRPr lang="en-IN"/>
          </a:p>
        </p:txBody>
      </p:sp>
      <p:sp>
        <p:nvSpPr>
          <p:cNvPr id="5" name="Footer Placeholder 4">
            <a:extLst>
              <a:ext uri="{FF2B5EF4-FFF2-40B4-BE49-F238E27FC236}">
                <a16:creationId xmlns:a16="http://schemas.microsoft.com/office/drawing/2014/main" id="{0371A88C-C629-839A-B463-FEBE23089C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B345F8-1282-3B9F-3F56-9F8AA7E06CD6}"/>
              </a:ext>
            </a:extLst>
          </p:cNvPr>
          <p:cNvSpPr>
            <a:spLocks noGrp="1"/>
          </p:cNvSpPr>
          <p:nvPr>
            <p:ph type="sldNum" sz="quarter" idx="12"/>
          </p:nvPr>
        </p:nvSpPr>
        <p:spPr/>
        <p:txBody>
          <a:bodyPr/>
          <a:lstStyle/>
          <a:p>
            <a:fld id="{4E091F18-EDAC-4EEC-B9AC-6A214F8A48E3}" type="slidenum">
              <a:rPr lang="en-IN" smtClean="0"/>
              <a:t>‹#›</a:t>
            </a:fld>
            <a:endParaRPr lang="en-IN"/>
          </a:p>
        </p:txBody>
      </p:sp>
    </p:spTree>
    <p:extLst>
      <p:ext uri="{BB962C8B-B14F-4D97-AF65-F5344CB8AC3E}">
        <p14:creationId xmlns:p14="http://schemas.microsoft.com/office/powerpoint/2010/main" val="263788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3D2DA-011C-1F3F-E0AE-E7DC053BAA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519C95-49B8-EBA8-7D93-575D0C9559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7C33A3-639F-B580-7A9F-F18E4FF3C3EB}"/>
              </a:ext>
            </a:extLst>
          </p:cNvPr>
          <p:cNvSpPr>
            <a:spLocks noGrp="1"/>
          </p:cNvSpPr>
          <p:nvPr>
            <p:ph type="dt" sz="half" idx="10"/>
          </p:nvPr>
        </p:nvSpPr>
        <p:spPr/>
        <p:txBody>
          <a:bodyPr/>
          <a:lstStyle/>
          <a:p>
            <a:fld id="{9A1D111D-B061-4776-921E-2737083D89D5}" type="datetimeFigureOut">
              <a:rPr lang="en-IN" smtClean="0"/>
              <a:t>02-03-2024</a:t>
            </a:fld>
            <a:endParaRPr lang="en-IN"/>
          </a:p>
        </p:txBody>
      </p:sp>
      <p:sp>
        <p:nvSpPr>
          <p:cNvPr id="5" name="Footer Placeholder 4">
            <a:extLst>
              <a:ext uri="{FF2B5EF4-FFF2-40B4-BE49-F238E27FC236}">
                <a16:creationId xmlns:a16="http://schemas.microsoft.com/office/drawing/2014/main" id="{004DA892-228E-CE8A-B2D7-9774852BCF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EA58FB-11D1-7A6F-4D3E-0A8111E8A0B9}"/>
              </a:ext>
            </a:extLst>
          </p:cNvPr>
          <p:cNvSpPr>
            <a:spLocks noGrp="1"/>
          </p:cNvSpPr>
          <p:nvPr>
            <p:ph type="sldNum" sz="quarter" idx="12"/>
          </p:nvPr>
        </p:nvSpPr>
        <p:spPr/>
        <p:txBody>
          <a:bodyPr/>
          <a:lstStyle/>
          <a:p>
            <a:fld id="{4E091F18-EDAC-4EEC-B9AC-6A214F8A48E3}" type="slidenum">
              <a:rPr lang="en-IN" smtClean="0"/>
              <a:t>‹#›</a:t>
            </a:fld>
            <a:endParaRPr lang="en-IN"/>
          </a:p>
        </p:txBody>
      </p:sp>
    </p:spTree>
    <p:extLst>
      <p:ext uri="{BB962C8B-B14F-4D97-AF65-F5344CB8AC3E}">
        <p14:creationId xmlns:p14="http://schemas.microsoft.com/office/powerpoint/2010/main" val="1348543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A181-DC8E-BED9-CFAD-380CA35403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23206A-E8F5-864A-FD28-6740B2921F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7F9568-6B22-A8E6-42E2-572855402E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0B7CDC-E4E2-7B69-C9AB-BB8BB4569F53}"/>
              </a:ext>
            </a:extLst>
          </p:cNvPr>
          <p:cNvSpPr>
            <a:spLocks noGrp="1"/>
          </p:cNvSpPr>
          <p:nvPr>
            <p:ph type="dt" sz="half" idx="10"/>
          </p:nvPr>
        </p:nvSpPr>
        <p:spPr/>
        <p:txBody>
          <a:bodyPr/>
          <a:lstStyle/>
          <a:p>
            <a:fld id="{9A1D111D-B061-4776-921E-2737083D89D5}" type="datetimeFigureOut">
              <a:rPr lang="en-IN" smtClean="0"/>
              <a:t>02-03-2024</a:t>
            </a:fld>
            <a:endParaRPr lang="en-IN"/>
          </a:p>
        </p:txBody>
      </p:sp>
      <p:sp>
        <p:nvSpPr>
          <p:cNvPr id="6" name="Footer Placeholder 5">
            <a:extLst>
              <a:ext uri="{FF2B5EF4-FFF2-40B4-BE49-F238E27FC236}">
                <a16:creationId xmlns:a16="http://schemas.microsoft.com/office/drawing/2014/main" id="{D9C73EA1-4D26-1F3F-C7BD-D0D6620BA3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8A4896-2EC6-3AD6-162A-496937FBD7FE}"/>
              </a:ext>
            </a:extLst>
          </p:cNvPr>
          <p:cNvSpPr>
            <a:spLocks noGrp="1"/>
          </p:cNvSpPr>
          <p:nvPr>
            <p:ph type="sldNum" sz="quarter" idx="12"/>
          </p:nvPr>
        </p:nvSpPr>
        <p:spPr/>
        <p:txBody>
          <a:bodyPr/>
          <a:lstStyle/>
          <a:p>
            <a:fld id="{4E091F18-EDAC-4EEC-B9AC-6A214F8A48E3}" type="slidenum">
              <a:rPr lang="en-IN" smtClean="0"/>
              <a:t>‹#›</a:t>
            </a:fld>
            <a:endParaRPr lang="en-IN"/>
          </a:p>
        </p:txBody>
      </p:sp>
    </p:spTree>
    <p:extLst>
      <p:ext uri="{BB962C8B-B14F-4D97-AF65-F5344CB8AC3E}">
        <p14:creationId xmlns:p14="http://schemas.microsoft.com/office/powerpoint/2010/main" val="2606257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0F35-40B5-732C-4325-C8D407BB91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E46D88-CF8C-565A-C4E8-55614DCBBD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D8897D-5D75-65D3-12B8-2118F2C2D4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47859F-E402-D157-8355-0BE92598F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35089B-F11C-2A7D-3E34-97A625A984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FC6D55-AA3C-3C51-10B9-A23A4BD7DC09}"/>
              </a:ext>
            </a:extLst>
          </p:cNvPr>
          <p:cNvSpPr>
            <a:spLocks noGrp="1"/>
          </p:cNvSpPr>
          <p:nvPr>
            <p:ph type="dt" sz="half" idx="10"/>
          </p:nvPr>
        </p:nvSpPr>
        <p:spPr/>
        <p:txBody>
          <a:bodyPr/>
          <a:lstStyle/>
          <a:p>
            <a:fld id="{9A1D111D-B061-4776-921E-2737083D89D5}" type="datetimeFigureOut">
              <a:rPr lang="en-IN" smtClean="0"/>
              <a:t>02-03-2024</a:t>
            </a:fld>
            <a:endParaRPr lang="en-IN"/>
          </a:p>
        </p:txBody>
      </p:sp>
      <p:sp>
        <p:nvSpPr>
          <p:cNvPr id="8" name="Footer Placeholder 7">
            <a:extLst>
              <a:ext uri="{FF2B5EF4-FFF2-40B4-BE49-F238E27FC236}">
                <a16:creationId xmlns:a16="http://schemas.microsoft.com/office/drawing/2014/main" id="{9D77AF7A-A185-1321-8413-108B900DBF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A37FE7-4236-5068-25C1-A671D21AC36D}"/>
              </a:ext>
            </a:extLst>
          </p:cNvPr>
          <p:cNvSpPr>
            <a:spLocks noGrp="1"/>
          </p:cNvSpPr>
          <p:nvPr>
            <p:ph type="sldNum" sz="quarter" idx="12"/>
          </p:nvPr>
        </p:nvSpPr>
        <p:spPr/>
        <p:txBody>
          <a:bodyPr/>
          <a:lstStyle/>
          <a:p>
            <a:fld id="{4E091F18-EDAC-4EEC-B9AC-6A214F8A48E3}" type="slidenum">
              <a:rPr lang="en-IN" smtClean="0"/>
              <a:t>‹#›</a:t>
            </a:fld>
            <a:endParaRPr lang="en-IN"/>
          </a:p>
        </p:txBody>
      </p:sp>
    </p:spTree>
    <p:extLst>
      <p:ext uri="{BB962C8B-B14F-4D97-AF65-F5344CB8AC3E}">
        <p14:creationId xmlns:p14="http://schemas.microsoft.com/office/powerpoint/2010/main" val="510423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DFD6-C6EF-8FEF-B10D-97013C78D0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A9D31B-B497-3677-0BFE-DB29E4DB634F}"/>
              </a:ext>
            </a:extLst>
          </p:cNvPr>
          <p:cNvSpPr>
            <a:spLocks noGrp="1"/>
          </p:cNvSpPr>
          <p:nvPr>
            <p:ph type="dt" sz="half" idx="10"/>
          </p:nvPr>
        </p:nvSpPr>
        <p:spPr/>
        <p:txBody>
          <a:bodyPr/>
          <a:lstStyle/>
          <a:p>
            <a:fld id="{9A1D111D-B061-4776-921E-2737083D89D5}" type="datetimeFigureOut">
              <a:rPr lang="en-IN" smtClean="0"/>
              <a:t>02-03-2024</a:t>
            </a:fld>
            <a:endParaRPr lang="en-IN"/>
          </a:p>
        </p:txBody>
      </p:sp>
      <p:sp>
        <p:nvSpPr>
          <p:cNvPr id="4" name="Footer Placeholder 3">
            <a:extLst>
              <a:ext uri="{FF2B5EF4-FFF2-40B4-BE49-F238E27FC236}">
                <a16:creationId xmlns:a16="http://schemas.microsoft.com/office/drawing/2014/main" id="{4DE1142C-A2B3-FCB3-14F3-CE4FA6B794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8F9518-34F4-74A5-32F1-6CDAE7413B06}"/>
              </a:ext>
            </a:extLst>
          </p:cNvPr>
          <p:cNvSpPr>
            <a:spLocks noGrp="1"/>
          </p:cNvSpPr>
          <p:nvPr>
            <p:ph type="sldNum" sz="quarter" idx="12"/>
          </p:nvPr>
        </p:nvSpPr>
        <p:spPr/>
        <p:txBody>
          <a:bodyPr/>
          <a:lstStyle/>
          <a:p>
            <a:fld id="{4E091F18-EDAC-4EEC-B9AC-6A214F8A48E3}" type="slidenum">
              <a:rPr lang="en-IN" smtClean="0"/>
              <a:t>‹#›</a:t>
            </a:fld>
            <a:endParaRPr lang="en-IN"/>
          </a:p>
        </p:txBody>
      </p:sp>
    </p:spTree>
    <p:extLst>
      <p:ext uri="{BB962C8B-B14F-4D97-AF65-F5344CB8AC3E}">
        <p14:creationId xmlns:p14="http://schemas.microsoft.com/office/powerpoint/2010/main" val="5097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22D700-A17C-B7CD-848D-982F0E799FDC}"/>
              </a:ext>
            </a:extLst>
          </p:cNvPr>
          <p:cNvSpPr>
            <a:spLocks noGrp="1"/>
          </p:cNvSpPr>
          <p:nvPr>
            <p:ph type="dt" sz="half" idx="10"/>
          </p:nvPr>
        </p:nvSpPr>
        <p:spPr/>
        <p:txBody>
          <a:bodyPr/>
          <a:lstStyle/>
          <a:p>
            <a:fld id="{9A1D111D-B061-4776-921E-2737083D89D5}" type="datetimeFigureOut">
              <a:rPr lang="en-IN" smtClean="0"/>
              <a:t>02-03-2024</a:t>
            </a:fld>
            <a:endParaRPr lang="en-IN"/>
          </a:p>
        </p:txBody>
      </p:sp>
      <p:sp>
        <p:nvSpPr>
          <p:cNvPr id="3" name="Footer Placeholder 2">
            <a:extLst>
              <a:ext uri="{FF2B5EF4-FFF2-40B4-BE49-F238E27FC236}">
                <a16:creationId xmlns:a16="http://schemas.microsoft.com/office/drawing/2014/main" id="{AD5D357D-6C31-FA6B-B59A-7CBA4507B2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92EC72-E624-A3CA-F553-1E918E67E1A2}"/>
              </a:ext>
            </a:extLst>
          </p:cNvPr>
          <p:cNvSpPr>
            <a:spLocks noGrp="1"/>
          </p:cNvSpPr>
          <p:nvPr>
            <p:ph type="sldNum" sz="quarter" idx="12"/>
          </p:nvPr>
        </p:nvSpPr>
        <p:spPr/>
        <p:txBody>
          <a:bodyPr/>
          <a:lstStyle/>
          <a:p>
            <a:fld id="{4E091F18-EDAC-4EEC-B9AC-6A214F8A48E3}" type="slidenum">
              <a:rPr lang="en-IN" smtClean="0"/>
              <a:t>‹#›</a:t>
            </a:fld>
            <a:endParaRPr lang="en-IN"/>
          </a:p>
        </p:txBody>
      </p:sp>
    </p:spTree>
    <p:extLst>
      <p:ext uri="{BB962C8B-B14F-4D97-AF65-F5344CB8AC3E}">
        <p14:creationId xmlns:p14="http://schemas.microsoft.com/office/powerpoint/2010/main" val="598501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83C7-CEC1-2642-D69B-AA870714B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CFC75A-4FD9-60A2-49E8-ACD35AE1DF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CF5A7B-7F3E-884F-434E-507B9EF91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64EE51-B5A3-CB64-3D4F-EC26B14517F6}"/>
              </a:ext>
            </a:extLst>
          </p:cNvPr>
          <p:cNvSpPr>
            <a:spLocks noGrp="1"/>
          </p:cNvSpPr>
          <p:nvPr>
            <p:ph type="dt" sz="half" idx="10"/>
          </p:nvPr>
        </p:nvSpPr>
        <p:spPr/>
        <p:txBody>
          <a:bodyPr/>
          <a:lstStyle/>
          <a:p>
            <a:fld id="{9A1D111D-B061-4776-921E-2737083D89D5}" type="datetimeFigureOut">
              <a:rPr lang="en-IN" smtClean="0"/>
              <a:t>02-03-2024</a:t>
            </a:fld>
            <a:endParaRPr lang="en-IN"/>
          </a:p>
        </p:txBody>
      </p:sp>
      <p:sp>
        <p:nvSpPr>
          <p:cNvPr id="6" name="Footer Placeholder 5">
            <a:extLst>
              <a:ext uri="{FF2B5EF4-FFF2-40B4-BE49-F238E27FC236}">
                <a16:creationId xmlns:a16="http://schemas.microsoft.com/office/drawing/2014/main" id="{E0B6BB28-FC47-EA21-1584-F77C13F0DA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7EB7AF-3613-25B2-E7FA-A44B68B88C4C}"/>
              </a:ext>
            </a:extLst>
          </p:cNvPr>
          <p:cNvSpPr>
            <a:spLocks noGrp="1"/>
          </p:cNvSpPr>
          <p:nvPr>
            <p:ph type="sldNum" sz="quarter" idx="12"/>
          </p:nvPr>
        </p:nvSpPr>
        <p:spPr/>
        <p:txBody>
          <a:bodyPr/>
          <a:lstStyle/>
          <a:p>
            <a:fld id="{4E091F18-EDAC-4EEC-B9AC-6A214F8A48E3}" type="slidenum">
              <a:rPr lang="en-IN" smtClean="0"/>
              <a:t>‹#›</a:t>
            </a:fld>
            <a:endParaRPr lang="en-IN"/>
          </a:p>
        </p:txBody>
      </p:sp>
    </p:spTree>
    <p:extLst>
      <p:ext uri="{BB962C8B-B14F-4D97-AF65-F5344CB8AC3E}">
        <p14:creationId xmlns:p14="http://schemas.microsoft.com/office/powerpoint/2010/main" val="803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0C9B-DE51-A4AD-0BF1-35392210F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36DC2A-358F-E5CF-A976-895594D075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5471E3-BEB9-0601-7E63-87CA567E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1E969-8722-9C60-218A-04BB8B1846C9}"/>
              </a:ext>
            </a:extLst>
          </p:cNvPr>
          <p:cNvSpPr>
            <a:spLocks noGrp="1"/>
          </p:cNvSpPr>
          <p:nvPr>
            <p:ph type="dt" sz="half" idx="10"/>
          </p:nvPr>
        </p:nvSpPr>
        <p:spPr/>
        <p:txBody>
          <a:bodyPr/>
          <a:lstStyle/>
          <a:p>
            <a:fld id="{9A1D111D-B061-4776-921E-2737083D89D5}" type="datetimeFigureOut">
              <a:rPr lang="en-IN" smtClean="0"/>
              <a:t>02-03-2024</a:t>
            </a:fld>
            <a:endParaRPr lang="en-IN"/>
          </a:p>
        </p:txBody>
      </p:sp>
      <p:sp>
        <p:nvSpPr>
          <p:cNvPr id="6" name="Footer Placeholder 5">
            <a:extLst>
              <a:ext uri="{FF2B5EF4-FFF2-40B4-BE49-F238E27FC236}">
                <a16:creationId xmlns:a16="http://schemas.microsoft.com/office/drawing/2014/main" id="{3112D080-6105-1128-F8C4-65C6C4FF2A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D39F53-87C0-4B10-C359-FD68C39F36CC}"/>
              </a:ext>
            </a:extLst>
          </p:cNvPr>
          <p:cNvSpPr>
            <a:spLocks noGrp="1"/>
          </p:cNvSpPr>
          <p:nvPr>
            <p:ph type="sldNum" sz="quarter" idx="12"/>
          </p:nvPr>
        </p:nvSpPr>
        <p:spPr/>
        <p:txBody>
          <a:bodyPr/>
          <a:lstStyle/>
          <a:p>
            <a:fld id="{4E091F18-EDAC-4EEC-B9AC-6A214F8A48E3}" type="slidenum">
              <a:rPr lang="en-IN" smtClean="0"/>
              <a:t>‹#›</a:t>
            </a:fld>
            <a:endParaRPr lang="en-IN"/>
          </a:p>
        </p:txBody>
      </p:sp>
    </p:spTree>
    <p:extLst>
      <p:ext uri="{BB962C8B-B14F-4D97-AF65-F5344CB8AC3E}">
        <p14:creationId xmlns:p14="http://schemas.microsoft.com/office/powerpoint/2010/main" val="209461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50E138-B299-CC4D-BF07-1D9F3E169C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7AFFCF-36F8-1F81-F886-68EFE2CF2C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058BBD-A0E8-9F63-2D06-B16E18160F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D111D-B061-4776-921E-2737083D89D5}" type="datetimeFigureOut">
              <a:rPr lang="en-IN" smtClean="0"/>
              <a:t>02-03-2024</a:t>
            </a:fld>
            <a:endParaRPr lang="en-IN"/>
          </a:p>
        </p:txBody>
      </p:sp>
      <p:sp>
        <p:nvSpPr>
          <p:cNvPr id="5" name="Footer Placeholder 4">
            <a:extLst>
              <a:ext uri="{FF2B5EF4-FFF2-40B4-BE49-F238E27FC236}">
                <a16:creationId xmlns:a16="http://schemas.microsoft.com/office/drawing/2014/main" id="{188B0184-F33F-22CE-35FD-634A9DF5FC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5AA7F7-DB04-D36A-8CA5-836FC99E9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091F18-EDAC-4EEC-B9AC-6A214F8A48E3}" type="slidenum">
              <a:rPr lang="en-IN" smtClean="0"/>
              <a:t>‹#›</a:t>
            </a:fld>
            <a:endParaRPr lang="en-IN"/>
          </a:p>
        </p:txBody>
      </p:sp>
    </p:spTree>
    <p:extLst>
      <p:ext uri="{BB962C8B-B14F-4D97-AF65-F5344CB8AC3E}">
        <p14:creationId xmlns:p14="http://schemas.microsoft.com/office/powerpoint/2010/main" val="2044129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45D5-00CB-03B4-3666-054A894FA9A3}"/>
              </a:ext>
            </a:extLst>
          </p:cNvPr>
          <p:cNvSpPr>
            <a:spLocks noGrp="1"/>
          </p:cNvSpPr>
          <p:nvPr>
            <p:ph type="ctrTitle"/>
          </p:nvPr>
        </p:nvSpPr>
        <p:spPr/>
        <p:txBody>
          <a:bodyPr/>
          <a:lstStyle/>
          <a:p>
            <a:r>
              <a:rPr lang="en-IN" dirty="0"/>
              <a:t>Gold Price Prediction</a:t>
            </a:r>
          </a:p>
        </p:txBody>
      </p:sp>
      <p:sp>
        <p:nvSpPr>
          <p:cNvPr id="3" name="Subtitle 2">
            <a:extLst>
              <a:ext uri="{FF2B5EF4-FFF2-40B4-BE49-F238E27FC236}">
                <a16:creationId xmlns:a16="http://schemas.microsoft.com/office/drawing/2014/main" id="{73356F8D-D769-F5CD-FA59-3D69E7CB9D2E}"/>
              </a:ext>
            </a:extLst>
          </p:cNvPr>
          <p:cNvSpPr>
            <a:spLocks noGrp="1"/>
          </p:cNvSpPr>
          <p:nvPr>
            <p:ph type="subTitle" idx="1"/>
          </p:nvPr>
        </p:nvSpPr>
        <p:spPr/>
        <p:txBody>
          <a:bodyPr/>
          <a:lstStyle/>
          <a:p>
            <a:r>
              <a:rPr lang="en-US" dirty="0"/>
              <a:t>A Predictive model</a:t>
            </a:r>
          </a:p>
          <a:p>
            <a:r>
              <a:rPr lang="en-US" dirty="0"/>
              <a:t>Ansh/02 Mar 2024</a:t>
            </a:r>
            <a:endParaRPr lang="en-IN" dirty="0"/>
          </a:p>
        </p:txBody>
      </p:sp>
    </p:spTree>
    <p:extLst>
      <p:ext uri="{BB962C8B-B14F-4D97-AF65-F5344CB8AC3E}">
        <p14:creationId xmlns:p14="http://schemas.microsoft.com/office/powerpoint/2010/main" val="3064694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C1A9-B0A4-2D5B-59E6-D5B6AC0BA30D}"/>
              </a:ext>
            </a:extLst>
          </p:cNvPr>
          <p:cNvSpPr>
            <a:spLocks noGrp="1"/>
          </p:cNvSpPr>
          <p:nvPr>
            <p:ph type="title"/>
          </p:nvPr>
        </p:nvSpPr>
        <p:spPr/>
        <p:txBody>
          <a:bodyPr/>
          <a:lstStyle/>
          <a:p>
            <a:r>
              <a:rPr lang="en-IN" b="0" i="0" dirty="0">
                <a:effectLst/>
                <a:latin typeface="Roboto" panose="02000000000000000000" pitchFamily="2" charset="0"/>
              </a:rPr>
              <a:t>Model Evaluation</a:t>
            </a:r>
            <a:br>
              <a:rPr lang="en-IN" b="0" i="0" dirty="0">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0165C64D-6AA0-8654-4735-BEE4D7AC0CC0}"/>
              </a:ext>
            </a:extLst>
          </p:cNvPr>
          <p:cNvSpPr>
            <a:spLocks noGrp="1"/>
          </p:cNvSpPr>
          <p:nvPr>
            <p:ph type="body" idx="1"/>
          </p:nvPr>
        </p:nvSpPr>
        <p:spPr/>
        <p:txBody>
          <a:bodyPr/>
          <a:lstStyle/>
          <a:p>
            <a:r>
              <a:rPr lang="en-IN" b="0" i="0" dirty="0">
                <a:effectLst/>
                <a:latin typeface="Roboto" panose="02000000000000000000" pitchFamily="2" charset="0"/>
              </a:rPr>
              <a:t>MAPE (Mean Absolute Percentage Error) </a:t>
            </a:r>
            <a:r>
              <a:rPr lang="en-US" b="0" i="0" dirty="0">
                <a:effectLst/>
                <a:latin typeface="Söhne"/>
              </a:rPr>
              <a:t>is a commonly used metric for evaluating the accuracy of a forecasting model, especially in the context of time series forecasting. It measures the average percentage difference between predicted values and actual values. </a:t>
            </a:r>
          </a:p>
          <a:p>
            <a:r>
              <a:rPr lang="en-US" dirty="0">
                <a:latin typeface="Söhne"/>
              </a:rPr>
              <a:t>Result : </a:t>
            </a:r>
          </a:p>
          <a:p>
            <a:pPr lvl="1"/>
            <a:r>
              <a:rPr lang="en-US" b="0" i="0" dirty="0">
                <a:effectLst/>
              </a:rPr>
              <a:t>Test Loss: 0.0007768330397084355 </a:t>
            </a:r>
          </a:p>
          <a:p>
            <a:pPr lvl="1"/>
            <a:r>
              <a:rPr lang="en-US" b="0" i="0" dirty="0">
                <a:effectLst/>
              </a:rPr>
              <a:t>Test MAPE: 0.023328957058081398 </a:t>
            </a:r>
          </a:p>
          <a:p>
            <a:pPr lvl="1"/>
            <a:r>
              <a:rPr lang="en-US" b="0" i="0" dirty="0">
                <a:effectLst/>
              </a:rPr>
              <a:t>Test Accuracy: 0.9766710429419186</a:t>
            </a:r>
            <a:endParaRPr lang="en-IN" dirty="0"/>
          </a:p>
        </p:txBody>
      </p:sp>
    </p:spTree>
    <p:extLst>
      <p:ext uri="{BB962C8B-B14F-4D97-AF65-F5344CB8AC3E}">
        <p14:creationId xmlns:p14="http://schemas.microsoft.com/office/powerpoint/2010/main" val="383941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FAC49F2-FD63-8607-C334-91E2FCFDF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216" y="906381"/>
            <a:ext cx="11453567" cy="5045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45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99C8C-9C63-7F35-0B5A-654B1E7850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6D5256-6DC3-CFE9-8694-057F16BFB214}"/>
              </a:ext>
            </a:extLst>
          </p:cNvPr>
          <p:cNvSpPr>
            <a:spLocks noGrp="1"/>
          </p:cNvSpPr>
          <p:nvPr>
            <p:ph type="title"/>
          </p:nvPr>
        </p:nvSpPr>
        <p:spPr/>
        <p:txBody>
          <a:bodyPr/>
          <a:lstStyle/>
          <a:p>
            <a:r>
              <a:rPr lang="en-US" dirty="0"/>
              <a:t>Back – Test treading strategies</a:t>
            </a:r>
            <a:br>
              <a:rPr lang="en-US" dirty="0"/>
            </a:br>
            <a:endParaRPr lang="en-IN" dirty="0"/>
          </a:p>
        </p:txBody>
      </p:sp>
      <p:sp>
        <p:nvSpPr>
          <p:cNvPr id="3" name="Content Placeholder 2">
            <a:extLst>
              <a:ext uri="{FF2B5EF4-FFF2-40B4-BE49-F238E27FC236}">
                <a16:creationId xmlns:a16="http://schemas.microsoft.com/office/drawing/2014/main" id="{F7327F08-D414-9118-9ADB-1ADFA07C0306}"/>
              </a:ext>
            </a:extLst>
          </p:cNvPr>
          <p:cNvSpPr>
            <a:spLocks noGrp="1"/>
          </p:cNvSpPr>
          <p:nvPr>
            <p:ph idx="1"/>
          </p:nvPr>
        </p:nvSpPr>
        <p:spPr/>
        <p:txBody>
          <a:bodyPr>
            <a:normAutofit fontScale="85000" lnSpcReduction="10000"/>
          </a:bodyPr>
          <a:lstStyle/>
          <a:p>
            <a:pPr algn="l"/>
            <a:r>
              <a:rPr lang="en-US" i="0" dirty="0">
                <a:effectLst/>
                <a:latin typeface="Söhne"/>
              </a:rPr>
              <a:t>Strategy Rules:</a:t>
            </a:r>
          </a:p>
          <a:p>
            <a:pPr lvl="1">
              <a:buFont typeface="+mj-lt"/>
              <a:buAutoNum type="arabicPeriod"/>
            </a:pPr>
            <a:r>
              <a:rPr lang="en-US" i="0" dirty="0">
                <a:effectLst/>
                <a:latin typeface="Söhne"/>
              </a:rPr>
              <a:t> Select Moving Averages: </a:t>
            </a:r>
            <a:r>
              <a:rPr lang="en-US" b="0" i="0" dirty="0">
                <a:effectLst/>
                <a:latin typeface="Söhne"/>
              </a:rPr>
              <a:t>Choose two moving averages with different time periods, such as a short-term moving average (e.g., 50-day) and a long-term moving average (e.g., 200-day).</a:t>
            </a:r>
          </a:p>
          <a:p>
            <a:pPr lvl="1">
              <a:buFont typeface="+mj-lt"/>
              <a:buAutoNum type="arabicPeriod"/>
            </a:pPr>
            <a:r>
              <a:rPr lang="en-US" b="1" i="0" dirty="0">
                <a:effectLst/>
                <a:latin typeface="Söhne"/>
              </a:rPr>
              <a:t> </a:t>
            </a:r>
            <a:r>
              <a:rPr lang="en-US" i="0" dirty="0">
                <a:effectLst/>
                <a:latin typeface="Söhne"/>
              </a:rPr>
              <a:t>Generate Signals:</a:t>
            </a:r>
          </a:p>
          <a:p>
            <a:pPr marL="1200150" lvl="2" indent="-285750">
              <a:buFont typeface="+mj-lt"/>
              <a:buAutoNum type="arabicPeriod"/>
            </a:pPr>
            <a:r>
              <a:rPr lang="en-US" b="0" i="0" dirty="0">
                <a:effectLst/>
                <a:latin typeface="Söhne"/>
              </a:rPr>
              <a:t>Buy Signal: When the short-term moving average crosses above the long-term moving average, it signals a potential uptrend or bullish signal.</a:t>
            </a:r>
          </a:p>
          <a:p>
            <a:pPr marL="1200150" lvl="2" indent="-285750">
              <a:buFont typeface="+mj-lt"/>
              <a:buAutoNum type="arabicPeriod"/>
            </a:pPr>
            <a:r>
              <a:rPr lang="en-US" b="0" i="0" dirty="0">
                <a:effectLst/>
                <a:latin typeface="Söhne"/>
              </a:rPr>
              <a:t>Sell Signal: When the short-term moving average crosses below the long-term moving average, it signals a potential downtrend or bearish signal.</a:t>
            </a:r>
          </a:p>
          <a:p>
            <a:pPr lvl="1">
              <a:buFont typeface="+mj-lt"/>
              <a:buAutoNum type="arabicPeriod"/>
            </a:pPr>
            <a:r>
              <a:rPr lang="en-US" b="1" i="0" dirty="0">
                <a:effectLst/>
                <a:latin typeface="Söhne"/>
              </a:rPr>
              <a:t> </a:t>
            </a:r>
            <a:r>
              <a:rPr lang="en-US" i="0" dirty="0">
                <a:effectLst/>
                <a:latin typeface="Söhne"/>
              </a:rPr>
              <a:t>Trade Execution:</a:t>
            </a:r>
          </a:p>
          <a:p>
            <a:pPr marL="1200150" lvl="2" indent="-285750">
              <a:buFont typeface="+mj-lt"/>
              <a:buAutoNum type="arabicPeriod"/>
            </a:pPr>
            <a:r>
              <a:rPr lang="en-US" b="0" i="0" dirty="0">
                <a:effectLst/>
                <a:latin typeface="Söhne"/>
              </a:rPr>
              <a:t>Buy: Enter a long position (buy) when the buy signal is generated.</a:t>
            </a:r>
          </a:p>
          <a:p>
            <a:pPr marL="1200150" lvl="2" indent="-285750">
              <a:buFont typeface="+mj-lt"/>
              <a:buAutoNum type="arabicPeriod"/>
            </a:pPr>
            <a:r>
              <a:rPr lang="en-US" b="0" i="0" dirty="0">
                <a:effectLst/>
                <a:latin typeface="Söhne"/>
              </a:rPr>
              <a:t>Sell: Exit the long position (sell) or enter a short position (sell) when the sell signal is generated.</a:t>
            </a:r>
            <a:endParaRPr lang="en-US" dirty="0">
              <a:latin typeface="Söhne"/>
            </a:endParaRPr>
          </a:p>
          <a:p>
            <a:r>
              <a:rPr lang="en-IN" dirty="0"/>
              <a:t>P</a:t>
            </a:r>
            <a:r>
              <a:rPr lang="en-IN" b="0" dirty="0">
                <a:effectLst/>
              </a:rPr>
              <a:t>erformance metrics</a:t>
            </a:r>
            <a:r>
              <a:rPr lang="en-US" b="1" dirty="0"/>
              <a:t> : </a:t>
            </a:r>
            <a:endParaRPr lang="en-IN" dirty="0"/>
          </a:p>
          <a:p>
            <a:pPr lvl="1"/>
            <a:r>
              <a:rPr lang="en-US" b="0" i="0" dirty="0">
                <a:effectLst/>
              </a:rPr>
              <a:t>Cumulative Returns: 0.01453237005412844 </a:t>
            </a:r>
          </a:p>
          <a:p>
            <a:pPr lvl="1"/>
            <a:r>
              <a:rPr lang="en-US" b="0" i="0" dirty="0">
                <a:effectLst/>
              </a:rPr>
              <a:t>Sharpe Ratio: 0.0931580016868362</a:t>
            </a:r>
            <a:endParaRPr lang="en-US" b="1" dirty="0"/>
          </a:p>
        </p:txBody>
      </p:sp>
    </p:spTree>
    <p:extLst>
      <p:ext uri="{BB962C8B-B14F-4D97-AF65-F5344CB8AC3E}">
        <p14:creationId xmlns:p14="http://schemas.microsoft.com/office/powerpoint/2010/main" val="3953752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2104-75ED-CB65-257B-74014DA90616}"/>
              </a:ext>
            </a:extLst>
          </p:cNvPr>
          <p:cNvSpPr>
            <a:spLocks noGrp="1"/>
          </p:cNvSpPr>
          <p:nvPr>
            <p:ph type="title"/>
          </p:nvPr>
        </p:nvSpPr>
        <p:spPr/>
        <p:txBody>
          <a:bodyPr>
            <a:noAutofit/>
          </a:bodyPr>
          <a:lstStyle/>
          <a:p>
            <a:r>
              <a:rPr lang="en-IN" sz="2200" b="0" i="0" dirty="0">
                <a:effectLst/>
                <a:latin typeface="+mn-lt"/>
              </a:rPr>
              <a:t>Moving Average Crossover Strategy Moving Average Crossover Strategy </a:t>
            </a:r>
            <a:r>
              <a:rPr lang="en-US" sz="2200" b="0" i="0" dirty="0">
                <a:effectLst/>
                <a:latin typeface="+mn-lt"/>
              </a:rPr>
              <a:t>is a popular trading strategy used in technical analysis to identify trends and generate buy or sell signals based on the crossover of two moving averages of different time periods.</a:t>
            </a:r>
            <a:endParaRPr lang="en-IN" sz="2200" dirty="0">
              <a:latin typeface="+mn-lt"/>
            </a:endParaRPr>
          </a:p>
        </p:txBody>
      </p:sp>
      <p:pic>
        <p:nvPicPr>
          <p:cNvPr id="7170" name="Picture 2">
            <a:extLst>
              <a:ext uri="{FF2B5EF4-FFF2-40B4-BE49-F238E27FC236}">
                <a16:creationId xmlns:a16="http://schemas.microsoft.com/office/drawing/2014/main" id="{FB3743D1-D4E6-2236-1108-660016D932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2998" y="1825625"/>
            <a:ext cx="744600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325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A49E-8B81-D1DE-2FA7-1B006B62F8AF}"/>
              </a:ext>
            </a:extLst>
          </p:cNvPr>
          <p:cNvSpPr>
            <a:spLocks noGrp="1"/>
          </p:cNvSpPr>
          <p:nvPr>
            <p:ph type="title"/>
          </p:nvPr>
        </p:nvSpPr>
        <p:spPr/>
        <p:txBody>
          <a:bodyPr/>
          <a:lstStyle/>
          <a:p>
            <a:r>
              <a:rPr lang="en-US" dirty="0"/>
              <a:t>Market Sentiment Analysis : </a:t>
            </a:r>
            <a:endParaRPr lang="en-IN" dirty="0"/>
          </a:p>
        </p:txBody>
      </p:sp>
      <p:sp>
        <p:nvSpPr>
          <p:cNvPr id="3" name="Text Placeholder 2">
            <a:extLst>
              <a:ext uri="{FF2B5EF4-FFF2-40B4-BE49-F238E27FC236}">
                <a16:creationId xmlns:a16="http://schemas.microsoft.com/office/drawing/2014/main" id="{0CD78753-66E3-A038-1780-9381179FD372}"/>
              </a:ext>
            </a:extLst>
          </p:cNvPr>
          <p:cNvSpPr>
            <a:spLocks noGrp="1"/>
          </p:cNvSpPr>
          <p:nvPr>
            <p:ph type="body" idx="1"/>
          </p:nvPr>
        </p:nvSpPr>
        <p:spPr>
          <a:xfrm>
            <a:off x="838200" y="1825625"/>
            <a:ext cx="5138394" cy="4351338"/>
          </a:xfrm>
        </p:spPr>
        <p:txBody>
          <a:bodyPr>
            <a:normAutofit lnSpcReduction="10000"/>
          </a:bodyPr>
          <a:lstStyle/>
          <a:p>
            <a:pPr algn="l"/>
            <a:r>
              <a:rPr lang="en-US" b="0" i="0" dirty="0">
                <a:effectLst/>
              </a:rPr>
              <a:t>The Price Sentiment column contains 4 classes (positive, neutral, negative and none)</a:t>
            </a:r>
          </a:p>
          <a:p>
            <a:pPr lvl="1"/>
            <a:r>
              <a:rPr lang="en-US" b="0" i="0" dirty="0">
                <a:effectLst/>
              </a:rPr>
              <a:t>Positive denotes upward movement in price.</a:t>
            </a:r>
          </a:p>
          <a:p>
            <a:pPr lvl="1"/>
            <a:r>
              <a:rPr lang="en-US" b="0" i="0" dirty="0">
                <a:effectLst/>
              </a:rPr>
              <a:t>Negative denotes downward movement in price.</a:t>
            </a:r>
          </a:p>
          <a:p>
            <a:pPr lvl="1"/>
            <a:r>
              <a:rPr lang="en-US" b="0" i="0" dirty="0">
                <a:effectLst/>
              </a:rPr>
              <a:t>Neutral denotes sideways (steady) movement in price.</a:t>
            </a:r>
          </a:p>
          <a:p>
            <a:pPr lvl="1"/>
            <a:r>
              <a:rPr lang="en-US" b="0" i="0" dirty="0">
                <a:effectLst/>
              </a:rPr>
              <a:t>None denotes that no assessment about prices can be made from the news headline.</a:t>
            </a:r>
          </a:p>
          <a:p>
            <a:pPr algn="l"/>
            <a:endParaRPr lang="en-US" b="0" i="0" dirty="0">
              <a:effectLst/>
            </a:endParaRPr>
          </a:p>
        </p:txBody>
      </p:sp>
      <p:pic>
        <p:nvPicPr>
          <p:cNvPr id="8198" name="Picture 6">
            <a:extLst>
              <a:ext uri="{FF2B5EF4-FFF2-40B4-BE49-F238E27FC236}">
                <a16:creationId xmlns:a16="http://schemas.microsoft.com/office/drawing/2014/main" id="{16528A8D-1F16-D81B-5F7B-3BE4D20C6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8008" y="1423154"/>
            <a:ext cx="4655792" cy="4753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261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B1CD-1074-4C7C-AC9F-9CE46B84668B}"/>
              </a:ext>
            </a:extLst>
          </p:cNvPr>
          <p:cNvSpPr>
            <a:spLocks noGrp="1"/>
          </p:cNvSpPr>
          <p:nvPr>
            <p:ph type="title"/>
          </p:nvPr>
        </p:nvSpPr>
        <p:spPr/>
        <p:txBody>
          <a:bodyPr/>
          <a:lstStyle/>
          <a:p>
            <a:r>
              <a:rPr lang="en-US" dirty="0"/>
              <a:t>Key Events and Distribution</a:t>
            </a:r>
            <a:endParaRPr lang="en-IN" dirty="0"/>
          </a:p>
        </p:txBody>
      </p:sp>
      <p:sp>
        <p:nvSpPr>
          <p:cNvPr id="3" name="Text Placeholder 2">
            <a:extLst>
              <a:ext uri="{FF2B5EF4-FFF2-40B4-BE49-F238E27FC236}">
                <a16:creationId xmlns:a16="http://schemas.microsoft.com/office/drawing/2014/main" id="{E12AB207-1367-BFB9-F234-9B1EF32EB1C2}"/>
              </a:ext>
            </a:extLst>
          </p:cNvPr>
          <p:cNvSpPr>
            <a:spLocks noGrp="1"/>
          </p:cNvSpPr>
          <p:nvPr>
            <p:ph type="body" idx="1"/>
          </p:nvPr>
        </p:nvSpPr>
        <p:spPr>
          <a:xfrm>
            <a:off x="838200" y="1825625"/>
            <a:ext cx="4668520" cy="4351338"/>
          </a:xfrm>
        </p:spPr>
        <p:txBody>
          <a:bodyPr>
            <a:normAutofit fontScale="92500" lnSpcReduction="20000"/>
          </a:bodyPr>
          <a:lstStyle/>
          <a:p>
            <a:r>
              <a:rPr lang="en-US" b="0" dirty="0">
                <a:effectLst/>
              </a:rPr>
              <a:t>Gold expected to beat expectations and </a:t>
            </a:r>
            <a:r>
              <a:rPr lang="en-US" b="0" i="0" dirty="0">
                <a:effectLst/>
                <a:latin typeface="Roboto" panose="02000000000000000000" pitchFamily="2" charset="0"/>
              </a:rPr>
              <a:t>mcx gold oct contract gains nearly 2,  </a:t>
            </a:r>
            <a:r>
              <a:rPr lang="en-US" b="0" dirty="0">
                <a:effectLst/>
              </a:rPr>
              <a:t>impact Gold Price Positively.</a:t>
            </a:r>
          </a:p>
          <a:p>
            <a:r>
              <a:rPr lang="en-US" b="0" dirty="0">
                <a:effectLst/>
              </a:rPr>
              <a:t>The price of gold continues declining and </a:t>
            </a:r>
            <a:r>
              <a:rPr lang="en-US" b="0" i="0" dirty="0">
                <a:effectLst/>
                <a:latin typeface="Roboto" panose="02000000000000000000" pitchFamily="2" charset="0"/>
              </a:rPr>
              <a:t>gold futures head lower after a three session gain </a:t>
            </a:r>
            <a:r>
              <a:rPr lang="en-US" b="0" dirty="0">
                <a:effectLst/>
              </a:rPr>
              <a:t>impact Gold Price Negatively.</a:t>
            </a:r>
          </a:p>
          <a:p>
            <a:r>
              <a:rPr lang="en-US" b="0" dirty="0">
                <a:effectLst/>
              </a:rPr>
              <a:t>Gold price expected to remain steady and </a:t>
            </a:r>
            <a:r>
              <a:rPr lang="en-US" b="0" i="0" dirty="0">
                <a:effectLst/>
                <a:latin typeface="Roboto" panose="02000000000000000000" pitchFamily="2" charset="0"/>
              </a:rPr>
              <a:t>Expect Gold to trade sideways Sushil Finance </a:t>
            </a:r>
            <a:r>
              <a:rPr lang="en-US" b="0" dirty="0">
                <a:effectLst/>
              </a:rPr>
              <a:t>impact Gold Price Neutrally</a:t>
            </a:r>
            <a:r>
              <a:rPr lang="en-US" dirty="0"/>
              <a:t>.</a:t>
            </a:r>
            <a:endParaRPr lang="en-US" b="0" dirty="0">
              <a:effectLst/>
            </a:endParaRPr>
          </a:p>
          <a:p>
            <a:pPr marL="0" indent="0">
              <a:buNone/>
            </a:pPr>
            <a:endParaRPr lang="en-IN" dirty="0"/>
          </a:p>
        </p:txBody>
      </p:sp>
      <p:pic>
        <p:nvPicPr>
          <p:cNvPr id="9219" name="Picture 3">
            <a:extLst>
              <a:ext uri="{FF2B5EF4-FFF2-40B4-BE49-F238E27FC236}">
                <a16:creationId xmlns:a16="http://schemas.microsoft.com/office/drawing/2014/main" id="{63C7203D-1EF2-388D-AFA9-2816317DB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6720" y="1825625"/>
            <a:ext cx="5772150"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145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A34B-82CB-9738-D888-69AB3D150F7D}"/>
              </a:ext>
            </a:extLst>
          </p:cNvPr>
          <p:cNvSpPr>
            <a:spLocks noGrp="1"/>
          </p:cNvSpPr>
          <p:nvPr>
            <p:ph type="title"/>
          </p:nvPr>
        </p:nvSpPr>
        <p:spPr/>
        <p:txBody>
          <a:bodyPr/>
          <a:lstStyle/>
          <a:p>
            <a:pPr algn="ctr"/>
            <a:r>
              <a:rPr lang="en-US" b="0" i="0" dirty="0">
                <a:effectLst/>
                <a:latin typeface="Roboto" panose="02000000000000000000" pitchFamily="2" charset="0"/>
              </a:rPr>
              <a:t>Calculate and plot rolling statistics</a:t>
            </a:r>
            <a:endParaRPr lang="en-IN" dirty="0"/>
          </a:p>
        </p:txBody>
      </p:sp>
      <p:pic>
        <p:nvPicPr>
          <p:cNvPr id="10242" name="Picture 2">
            <a:extLst>
              <a:ext uri="{FF2B5EF4-FFF2-40B4-BE49-F238E27FC236}">
                <a16:creationId xmlns:a16="http://schemas.microsoft.com/office/drawing/2014/main" id="{0E91619D-CE6B-FF98-EDB5-E855C0DB50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1080" y="1554480"/>
            <a:ext cx="8345880" cy="4563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268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CD45-59D6-FD5A-68DC-6330D2C0E700}"/>
              </a:ext>
            </a:extLst>
          </p:cNvPr>
          <p:cNvSpPr>
            <a:spLocks noGrp="1"/>
          </p:cNvSpPr>
          <p:nvPr>
            <p:ph type="title"/>
          </p:nvPr>
        </p:nvSpPr>
        <p:spPr/>
        <p:txBody>
          <a:bodyPr/>
          <a:lstStyle/>
          <a:p>
            <a:r>
              <a:rPr lang="en-IN"/>
              <a:t>Conclusion</a:t>
            </a:r>
          </a:p>
        </p:txBody>
      </p:sp>
      <p:sp>
        <p:nvSpPr>
          <p:cNvPr id="3" name="Text Placeholder 2">
            <a:extLst>
              <a:ext uri="{FF2B5EF4-FFF2-40B4-BE49-F238E27FC236}">
                <a16:creationId xmlns:a16="http://schemas.microsoft.com/office/drawing/2014/main" id="{1A1B3830-FFF0-A63D-E10A-22A3AAD4CA86}"/>
              </a:ext>
            </a:extLst>
          </p:cNvPr>
          <p:cNvSpPr>
            <a:spLocks noGrp="1"/>
          </p:cNvSpPr>
          <p:nvPr>
            <p:ph type="body" idx="1"/>
          </p:nvPr>
        </p:nvSpPr>
        <p:spPr/>
        <p:txBody>
          <a:bodyPr>
            <a:normAutofit/>
          </a:bodyPr>
          <a:lstStyle/>
          <a:p>
            <a:r>
              <a:rPr lang="en-US" dirty="0"/>
              <a:t>Summary of the main findings:</a:t>
            </a:r>
          </a:p>
          <a:p>
            <a:pPr lvl="1"/>
            <a:r>
              <a:rPr lang="en-US" dirty="0"/>
              <a:t>Gold Price is in Upward trend. Market Gold Price increasing after year 2020.</a:t>
            </a:r>
          </a:p>
          <a:p>
            <a:pPr lvl="1"/>
            <a:r>
              <a:rPr lang="en-US" dirty="0"/>
              <a:t>Forecasting Gold Price using LSTM is 97% </a:t>
            </a:r>
            <a:r>
              <a:rPr lang="en-US" dirty="0" err="1"/>
              <a:t>Accureate</a:t>
            </a:r>
            <a:r>
              <a:rPr lang="en-US" dirty="0"/>
              <a:t>. </a:t>
            </a:r>
          </a:p>
          <a:p>
            <a:r>
              <a:rPr lang="en-US" b="0" i="0" dirty="0">
                <a:effectLst/>
                <a:latin typeface="Söhne"/>
              </a:rPr>
              <a:t>Market sentiment and investor psychology can influence short-term fluctuations in gold prices.</a:t>
            </a:r>
          </a:p>
          <a:p>
            <a:pPr algn="l">
              <a:buFont typeface="Arial" panose="020B0604020202020204" pitchFamily="34" charset="0"/>
              <a:buChar char="•"/>
            </a:pPr>
            <a:r>
              <a:rPr lang="en-US" b="0" i="0" dirty="0">
                <a:effectLst/>
                <a:latin typeface="Söhne"/>
              </a:rPr>
              <a:t>Positive sentiment towards gold as a safe-haven asset or negative sentiment towards riskier assets can drive demand and price movements.</a:t>
            </a:r>
            <a:endParaRPr lang="en-US" dirty="0">
              <a:latin typeface="Söhne"/>
            </a:endParaRPr>
          </a:p>
          <a:p>
            <a:pPr algn="l">
              <a:buFont typeface="Arial" panose="020B0604020202020204" pitchFamily="34" charset="0"/>
              <a:buChar char="•"/>
            </a:pPr>
            <a:r>
              <a:rPr lang="en-US" dirty="0">
                <a:latin typeface="Söhne"/>
              </a:rPr>
              <a:t>Prioritize thorough research and analysis before making investment decisions.</a:t>
            </a:r>
            <a:endParaRPr lang="en-US" b="0" i="0" dirty="0">
              <a:effectLst/>
              <a:latin typeface="Söhne"/>
            </a:endParaRPr>
          </a:p>
        </p:txBody>
      </p:sp>
    </p:spTree>
    <p:extLst>
      <p:ext uri="{BB962C8B-B14F-4D97-AF65-F5344CB8AC3E}">
        <p14:creationId xmlns:p14="http://schemas.microsoft.com/office/powerpoint/2010/main" val="2698433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157F-DCAD-4DFE-2635-F913F80CE98C}"/>
              </a:ext>
            </a:extLst>
          </p:cNvPr>
          <p:cNvSpPr>
            <a:spLocks noGrp="1"/>
          </p:cNvSpPr>
          <p:nvPr>
            <p:ph type="title"/>
          </p:nvPr>
        </p:nvSpPr>
        <p:spPr>
          <a:xfrm>
            <a:off x="838200" y="2269339"/>
            <a:ext cx="10515600" cy="1325563"/>
          </a:xfrm>
        </p:spPr>
        <p:txBody>
          <a:bodyPr>
            <a:normAutofit/>
          </a:bodyPr>
          <a:lstStyle/>
          <a:p>
            <a:pPr algn="ctr"/>
            <a:r>
              <a:rPr lang="en-US" sz="8000" dirty="0"/>
              <a:t>Thank You </a:t>
            </a:r>
            <a:endParaRPr lang="en-IN" sz="8000" dirty="0"/>
          </a:p>
        </p:txBody>
      </p:sp>
    </p:spTree>
    <p:extLst>
      <p:ext uri="{BB962C8B-B14F-4D97-AF65-F5344CB8AC3E}">
        <p14:creationId xmlns:p14="http://schemas.microsoft.com/office/powerpoint/2010/main" val="1775580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D504F-2288-F351-22C5-6C4D5CA7F6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4CE804-06CA-25FE-BD6D-DC3C70908488}"/>
              </a:ext>
            </a:extLst>
          </p:cNvPr>
          <p:cNvSpPr>
            <a:spLocks noGrp="1"/>
          </p:cNvSpPr>
          <p:nvPr>
            <p:ph type="title"/>
          </p:nvPr>
        </p:nvSpPr>
        <p:spPr/>
        <p:txBody>
          <a:bodyPr/>
          <a:lstStyle/>
          <a:p>
            <a:r>
              <a:rPr lang="en-US" dirty="0"/>
              <a:t>Overview</a:t>
            </a:r>
            <a:endParaRPr lang="en-IN" dirty="0"/>
          </a:p>
        </p:txBody>
      </p:sp>
      <p:sp>
        <p:nvSpPr>
          <p:cNvPr id="3" name="Text Placeholder 2">
            <a:extLst>
              <a:ext uri="{FF2B5EF4-FFF2-40B4-BE49-F238E27FC236}">
                <a16:creationId xmlns:a16="http://schemas.microsoft.com/office/drawing/2014/main" id="{92968E55-3855-68D1-B4D3-9F964B030BBB}"/>
              </a:ext>
            </a:extLst>
          </p:cNvPr>
          <p:cNvSpPr>
            <a:spLocks noGrp="1"/>
          </p:cNvSpPr>
          <p:nvPr>
            <p:ph type="body" idx="1"/>
          </p:nvPr>
        </p:nvSpPr>
        <p:spPr/>
        <p:txBody>
          <a:bodyPr/>
          <a:lstStyle/>
          <a:p>
            <a:r>
              <a:rPr lang="en-US" dirty="0"/>
              <a:t>Time Series Visualization</a:t>
            </a:r>
          </a:p>
          <a:p>
            <a:r>
              <a:rPr lang="en-US" dirty="0"/>
              <a:t>Future Gold Price forecasting</a:t>
            </a:r>
          </a:p>
          <a:p>
            <a:r>
              <a:rPr lang="en-US" dirty="0"/>
              <a:t>Back – Test treading strategies</a:t>
            </a:r>
          </a:p>
          <a:p>
            <a:r>
              <a:rPr lang="en-US" dirty="0"/>
              <a:t>Market Sentiment Analysis</a:t>
            </a:r>
          </a:p>
          <a:p>
            <a:r>
              <a:rPr lang="en-US" dirty="0"/>
              <a:t>Statistical Analysis</a:t>
            </a:r>
          </a:p>
          <a:p>
            <a:endParaRPr lang="en-US" dirty="0"/>
          </a:p>
          <a:p>
            <a:endParaRPr lang="en-US" dirty="0"/>
          </a:p>
        </p:txBody>
      </p:sp>
    </p:spTree>
    <p:extLst>
      <p:ext uri="{BB962C8B-B14F-4D97-AF65-F5344CB8AC3E}">
        <p14:creationId xmlns:p14="http://schemas.microsoft.com/office/powerpoint/2010/main" val="426730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F630D-0406-15DF-6A3F-11D3383E1C7A}"/>
              </a:ext>
            </a:extLst>
          </p:cNvPr>
          <p:cNvSpPr>
            <a:spLocks noGrp="1"/>
          </p:cNvSpPr>
          <p:nvPr>
            <p:ph type="title"/>
          </p:nvPr>
        </p:nvSpPr>
        <p:spPr/>
        <p:txBody>
          <a:bodyPr/>
          <a:lstStyle/>
          <a:p>
            <a:r>
              <a:rPr lang="en-US" dirty="0"/>
              <a:t>Time Series Analysis</a:t>
            </a:r>
            <a:endParaRPr lang="en-IN" dirty="0"/>
          </a:p>
        </p:txBody>
      </p:sp>
      <p:sp>
        <p:nvSpPr>
          <p:cNvPr id="3" name="Text Placeholder 2">
            <a:extLst>
              <a:ext uri="{FF2B5EF4-FFF2-40B4-BE49-F238E27FC236}">
                <a16:creationId xmlns:a16="http://schemas.microsoft.com/office/drawing/2014/main" id="{51B383F8-C262-B141-86A5-8DFB19F1E267}"/>
              </a:ext>
            </a:extLst>
          </p:cNvPr>
          <p:cNvSpPr>
            <a:spLocks noGrp="1"/>
          </p:cNvSpPr>
          <p:nvPr>
            <p:ph type="body" idx="1"/>
          </p:nvPr>
        </p:nvSpPr>
        <p:spPr>
          <a:xfrm>
            <a:off x="838199" y="1825625"/>
            <a:ext cx="5835317" cy="4351338"/>
          </a:xfrm>
        </p:spPr>
        <p:txBody>
          <a:bodyPr/>
          <a:lstStyle/>
          <a:p>
            <a:r>
              <a:rPr lang="en-US" dirty="0"/>
              <a:t>Data Collection :</a:t>
            </a:r>
            <a:r>
              <a:rPr lang="en-IN" dirty="0"/>
              <a:t> gold stock dataset from 2014 to 2024. Obtained from Nasdaq.</a:t>
            </a:r>
          </a:p>
          <a:p>
            <a:r>
              <a:rPr lang="en-IN" dirty="0"/>
              <a:t>Exploratory Data Analysis (EDA):</a:t>
            </a:r>
            <a:r>
              <a:rPr lang="en-US" dirty="0"/>
              <a:t> </a:t>
            </a:r>
          </a:p>
          <a:p>
            <a:pPr lvl="1"/>
            <a:r>
              <a:rPr lang="en-US" dirty="0"/>
              <a:t>Mean and Standard Deviation of closing price is </a:t>
            </a:r>
            <a:r>
              <a:rPr lang="en-IN" b="0" i="0" dirty="0">
                <a:effectLst/>
              </a:rPr>
              <a:t>1498.726085 and 298.824811 respectively.</a:t>
            </a:r>
          </a:p>
          <a:p>
            <a:pPr lvl="1"/>
            <a:r>
              <a:rPr lang="en-IN" b="0" i="0" dirty="0">
                <a:effectLst/>
              </a:rPr>
              <a:t>Minimum and Maximum values of closing price is 1049.600000 and 2093.100000 respectively.</a:t>
            </a:r>
          </a:p>
        </p:txBody>
      </p:sp>
      <p:pic>
        <p:nvPicPr>
          <p:cNvPr id="1026" name="Picture 2">
            <a:extLst>
              <a:ext uri="{FF2B5EF4-FFF2-40B4-BE49-F238E27FC236}">
                <a16:creationId xmlns:a16="http://schemas.microsoft.com/office/drawing/2014/main" id="{C1044719-7479-5165-8B80-4D8B2E9F4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3516" y="1690688"/>
            <a:ext cx="4947786" cy="3685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608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090E7-FCAD-B494-7FD7-C9C44ECAEF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BBB94F-9C1B-63EA-35FB-77E4A9ED9A2C}"/>
              </a:ext>
            </a:extLst>
          </p:cNvPr>
          <p:cNvSpPr>
            <a:spLocks noGrp="1"/>
          </p:cNvSpPr>
          <p:nvPr>
            <p:ph type="title"/>
          </p:nvPr>
        </p:nvSpPr>
        <p:spPr/>
        <p:txBody>
          <a:bodyPr/>
          <a:lstStyle/>
          <a:p>
            <a:r>
              <a:rPr lang="en-IN" dirty="0"/>
              <a:t>Stationarity Testing: </a:t>
            </a:r>
          </a:p>
        </p:txBody>
      </p:sp>
      <p:sp>
        <p:nvSpPr>
          <p:cNvPr id="3" name="Text Placeholder 2">
            <a:extLst>
              <a:ext uri="{FF2B5EF4-FFF2-40B4-BE49-F238E27FC236}">
                <a16:creationId xmlns:a16="http://schemas.microsoft.com/office/drawing/2014/main" id="{1FEBEC40-4958-5A82-88D8-69D7C07F1E66}"/>
              </a:ext>
            </a:extLst>
          </p:cNvPr>
          <p:cNvSpPr>
            <a:spLocks noGrp="1"/>
          </p:cNvSpPr>
          <p:nvPr>
            <p:ph type="body" idx="1"/>
          </p:nvPr>
        </p:nvSpPr>
        <p:spPr>
          <a:xfrm>
            <a:off x="838199" y="1825625"/>
            <a:ext cx="10515600" cy="4351338"/>
          </a:xfrm>
        </p:spPr>
        <p:txBody>
          <a:bodyPr>
            <a:normAutofit fontScale="92500" lnSpcReduction="20000"/>
          </a:bodyPr>
          <a:lstStyle/>
          <a:p>
            <a:r>
              <a:rPr lang="en-IN" dirty="0"/>
              <a:t>Augmented Dickey-Fuller (ADF) test : </a:t>
            </a:r>
            <a:r>
              <a:rPr lang="en-US" b="0" i="0" dirty="0">
                <a:effectLst/>
              </a:rPr>
              <a:t>The Augmented Dickey-Fuller (ADF) test is a statistical test used to determine whether a time series is stationary or non-stationary. Stationarity is a key assumption in many time series models, and a stationary time series is one whose statistical properties such as mean, variance, and autocorrelation do not change over time.</a:t>
            </a:r>
          </a:p>
          <a:p>
            <a:r>
              <a:rPr lang="en-IN" dirty="0"/>
              <a:t>Result: </a:t>
            </a:r>
          </a:p>
          <a:p>
            <a:pPr lvl="1"/>
            <a:r>
              <a:rPr lang="en-US" b="0" i="0" dirty="0">
                <a:effectLst/>
              </a:rPr>
              <a:t>ADF Statistic: -0.6413674258701233 </a:t>
            </a:r>
          </a:p>
          <a:p>
            <a:pPr lvl="1"/>
            <a:r>
              <a:rPr lang="en-US" b="0" i="0" dirty="0">
                <a:effectLst/>
              </a:rPr>
              <a:t>p-value: 0.8613580932341661 Critical Values: </a:t>
            </a:r>
          </a:p>
          <a:p>
            <a:pPr lvl="1"/>
            <a:r>
              <a:rPr lang="en-US" b="0" i="0" dirty="0">
                <a:effectLst/>
              </a:rPr>
              <a:t>1%: -3.432959008741782 </a:t>
            </a:r>
          </a:p>
          <a:p>
            <a:pPr lvl="1"/>
            <a:r>
              <a:rPr lang="en-US" b="0" i="0" dirty="0">
                <a:effectLst/>
              </a:rPr>
              <a:t>5%: -2.862692648021296 </a:t>
            </a:r>
          </a:p>
          <a:p>
            <a:pPr lvl="1"/>
            <a:r>
              <a:rPr lang="en-US" b="0" i="0" dirty="0">
                <a:effectLst/>
              </a:rPr>
              <a:t>10%: -2.567383598871881 </a:t>
            </a:r>
          </a:p>
          <a:p>
            <a:pPr lvl="1"/>
            <a:r>
              <a:rPr lang="en-US" b="0" i="0" dirty="0">
                <a:effectLst/>
              </a:rPr>
              <a:t>Fail to reject the null hypothesis. The data is non-stationary.</a:t>
            </a:r>
            <a:endParaRPr lang="en-IN" dirty="0"/>
          </a:p>
        </p:txBody>
      </p:sp>
    </p:spTree>
    <p:extLst>
      <p:ext uri="{BB962C8B-B14F-4D97-AF65-F5344CB8AC3E}">
        <p14:creationId xmlns:p14="http://schemas.microsoft.com/office/powerpoint/2010/main" val="3946469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B7EC-8590-F338-02C6-3C9E0C6D3F52}"/>
              </a:ext>
            </a:extLst>
          </p:cNvPr>
          <p:cNvSpPr>
            <a:spLocks noGrp="1"/>
          </p:cNvSpPr>
          <p:nvPr>
            <p:ph type="title"/>
          </p:nvPr>
        </p:nvSpPr>
        <p:spPr/>
        <p:txBody>
          <a:bodyPr/>
          <a:lstStyle/>
          <a:p>
            <a:pPr algn="ctr"/>
            <a:r>
              <a:rPr lang="en-US" dirty="0"/>
              <a:t>Distribution of Closing Price</a:t>
            </a:r>
            <a:endParaRPr lang="en-IN" dirty="0"/>
          </a:p>
        </p:txBody>
      </p:sp>
      <p:pic>
        <p:nvPicPr>
          <p:cNvPr id="3074" name="Picture 2">
            <a:extLst>
              <a:ext uri="{FF2B5EF4-FFF2-40B4-BE49-F238E27FC236}">
                <a16:creationId xmlns:a16="http://schemas.microsoft.com/office/drawing/2014/main" id="{8336F3E2-E7F0-92E3-9ACE-E0987F0E83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7137" y="1690688"/>
            <a:ext cx="465772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20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2A84F-CCC5-C7BB-E81D-C51FC45D81FF}"/>
              </a:ext>
            </a:extLst>
          </p:cNvPr>
          <p:cNvSpPr>
            <a:spLocks noGrp="1"/>
          </p:cNvSpPr>
          <p:nvPr>
            <p:ph type="title"/>
          </p:nvPr>
        </p:nvSpPr>
        <p:spPr/>
        <p:txBody>
          <a:bodyPr/>
          <a:lstStyle/>
          <a:p>
            <a:r>
              <a:rPr lang="en-US" dirty="0"/>
              <a:t>Correlation </a:t>
            </a:r>
            <a:endParaRPr lang="en-IN" dirty="0"/>
          </a:p>
        </p:txBody>
      </p:sp>
      <p:sp>
        <p:nvSpPr>
          <p:cNvPr id="3" name="Text Placeholder 2">
            <a:extLst>
              <a:ext uri="{FF2B5EF4-FFF2-40B4-BE49-F238E27FC236}">
                <a16:creationId xmlns:a16="http://schemas.microsoft.com/office/drawing/2014/main" id="{0453ACBE-5DAE-EE96-6103-764DF3A597C0}"/>
              </a:ext>
            </a:extLst>
          </p:cNvPr>
          <p:cNvSpPr>
            <a:spLocks noGrp="1"/>
          </p:cNvSpPr>
          <p:nvPr>
            <p:ph type="body" idx="1"/>
          </p:nvPr>
        </p:nvSpPr>
        <p:spPr>
          <a:xfrm>
            <a:off x="838201" y="1690688"/>
            <a:ext cx="5257800" cy="4351338"/>
          </a:xfrm>
        </p:spPr>
        <p:txBody>
          <a:bodyPr>
            <a:normAutofit fontScale="85000" lnSpcReduction="20000"/>
          </a:bodyPr>
          <a:lstStyle/>
          <a:p>
            <a:r>
              <a:rPr lang="en-US" dirty="0"/>
              <a:t>Positive Correlation : </a:t>
            </a:r>
            <a:r>
              <a:rPr lang="en-US" b="0" i="0" dirty="0">
                <a:effectLst/>
                <a:latin typeface="Söhne"/>
              </a:rPr>
              <a:t>A positive correlation between two variables means that as one variable increases, the other variable also tends to increase.</a:t>
            </a:r>
            <a:endParaRPr lang="en-US" dirty="0"/>
          </a:p>
          <a:p>
            <a:r>
              <a:rPr lang="en-US" dirty="0"/>
              <a:t>Negative Correlation : </a:t>
            </a:r>
            <a:r>
              <a:rPr lang="en-US" b="0" i="0" dirty="0">
                <a:effectLst/>
                <a:latin typeface="Söhne"/>
              </a:rPr>
              <a:t>A negative correlation between two variables means that as one variable increases, the other variable tends to decrease.</a:t>
            </a:r>
            <a:endParaRPr lang="en-US" dirty="0"/>
          </a:p>
          <a:p>
            <a:r>
              <a:rPr lang="en-US" dirty="0"/>
              <a:t>Correlation with Price</a:t>
            </a:r>
          </a:p>
          <a:p>
            <a:pPr lvl="1"/>
            <a:r>
              <a:rPr lang="en-US" b="0" i="0" dirty="0">
                <a:effectLst/>
              </a:rPr>
              <a:t>Price 1.000000 </a:t>
            </a:r>
          </a:p>
          <a:p>
            <a:pPr lvl="1"/>
            <a:r>
              <a:rPr lang="en-US" b="0" i="0" dirty="0">
                <a:effectLst/>
              </a:rPr>
              <a:t>Open 0.998994 </a:t>
            </a:r>
          </a:p>
          <a:p>
            <a:pPr lvl="1"/>
            <a:r>
              <a:rPr lang="en-US" b="0" i="0" dirty="0">
                <a:effectLst/>
              </a:rPr>
              <a:t>High 0.999524 </a:t>
            </a:r>
          </a:p>
          <a:p>
            <a:pPr lvl="1"/>
            <a:r>
              <a:rPr lang="en-US" b="0" i="0" dirty="0">
                <a:effectLst/>
              </a:rPr>
              <a:t>Low 0.999576</a:t>
            </a:r>
            <a:endParaRPr lang="en-US" dirty="0"/>
          </a:p>
        </p:txBody>
      </p:sp>
      <p:pic>
        <p:nvPicPr>
          <p:cNvPr id="4098" name="Picture 2">
            <a:extLst>
              <a:ext uri="{FF2B5EF4-FFF2-40B4-BE49-F238E27FC236}">
                <a16:creationId xmlns:a16="http://schemas.microsoft.com/office/drawing/2014/main" id="{7D833203-D00C-E490-5427-790FFB150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27906"/>
            <a:ext cx="5129210" cy="5028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980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7D88B-9D96-26FD-F94F-B1006057A0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790554-C091-B827-D638-A06B764771AD}"/>
              </a:ext>
            </a:extLst>
          </p:cNvPr>
          <p:cNvSpPr>
            <a:spLocks noGrp="1"/>
          </p:cNvSpPr>
          <p:nvPr>
            <p:ph type="title"/>
          </p:nvPr>
        </p:nvSpPr>
        <p:spPr/>
        <p:txBody>
          <a:bodyPr>
            <a:normAutofit fontScale="90000"/>
          </a:bodyPr>
          <a:lstStyle/>
          <a:p>
            <a:r>
              <a:rPr lang="en-IN" sz="3300" b="1" i="0" dirty="0">
                <a:effectLst/>
                <a:latin typeface="+mn-lt"/>
              </a:rPr>
              <a:t>Trend Analysis: </a:t>
            </a:r>
            <a:r>
              <a:rPr lang="en-US" sz="3300" dirty="0">
                <a:latin typeface="+mn-lt"/>
              </a:rPr>
              <a:t>In Daily trend the Gold Price may be in uptrend or downtrend, but for long – term trend the Price is in Uptrend.</a:t>
            </a:r>
            <a:br>
              <a:rPr lang="en-US" sz="2000" b="0" i="0" dirty="0">
                <a:effectLst/>
              </a:rPr>
            </a:br>
            <a:endParaRPr lang="en-IN" sz="3600" b="1" i="0" dirty="0">
              <a:effectLst/>
              <a:latin typeface="Söhne"/>
            </a:endParaRPr>
          </a:p>
        </p:txBody>
      </p:sp>
      <p:pic>
        <p:nvPicPr>
          <p:cNvPr id="7" name="Picture 6">
            <a:extLst>
              <a:ext uri="{FF2B5EF4-FFF2-40B4-BE49-F238E27FC236}">
                <a16:creationId xmlns:a16="http://schemas.microsoft.com/office/drawing/2014/main" id="{6F07D8B3-1D14-A556-4458-804DF0B0B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100" y="1690688"/>
            <a:ext cx="11067799" cy="4564489"/>
          </a:xfrm>
          <a:prstGeom prst="rect">
            <a:avLst/>
          </a:prstGeom>
        </p:spPr>
      </p:pic>
    </p:spTree>
    <p:extLst>
      <p:ext uri="{BB962C8B-B14F-4D97-AF65-F5344CB8AC3E}">
        <p14:creationId xmlns:p14="http://schemas.microsoft.com/office/powerpoint/2010/main" val="1294114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A6444-0489-EE5C-2ADA-CBF6C2605543}"/>
              </a:ext>
            </a:extLst>
          </p:cNvPr>
          <p:cNvSpPr>
            <a:spLocks noGrp="1"/>
          </p:cNvSpPr>
          <p:nvPr>
            <p:ph type="title"/>
          </p:nvPr>
        </p:nvSpPr>
        <p:spPr/>
        <p:txBody>
          <a:bodyPr/>
          <a:lstStyle/>
          <a:p>
            <a:r>
              <a:rPr lang="en-US" dirty="0"/>
              <a:t>Predictive model for Future Gold Price forecasting</a:t>
            </a:r>
          </a:p>
        </p:txBody>
      </p:sp>
      <p:sp>
        <p:nvSpPr>
          <p:cNvPr id="3" name="Text Placeholder 2">
            <a:extLst>
              <a:ext uri="{FF2B5EF4-FFF2-40B4-BE49-F238E27FC236}">
                <a16:creationId xmlns:a16="http://schemas.microsoft.com/office/drawing/2014/main" id="{EB32B502-4506-1E52-6F8B-068FC98AE6DB}"/>
              </a:ext>
            </a:extLst>
          </p:cNvPr>
          <p:cNvSpPr>
            <a:spLocks noGrp="1"/>
          </p:cNvSpPr>
          <p:nvPr>
            <p:ph type="body" idx="1"/>
          </p:nvPr>
        </p:nvSpPr>
        <p:spPr>
          <a:xfrm>
            <a:off x="838200" y="1825625"/>
            <a:ext cx="10515600" cy="4351338"/>
          </a:xfrm>
        </p:spPr>
        <p:txBody>
          <a:bodyPr>
            <a:normAutofit fontScale="92500" lnSpcReduction="20000"/>
          </a:bodyPr>
          <a:lstStyle/>
          <a:p>
            <a:r>
              <a:rPr lang="en-US" b="0" i="0" dirty="0">
                <a:effectLst/>
                <a:latin typeface="Söhne"/>
              </a:rPr>
              <a:t>Long Short Term Memory</a:t>
            </a:r>
            <a:r>
              <a:rPr lang="en-US" dirty="0">
                <a:latin typeface="Söhne"/>
              </a:rPr>
              <a:t> (LSTM) </a:t>
            </a:r>
            <a:r>
              <a:rPr lang="en-US" b="0" i="0" dirty="0">
                <a:effectLst/>
                <a:latin typeface="Söhne"/>
              </a:rPr>
              <a:t>is a type of recurrent neural network (RNN) architecture that is well-suited for processing and making predictions based on sequential data, such as time series data. LSTMs are designed to overcome the limitations of traditional RNNs in capturing long-term dependencies by introducing specialized memory cells and gating mechanisms.</a:t>
            </a:r>
          </a:p>
          <a:p>
            <a:r>
              <a:rPr lang="en-US" dirty="0">
                <a:latin typeface="Söhne"/>
              </a:rPr>
              <a:t>LSTM Architecture : </a:t>
            </a:r>
          </a:p>
          <a:p>
            <a:pPr lvl="1"/>
            <a:r>
              <a:rPr lang="en-US" b="0" i="0" dirty="0">
                <a:effectLst/>
                <a:latin typeface="Söhne"/>
              </a:rPr>
              <a:t>LSTM units consist of a cell state, an input gate, a forget gate, and an output gate.</a:t>
            </a:r>
          </a:p>
          <a:p>
            <a:pPr lvl="1"/>
            <a:r>
              <a:rPr lang="en-US" b="0" i="0" dirty="0">
                <a:effectLst/>
                <a:latin typeface="Söhne"/>
              </a:rPr>
              <a:t>The cell state serves as a memory unit that can retain information over long sequences.</a:t>
            </a:r>
          </a:p>
          <a:p>
            <a:pPr lvl="1"/>
            <a:r>
              <a:rPr lang="en-US" b="0" i="0" dirty="0">
                <a:effectLst/>
                <a:latin typeface="Söhne"/>
              </a:rPr>
              <a:t>The input gate controls the flow of information into the cell state.</a:t>
            </a:r>
          </a:p>
          <a:p>
            <a:pPr lvl="1"/>
            <a:r>
              <a:rPr lang="en-US" b="0" i="0" dirty="0">
                <a:effectLst/>
                <a:latin typeface="Söhne"/>
              </a:rPr>
              <a:t>The forget gate regulates the retention or forgetting of information in the cell state.</a:t>
            </a:r>
          </a:p>
          <a:p>
            <a:pPr lvl="1"/>
            <a:r>
              <a:rPr lang="en-US" b="0" i="0" dirty="0">
                <a:effectLst/>
                <a:latin typeface="Söhne"/>
              </a:rPr>
              <a:t>The output gate controls the flow of information from the cell state to the output.</a:t>
            </a:r>
          </a:p>
          <a:p>
            <a:endParaRPr lang="en-US" dirty="0">
              <a:latin typeface="Söhne"/>
            </a:endParaRPr>
          </a:p>
        </p:txBody>
      </p:sp>
    </p:spTree>
    <p:extLst>
      <p:ext uri="{BB962C8B-B14F-4D97-AF65-F5344CB8AC3E}">
        <p14:creationId xmlns:p14="http://schemas.microsoft.com/office/powerpoint/2010/main" val="3598478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B3148-480F-C987-E582-1EFF656D71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50CDED-83E2-EFB6-60DD-00B8CF45295D}"/>
              </a:ext>
            </a:extLst>
          </p:cNvPr>
          <p:cNvSpPr>
            <a:spLocks noGrp="1"/>
          </p:cNvSpPr>
          <p:nvPr>
            <p:ph type="title"/>
          </p:nvPr>
        </p:nvSpPr>
        <p:spPr/>
        <p:txBody>
          <a:bodyPr>
            <a:normAutofit/>
          </a:bodyPr>
          <a:lstStyle/>
          <a:p>
            <a:pPr algn="l"/>
            <a:r>
              <a:rPr lang="en-US" sz="2000" b="0" i="0" dirty="0">
                <a:effectLst/>
                <a:latin typeface="Roboto" panose="02000000000000000000" pitchFamily="2" charset="0"/>
              </a:rPr>
              <a:t>Splitting Data to Training &amp; Test Sets : Since we cannot train on future data in time series data, we should not divide the time series data randomly. In time series splitting, testing set is always later than training set. We consider the last year for testing and everything else for training.</a:t>
            </a:r>
          </a:p>
        </p:txBody>
      </p:sp>
      <p:sp>
        <p:nvSpPr>
          <p:cNvPr id="6" name="Text Placeholder 2">
            <a:extLst>
              <a:ext uri="{FF2B5EF4-FFF2-40B4-BE49-F238E27FC236}">
                <a16:creationId xmlns:a16="http://schemas.microsoft.com/office/drawing/2014/main" id="{1B4EC82F-9BF0-D22A-F330-44E0EC6E7826}"/>
              </a:ext>
            </a:extLst>
          </p:cNvPr>
          <p:cNvSpPr>
            <a:spLocks noGrp="1"/>
          </p:cNvSpPr>
          <p:nvPr>
            <p:ph type="body" idx="1"/>
          </p:nvPr>
        </p:nvSpPr>
        <p:spPr>
          <a:xfrm>
            <a:off x="1214919" y="4006163"/>
            <a:ext cx="9619267" cy="2660764"/>
          </a:xfrm>
        </p:spPr>
        <p:txBody>
          <a:bodyPr>
            <a:normAutofit/>
          </a:bodyPr>
          <a:lstStyle/>
          <a:p>
            <a:endParaRPr lang="en-US" dirty="0">
              <a:latin typeface="Söhne"/>
            </a:endParaRPr>
          </a:p>
        </p:txBody>
      </p:sp>
      <p:pic>
        <p:nvPicPr>
          <p:cNvPr id="7" name="Picture 2">
            <a:extLst>
              <a:ext uri="{FF2B5EF4-FFF2-40B4-BE49-F238E27FC236}">
                <a16:creationId xmlns:a16="http://schemas.microsoft.com/office/drawing/2014/main" id="{67133D96-AB48-77C7-01F1-E45BDDC4A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613" y="1690688"/>
            <a:ext cx="11152773" cy="4912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404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943</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Roboto</vt:lpstr>
      <vt:lpstr>Söhne</vt:lpstr>
      <vt:lpstr>Office Theme</vt:lpstr>
      <vt:lpstr>Gold Price Prediction</vt:lpstr>
      <vt:lpstr>Overview</vt:lpstr>
      <vt:lpstr>Time Series Analysis</vt:lpstr>
      <vt:lpstr>Stationarity Testing: </vt:lpstr>
      <vt:lpstr>Distribution of Closing Price</vt:lpstr>
      <vt:lpstr>Correlation </vt:lpstr>
      <vt:lpstr>Trend Analysis: In Daily trend the Gold Price may be in uptrend or downtrend, but for long – term trend the Price is in Uptrend. </vt:lpstr>
      <vt:lpstr>Predictive model for Future Gold Price forecasting</vt:lpstr>
      <vt:lpstr>Splitting Data to Training &amp; Test Sets : Since we cannot train on future data in time series data, we should not divide the time series data randomly. In time series splitting, testing set is always later than training set. We consider the last year for testing and everything else for training.</vt:lpstr>
      <vt:lpstr>Model Evaluation </vt:lpstr>
      <vt:lpstr>PowerPoint Presentation</vt:lpstr>
      <vt:lpstr>Back – Test treading strategies </vt:lpstr>
      <vt:lpstr>Moving Average Crossover Strategy Moving Average Crossover Strategy is a popular trading strategy used in technical analysis to identify trends and generate buy or sell signals based on the crossover of two moving averages of different time periods.</vt:lpstr>
      <vt:lpstr>Market Sentiment Analysis : </vt:lpstr>
      <vt:lpstr>Key Events and Distribution</vt:lpstr>
      <vt:lpstr>Calculate and plot rolling statistics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Prediction</dc:title>
  <dc:creator>ansh chauhan</dc:creator>
  <cp:lastModifiedBy>ansh chauhan</cp:lastModifiedBy>
  <cp:revision>2</cp:revision>
  <dcterms:created xsi:type="dcterms:W3CDTF">2024-02-21T17:49:58Z</dcterms:created>
  <dcterms:modified xsi:type="dcterms:W3CDTF">2024-03-02T19:55:22Z</dcterms:modified>
</cp:coreProperties>
</file>