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9"/>
  </p:notes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5" r:id="rId9"/>
    <p:sldId id="262" r:id="rId10"/>
    <p:sldId id="266" r:id="rId11"/>
    <p:sldId id="270" r:id="rId12"/>
    <p:sldId id="268" r:id="rId13"/>
    <p:sldId id="269" r:id="rId14"/>
    <p:sldId id="271" r:id="rId15"/>
    <p:sldId id="272" r:id="rId16"/>
    <p:sldId id="275" r:id="rId17"/>
    <p:sldId id="273" r:id="rId18"/>
    <p:sldId id="274" r:id="rId19"/>
    <p:sldId id="276" r:id="rId20"/>
    <p:sldId id="277" r:id="rId21"/>
    <p:sldId id="26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82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683DD-4036-4435-8A1D-1E428CFCC7A5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EC0C-1DFF-4FA3-8A94-DF3857DEB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7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CreateTable</a:t>
            </a:r>
            <a:endParaRPr lang="en-US" dirty="0"/>
          </a:p>
          <a:p>
            <a:r>
              <a:rPr lang="en-US" dirty="0" err="1"/>
              <a:t>InsertTable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Emp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3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RMetaData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9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PStatement</a:t>
            </a:r>
            <a:endParaRPr lang="en-US" dirty="0"/>
          </a:p>
          <a:p>
            <a:r>
              <a:rPr lang="en-US" dirty="0"/>
              <a:t>PStatement1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6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commitDemo</a:t>
            </a:r>
            <a:endParaRPr lang="en-US" dirty="0"/>
          </a:p>
          <a:p>
            <a:r>
              <a:rPr lang="en-US" dirty="0" err="1"/>
              <a:t>commRoll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6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setAutoCommit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right after you open a connection to the database.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auto-commit mode is set to </a:t>
            </a:r>
            <a:r>
              <a:rPr lang="en-US" dirty="0"/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you can commit or rollback the transaction.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EC0C-1DFF-4FA3-8A94-DF3857DEBC7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9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67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3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78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2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8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E36F-5CE0-4F27-B186-EFCC75D6AAB6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D34D43-58F0-4129-B492-68810CE79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8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26" y="1178923"/>
            <a:ext cx="8903234" cy="49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91253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Metadata?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2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ResultSetMetaData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data about the </a:t>
            </a:r>
            <a:r>
              <a:rPr lang="en-US" dirty="0" err="1"/>
              <a:t>ResultSet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getColumnCount</a:t>
            </a:r>
            <a:endParaRPr lang="en-US" dirty="0"/>
          </a:p>
          <a:p>
            <a:pPr lvl="1"/>
            <a:r>
              <a:rPr lang="en-US" dirty="0" err="1"/>
              <a:t>getColumnName</a:t>
            </a:r>
            <a:endParaRPr lang="en-US" dirty="0"/>
          </a:p>
          <a:p>
            <a:pPr lvl="1"/>
            <a:r>
              <a:rPr lang="en-IN" dirty="0" err="1"/>
              <a:t>getColumnTypeName</a:t>
            </a:r>
            <a:endParaRPr lang="en-IN" dirty="0"/>
          </a:p>
          <a:p>
            <a:pPr lvl="1"/>
            <a:r>
              <a:rPr lang="en-US" dirty="0" err="1"/>
              <a:t>getTableName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4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016073"/>
            <a:ext cx="993407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parametrized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reuse new parameter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performance of executed statements, as query is compiled only once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easier batch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dirty="0"/>
              <a:t>accepts input parameters at runtime.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6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6235"/>
              </p:ext>
            </p:extLst>
          </p:nvPr>
        </p:nvGraphicFramePr>
        <p:xfrm>
          <a:off x="721894" y="1914067"/>
          <a:ext cx="10908632" cy="4723380"/>
        </p:xfrm>
        <a:graphic>
          <a:graphicData uri="http://schemas.openxmlformats.org/drawingml/2006/table">
            <a:tbl>
              <a:tblPr/>
              <a:tblGrid>
                <a:gridCol w="5454316">
                  <a:extLst>
                    <a:ext uri="{9D8B030D-6E8A-4147-A177-3AD203B41FA5}">
                      <a16:colId xmlns:a16="http://schemas.microsoft.com/office/drawing/2014/main" val="3555224947"/>
                    </a:ext>
                  </a:extLst>
                </a:gridCol>
                <a:gridCol w="5454316">
                  <a:extLst>
                    <a:ext uri="{9D8B030D-6E8A-4147-A177-3AD203B41FA5}">
                      <a16:colId xmlns:a16="http://schemas.microsoft.com/office/drawing/2014/main" val="463645743"/>
                    </a:ext>
                  </a:extLst>
                </a:gridCol>
              </a:tblGrid>
              <a:tr h="31346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76098" marR="76098" marT="76098" marB="76098">
                    <a:lnL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76098" marR="76098" marT="76098" marB="76098">
                    <a:lnL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59066"/>
                  </a:ext>
                </a:extLst>
              </a:tr>
              <a:tr h="4370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void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sets the integer value to the given parameter index.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55565"/>
                  </a:ext>
                </a:extLst>
              </a:tr>
              <a:tr h="4370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void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setString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String value)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sets the String value to the given parameter index.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16242"/>
                  </a:ext>
                </a:extLst>
              </a:tr>
              <a:tr h="4370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setFloat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paramIndex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float value)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sets the float value to the given parameter index.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17530"/>
                  </a:ext>
                </a:extLst>
              </a:tr>
              <a:tr h="4370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void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setDouble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double value)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sets the double value to the given parameter index.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00700"/>
                  </a:ext>
                </a:extLst>
              </a:tr>
              <a:tr h="6081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int executeUpdate()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executes the query. It is used for create, drop, insert, update, delete etc.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50650"/>
                  </a:ext>
                </a:extLst>
              </a:tr>
              <a:tr h="4370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 ResultSet executeQuery()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executes the select query. It returns an instance of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ResultSet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0732" marR="50732" marT="50732" marB="507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3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5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CallableStatement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Stored Procedures </a:t>
            </a:r>
          </a:p>
          <a:p>
            <a:pPr lvl="1"/>
            <a:r>
              <a:rPr lang="en-US" dirty="0"/>
              <a:t>SQL code that </a:t>
            </a:r>
            <a:r>
              <a:rPr lang="en-US" dirty="0" err="1"/>
              <a:t>canbe</a:t>
            </a:r>
            <a:r>
              <a:rPr lang="en-US" dirty="0"/>
              <a:t> saved</a:t>
            </a:r>
          </a:p>
          <a:p>
            <a:pPr lvl="1"/>
            <a:r>
              <a:rPr lang="en-US" dirty="0" err="1"/>
              <a:t>Reusablity</a:t>
            </a:r>
            <a:endParaRPr lang="en-US" dirty="0"/>
          </a:p>
          <a:p>
            <a:pPr lvl="1"/>
            <a:r>
              <a:rPr lang="en-US" dirty="0"/>
              <a:t>Parameter passing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72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operations used to perform a particular task.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65" y="3256547"/>
            <a:ext cx="9129532" cy="28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2" y="2134285"/>
            <a:ext cx="7076322" cy="35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40373"/>
              </p:ext>
            </p:extLst>
          </p:nvPr>
        </p:nvGraphicFramePr>
        <p:xfrm>
          <a:off x="1295402" y="3002413"/>
          <a:ext cx="9934072" cy="2057400"/>
        </p:xfrm>
        <a:graphic>
          <a:graphicData uri="http://schemas.openxmlformats.org/drawingml/2006/table">
            <a:tbl>
              <a:tblPr/>
              <a:tblGrid>
                <a:gridCol w="4655949">
                  <a:extLst>
                    <a:ext uri="{9D8B030D-6E8A-4147-A177-3AD203B41FA5}">
                      <a16:colId xmlns:a16="http://schemas.microsoft.com/office/drawing/2014/main" val="3740350324"/>
                    </a:ext>
                  </a:extLst>
                </a:gridCol>
                <a:gridCol w="5278123">
                  <a:extLst>
                    <a:ext uri="{9D8B030D-6E8A-4147-A177-3AD203B41FA5}">
                      <a16:colId xmlns:a16="http://schemas.microsoft.com/office/drawing/2014/main" val="2956635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75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true by default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means each transaction is committed by default.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commits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the transaction.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0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cancels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the transaction.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2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5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permanently save the changes done in the transaction in tables</a:t>
            </a:r>
          </a:p>
          <a:p>
            <a:r>
              <a:rPr lang="en-US" dirty="0"/>
              <a:t>Unable to regain its previous state after the execution</a:t>
            </a:r>
          </a:p>
          <a:p>
            <a:r>
              <a:rPr lang="en-US" dirty="0"/>
              <a:t>When transaction is successful, COMMIT is applied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16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05" y="4300280"/>
            <a:ext cx="4505325" cy="1933575"/>
          </a:xfrm>
        </p:spPr>
      </p:pic>
      <p:sp>
        <p:nvSpPr>
          <p:cNvPr id="6" name="Rectangle 5"/>
          <p:cNvSpPr/>
          <p:nvPr/>
        </p:nvSpPr>
        <p:spPr>
          <a:xfrm>
            <a:off x="1534771" y="1930400"/>
            <a:ext cx="1030224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Database Connectivity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part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(Java Standard Edition)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JDBC is a standard Java API for database-independent connectivity between the Java programming language and a wide range of databases.</a:t>
            </a:r>
            <a:endParaRPr lang="en-US" sz="2400" b="1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lvl="1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17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undo the transactions that have not been saved in database</a:t>
            </a:r>
          </a:p>
          <a:p>
            <a:r>
              <a:rPr lang="en-US" dirty="0"/>
              <a:t> to undo changes since the last COMMIT</a:t>
            </a:r>
          </a:p>
          <a:p>
            <a:r>
              <a:rPr lang="en-US" dirty="0"/>
              <a:t>When transaction is aborted, ROLLBACK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23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77" y="982132"/>
            <a:ext cx="8297908" cy="51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2518"/>
            <a:ext cx="9601196" cy="1303867"/>
          </a:xfrm>
        </p:spPr>
        <p:txBody>
          <a:bodyPr/>
          <a:lstStyle/>
          <a:p>
            <a:r>
              <a:rPr lang="en-US" dirty="0"/>
              <a:t>Exception Handling in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5" y="1540042"/>
            <a:ext cx="11852108" cy="5672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78316" y="1556084"/>
            <a:ext cx="1909010" cy="561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7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419"/>
          <a:stretch/>
        </p:blipFill>
        <p:spPr>
          <a:xfrm>
            <a:off x="-1" y="982132"/>
            <a:ext cx="12192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Description of Error :</a:t>
            </a:r>
            <a:r>
              <a:rPr lang="en-US" dirty="0"/>
              <a:t> It can be retrieved by </a:t>
            </a:r>
            <a:r>
              <a:rPr lang="en-US" dirty="0" err="1"/>
              <a:t>SQLException.getMessage</a:t>
            </a:r>
            <a:r>
              <a:rPr lang="en-US" dirty="0"/>
              <a:t>().</a:t>
            </a:r>
          </a:p>
          <a:p>
            <a:pPr fontAlgn="base"/>
            <a:r>
              <a:rPr lang="en-US" b="1" dirty="0" err="1"/>
              <a:t>SQLStateCode</a:t>
            </a:r>
            <a:r>
              <a:rPr lang="en-US" b="1" dirty="0"/>
              <a:t> :</a:t>
            </a:r>
            <a:r>
              <a:rPr lang="en-US" dirty="0"/>
              <a:t> the method </a:t>
            </a:r>
            <a:r>
              <a:rPr lang="en-US" dirty="0" err="1"/>
              <a:t>SQLException.getSQLState</a:t>
            </a:r>
            <a:r>
              <a:rPr lang="en-US" dirty="0"/>
              <a:t>().</a:t>
            </a:r>
          </a:p>
          <a:p>
            <a:pPr fontAlgn="base"/>
            <a:r>
              <a:rPr lang="en-US" b="1" dirty="0" err="1"/>
              <a:t>ErrorCode</a:t>
            </a:r>
            <a:r>
              <a:rPr lang="en-US" b="1" dirty="0"/>
              <a:t>:</a:t>
            </a:r>
            <a:r>
              <a:rPr lang="en-US" dirty="0"/>
              <a:t> the method </a:t>
            </a:r>
            <a:r>
              <a:rPr lang="en-US" dirty="0" err="1"/>
              <a:t>SQLException.getErrorCode</a:t>
            </a:r>
            <a:r>
              <a:rPr lang="en-US" dirty="0"/>
              <a:t>().</a:t>
            </a:r>
          </a:p>
          <a:p>
            <a:pPr fontAlgn="base"/>
            <a:r>
              <a:rPr lang="en-US" b="1" dirty="0"/>
              <a:t>Exception Chaining:</a:t>
            </a:r>
            <a:r>
              <a:rPr lang="en-US" dirty="0"/>
              <a:t> the method </a:t>
            </a:r>
            <a:r>
              <a:rPr lang="en-US" dirty="0" err="1"/>
              <a:t>SQLException.getNextException</a:t>
            </a:r>
            <a:r>
              <a:rPr lang="en-US" dirty="0"/>
              <a:t>() on the exception that was thrown.</a:t>
            </a:r>
          </a:p>
          <a:p>
            <a:pPr fontAlgn="base"/>
            <a:r>
              <a:rPr lang="en-US" b="1" dirty="0"/>
              <a:t>Cause:</a:t>
            </a:r>
            <a:r>
              <a:rPr lang="en-US" dirty="0"/>
              <a:t> the method </a:t>
            </a:r>
            <a:r>
              <a:rPr lang="en-US" dirty="0" err="1"/>
              <a:t>SQLException.getCause</a:t>
            </a:r>
            <a:r>
              <a:rPr lang="en-US" dirty="0"/>
              <a:t>() until a null value is returned.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21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Exception </a:t>
            </a:r>
            <a:r>
              <a:rPr lang="en-US" dirty="0" err="1"/>
              <a:t>SubClasses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49642"/>
            <a:ext cx="9601196" cy="372622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 err="1"/>
              <a:t>BatchUpdateException</a:t>
            </a:r>
            <a:endParaRPr lang="en-IN" dirty="0"/>
          </a:p>
          <a:p>
            <a:pPr fontAlgn="base"/>
            <a:r>
              <a:rPr lang="en-IN" dirty="0" err="1"/>
              <a:t>RowSetWarning</a:t>
            </a:r>
            <a:endParaRPr lang="en-IN" dirty="0"/>
          </a:p>
          <a:p>
            <a:pPr fontAlgn="base"/>
            <a:r>
              <a:rPr lang="en-IN" dirty="0" err="1"/>
              <a:t>SerialException</a:t>
            </a:r>
            <a:endParaRPr lang="en-IN" dirty="0"/>
          </a:p>
          <a:p>
            <a:pPr fontAlgn="base"/>
            <a:r>
              <a:rPr lang="en-IN" dirty="0" err="1"/>
              <a:t>SQLClientInfoException</a:t>
            </a:r>
            <a:endParaRPr lang="en-IN" dirty="0"/>
          </a:p>
          <a:p>
            <a:pPr fontAlgn="base"/>
            <a:r>
              <a:rPr lang="en-IN" dirty="0" err="1"/>
              <a:t>SQLNonTransientException</a:t>
            </a:r>
            <a:endParaRPr lang="en-IN" dirty="0"/>
          </a:p>
          <a:p>
            <a:pPr fontAlgn="base"/>
            <a:r>
              <a:rPr lang="en-IN" dirty="0" err="1"/>
              <a:t>SQLRecoverableException</a:t>
            </a:r>
            <a:endParaRPr lang="en-IN" dirty="0"/>
          </a:p>
          <a:p>
            <a:pPr fontAlgn="base"/>
            <a:r>
              <a:rPr lang="en-IN" dirty="0" err="1"/>
              <a:t>SQLTransientException</a:t>
            </a:r>
            <a:endParaRPr lang="en-IN" dirty="0"/>
          </a:p>
          <a:p>
            <a:pPr fontAlgn="base"/>
            <a:r>
              <a:rPr lang="en-IN" b="1" dirty="0" err="1">
                <a:solidFill>
                  <a:srgbClr val="FF0000"/>
                </a:solidFill>
              </a:rPr>
              <a:t>SQLWarning</a:t>
            </a:r>
            <a:endParaRPr lang="en-IN" b="1" dirty="0">
              <a:solidFill>
                <a:srgbClr val="FF0000"/>
              </a:solidFill>
            </a:endParaRPr>
          </a:p>
          <a:p>
            <a:pPr fontAlgn="base"/>
            <a:r>
              <a:rPr lang="en-IN" dirty="0" err="1"/>
              <a:t>SynchFactoryException</a:t>
            </a:r>
            <a:endParaRPr lang="en-IN" dirty="0"/>
          </a:p>
          <a:p>
            <a:pPr fontAlgn="base"/>
            <a:r>
              <a:rPr lang="en-IN" dirty="0" err="1"/>
              <a:t>SynchProviderException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3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1486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subclass of </a:t>
            </a:r>
            <a:r>
              <a:rPr lang="en-US" dirty="0" err="1"/>
              <a:t>SQLException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deal with database access warnings. </a:t>
            </a:r>
          </a:p>
          <a:p>
            <a:pPr fontAlgn="base"/>
            <a:r>
              <a:rPr lang="en-US" dirty="0"/>
              <a:t>Warnings do not stop the execution of an application</a:t>
            </a:r>
          </a:p>
          <a:p>
            <a:pPr fontAlgn="base"/>
            <a:r>
              <a:rPr lang="en-US" dirty="0"/>
              <a:t>they simply alert the user that something did not happen as planned. </a:t>
            </a:r>
          </a:p>
          <a:p>
            <a:pPr fontAlgn="base"/>
            <a:r>
              <a:rPr lang="en-US" dirty="0"/>
              <a:t>A warning can be reported </a:t>
            </a:r>
          </a:p>
          <a:p>
            <a:pPr lvl="1" fontAlgn="base"/>
            <a:r>
              <a:rPr lang="en-US" dirty="0"/>
              <a:t>on a Connection object,</a:t>
            </a:r>
          </a:p>
          <a:p>
            <a:pPr lvl="1" fontAlgn="base"/>
            <a:r>
              <a:rPr lang="en-US" dirty="0"/>
              <a:t> a Statement object (including </a:t>
            </a:r>
            <a:r>
              <a:rPr lang="en-US" dirty="0" err="1"/>
              <a:t>PreparedStatement</a:t>
            </a:r>
            <a:r>
              <a:rPr lang="en-US" dirty="0"/>
              <a:t> and </a:t>
            </a:r>
            <a:r>
              <a:rPr lang="en-US" dirty="0" err="1"/>
              <a:t>CallableStatement</a:t>
            </a:r>
            <a:r>
              <a:rPr lang="en-US" dirty="0"/>
              <a:t> objects), </a:t>
            </a:r>
          </a:p>
          <a:p>
            <a:pPr lvl="1" fontAlgn="base"/>
            <a:r>
              <a:rPr lang="en-US" dirty="0"/>
              <a:t>or a </a:t>
            </a:r>
            <a:r>
              <a:rPr lang="en-US" dirty="0" err="1"/>
              <a:t>ResultSet</a:t>
            </a:r>
            <a:r>
              <a:rPr lang="en-US" dirty="0"/>
              <a:t> object.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getWarnings</a:t>
            </a:r>
            <a:r>
              <a:rPr lang="en-US" dirty="0"/>
              <a:t> method</a:t>
            </a:r>
          </a:p>
          <a:p>
            <a:pPr fontAlgn="base"/>
            <a:r>
              <a:rPr lang="en-US" dirty="0"/>
              <a:t> </a:t>
            </a:r>
            <a:r>
              <a:rPr lang="en-US" dirty="0" err="1"/>
              <a:t>getWarnings</a:t>
            </a:r>
            <a:r>
              <a:rPr lang="en-US" dirty="0"/>
              <a:t> returns a warning,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SQLWarning</a:t>
            </a:r>
            <a:r>
              <a:rPr lang="en-US" dirty="0"/>
              <a:t> method </a:t>
            </a:r>
            <a:r>
              <a:rPr lang="en-US" dirty="0" err="1"/>
              <a:t>getNextWarning</a:t>
            </a:r>
            <a:r>
              <a:rPr lang="en-US" dirty="0"/>
              <a:t> on it to get any additional warnings.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2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DataTruncation</a:t>
            </a:r>
            <a:r>
              <a:rPr lang="en-US" dirty="0"/>
              <a:t> warning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subclass of </a:t>
            </a:r>
            <a:r>
              <a:rPr lang="en-US" dirty="0" err="1"/>
              <a:t>SQLWarning</a:t>
            </a:r>
            <a:r>
              <a:rPr lang="en-US" dirty="0"/>
              <a:t>. </a:t>
            </a:r>
          </a:p>
          <a:p>
            <a:r>
              <a:rPr lang="en-US" dirty="0" err="1"/>
              <a:t>SQLState</a:t>
            </a:r>
            <a:r>
              <a:rPr lang="en-US" dirty="0"/>
              <a:t> of 01004</a:t>
            </a:r>
          </a:p>
          <a:p>
            <a:r>
              <a:rPr lang="en-US" dirty="0"/>
              <a:t>indicating that there was a problem with reading or writing data.</a:t>
            </a:r>
          </a:p>
          <a:p>
            <a:r>
              <a:rPr lang="en-US" dirty="0"/>
              <a:t>methods let you find out </a:t>
            </a:r>
          </a:p>
          <a:p>
            <a:pPr lvl="1"/>
            <a:r>
              <a:rPr lang="en-US" dirty="0"/>
              <a:t>in which column or parameter data was truncated, </a:t>
            </a:r>
          </a:p>
          <a:p>
            <a:pPr lvl="1"/>
            <a:r>
              <a:rPr lang="en-US" dirty="0"/>
              <a:t>whether the truncation was on a read or write operation, </a:t>
            </a:r>
          </a:p>
          <a:p>
            <a:pPr lvl="1"/>
            <a:r>
              <a:rPr lang="en-US" dirty="0"/>
              <a:t>how many bytes should have been transferred, and </a:t>
            </a:r>
          </a:p>
          <a:p>
            <a:pPr lvl="1"/>
            <a:r>
              <a:rPr lang="en-US" dirty="0"/>
              <a:t>how many bytes were actually transferred.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5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 Interface </a:t>
            </a:r>
          </a:p>
          <a:p>
            <a:r>
              <a:rPr lang="en-US" dirty="0"/>
              <a:t>a set of routines, protocols, and tools for building software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3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JDBC API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database</a:t>
            </a:r>
          </a:p>
          <a:p>
            <a:r>
              <a:rPr lang="en-US" dirty="0"/>
              <a:t>Execute queries and update statements to the database</a:t>
            </a:r>
          </a:p>
          <a:p>
            <a:r>
              <a:rPr lang="en-US" dirty="0"/>
              <a:t>Retrieve the result received from the database.</a:t>
            </a:r>
          </a:p>
          <a:p>
            <a:endParaRPr lang="en-US" dirty="0"/>
          </a:p>
          <a:p>
            <a:r>
              <a:rPr lang="en-US" dirty="0"/>
              <a:t>To access tabular data stored in any relational database</a:t>
            </a:r>
          </a:p>
          <a:p>
            <a:r>
              <a:rPr lang="en-US" dirty="0"/>
              <a:t>To </a:t>
            </a:r>
          </a:p>
          <a:p>
            <a:pPr lvl="1"/>
            <a:r>
              <a:rPr lang="en-US" dirty="0"/>
              <a:t>Save</a:t>
            </a:r>
          </a:p>
          <a:p>
            <a:pPr lvl="1"/>
            <a:r>
              <a:rPr lang="en-US" dirty="0"/>
              <a:t> update</a:t>
            </a:r>
          </a:p>
          <a:p>
            <a:pPr lvl="1"/>
            <a:r>
              <a:rPr lang="en-US" dirty="0"/>
              <a:t> delete </a:t>
            </a:r>
          </a:p>
          <a:p>
            <a:pPr lvl="1"/>
            <a:r>
              <a:rPr lang="en-US" dirty="0"/>
              <a:t>fetch data from the database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89" y="3504768"/>
            <a:ext cx="4505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/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JDBC API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uses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JDBC drivers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connect with the database. </a:t>
            </a:r>
            <a:endParaRPr lang="en-IN" dirty="0"/>
          </a:p>
          <a:p>
            <a:pPr marL="285750" indent="-285750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JDBC is a Java API 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connect 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execute the query with the database.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92" y="3726837"/>
            <a:ext cx="4505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Interfaces of JDBC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Driver interface</a:t>
            </a:r>
          </a:p>
          <a:p>
            <a:r>
              <a:rPr lang="en-IN" dirty="0"/>
              <a:t>Connection interface</a:t>
            </a:r>
          </a:p>
          <a:p>
            <a:r>
              <a:rPr lang="en-IN" dirty="0"/>
              <a:t>Statement interface</a:t>
            </a:r>
          </a:p>
          <a:p>
            <a:r>
              <a:rPr lang="en-IN" dirty="0" err="1"/>
              <a:t>PreparedStatement</a:t>
            </a:r>
            <a:r>
              <a:rPr lang="en-IN" dirty="0"/>
              <a:t> interface</a:t>
            </a:r>
          </a:p>
          <a:p>
            <a:r>
              <a:rPr lang="en-IN" dirty="0" err="1"/>
              <a:t>CallableStatement</a:t>
            </a:r>
            <a:r>
              <a:rPr lang="en-IN" dirty="0"/>
              <a:t> interface</a:t>
            </a:r>
          </a:p>
          <a:p>
            <a:r>
              <a:rPr lang="en-IN" dirty="0" err="1"/>
              <a:t>ResultSet</a:t>
            </a:r>
            <a:r>
              <a:rPr lang="en-IN" dirty="0"/>
              <a:t> interface</a:t>
            </a:r>
          </a:p>
          <a:p>
            <a:r>
              <a:rPr lang="en-IN" dirty="0" err="1"/>
              <a:t>ResultSetMetaData</a:t>
            </a:r>
            <a:r>
              <a:rPr lang="en-IN" dirty="0"/>
              <a:t> interface</a:t>
            </a:r>
          </a:p>
          <a:p>
            <a:r>
              <a:rPr lang="en-IN" dirty="0" err="1"/>
              <a:t>DatabaseMetaData</a:t>
            </a:r>
            <a:r>
              <a:rPr lang="en-IN" dirty="0"/>
              <a:t> interface</a:t>
            </a:r>
          </a:p>
          <a:p>
            <a:r>
              <a:rPr lang="en-IN" dirty="0" err="1"/>
              <a:t>RowSet</a:t>
            </a:r>
            <a:r>
              <a:rPr lang="en-IN" dirty="0"/>
              <a:t>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2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Classes of JDBC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DriverManager</a:t>
            </a:r>
            <a:r>
              <a:rPr lang="en-US" dirty="0"/>
              <a:t> class</a:t>
            </a:r>
          </a:p>
          <a:p>
            <a:r>
              <a:rPr lang="en-US" dirty="0"/>
              <a:t>Blob class</a:t>
            </a:r>
          </a:p>
          <a:p>
            <a:r>
              <a:rPr lang="en-US" dirty="0" err="1"/>
              <a:t>Clob</a:t>
            </a:r>
            <a:r>
              <a:rPr lang="en-US" dirty="0"/>
              <a:t> class</a:t>
            </a:r>
          </a:p>
          <a:p>
            <a:r>
              <a:rPr lang="en-US" dirty="0"/>
              <a:t>Types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8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Applications</a:t>
            </a:r>
          </a:p>
          <a:p>
            <a:r>
              <a:rPr lang="en-IN" dirty="0"/>
              <a:t>Java Applets</a:t>
            </a:r>
          </a:p>
          <a:p>
            <a:r>
              <a:rPr lang="en-IN" dirty="0"/>
              <a:t>Java Servlets</a:t>
            </a:r>
          </a:p>
          <a:p>
            <a:r>
              <a:rPr lang="en-IN" dirty="0"/>
              <a:t>Java </a:t>
            </a:r>
            <a:r>
              <a:rPr lang="en-IN" dirty="0" err="1"/>
              <a:t>ServerPages</a:t>
            </a:r>
            <a:r>
              <a:rPr lang="en-IN" dirty="0"/>
              <a:t> (JSPs)</a:t>
            </a:r>
          </a:p>
          <a:p>
            <a:r>
              <a:rPr lang="en-IN" dirty="0"/>
              <a:t>Enterprise JavaBeans (EJBs).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2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025"/>
          <a:stretch/>
        </p:blipFill>
        <p:spPr>
          <a:xfrm>
            <a:off x="5800799" y="1423851"/>
            <a:ext cx="5960918" cy="526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542" y="600891"/>
            <a:ext cx="10515600" cy="1325563"/>
          </a:xfrm>
        </p:spPr>
        <p:txBody>
          <a:bodyPr/>
          <a:lstStyle/>
          <a:p>
            <a:r>
              <a:rPr lang="en-US" dirty="0"/>
              <a:t>Steps in JDBC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18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750</Words>
  <Application>Microsoft Office PowerPoint</Application>
  <PresentationFormat>Widescreen</PresentationFormat>
  <Paragraphs>158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MODULE 4</vt:lpstr>
      <vt:lpstr>JDBC</vt:lpstr>
      <vt:lpstr>API</vt:lpstr>
      <vt:lpstr>Why JDBC API ?</vt:lpstr>
      <vt:lpstr>PowerPoint Presentation</vt:lpstr>
      <vt:lpstr> Interfaces of JDBC API</vt:lpstr>
      <vt:lpstr>Classes of JDBC API</vt:lpstr>
      <vt:lpstr>JDBC Applications</vt:lpstr>
      <vt:lpstr>Steps in JDBC Connectivity</vt:lpstr>
      <vt:lpstr>PowerPoint Presentation</vt:lpstr>
      <vt:lpstr>Metadata?</vt:lpstr>
      <vt:lpstr>ResultSetMetaData Interface</vt:lpstr>
      <vt:lpstr>PreparedStatement Interface</vt:lpstr>
      <vt:lpstr>PowerPoint Presentation</vt:lpstr>
      <vt:lpstr>CallableStatement Interface</vt:lpstr>
      <vt:lpstr>Transactions</vt:lpstr>
      <vt:lpstr>Transactions in JDBC</vt:lpstr>
      <vt:lpstr>PowerPoint Presentation</vt:lpstr>
      <vt:lpstr>Commit </vt:lpstr>
      <vt:lpstr>RollBack</vt:lpstr>
      <vt:lpstr>PowerPoint Presentation</vt:lpstr>
      <vt:lpstr>Exception Handling in JDBC</vt:lpstr>
      <vt:lpstr>PowerPoint Presentation</vt:lpstr>
      <vt:lpstr>SQL Exceptions</vt:lpstr>
      <vt:lpstr>SQL Exception SubClasses</vt:lpstr>
      <vt:lpstr>SQL Warning</vt:lpstr>
      <vt:lpstr>DataTruncation warning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admin</dc:creator>
  <cp:lastModifiedBy>Admin</cp:lastModifiedBy>
  <cp:revision>49</cp:revision>
  <dcterms:created xsi:type="dcterms:W3CDTF">2020-08-26T10:09:34Z</dcterms:created>
  <dcterms:modified xsi:type="dcterms:W3CDTF">2021-04-23T05:09:33Z</dcterms:modified>
</cp:coreProperties>
</file>