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handoutMasterIdLst>
    <p:handoutMasterId r:id="rId47"/>
  </p:handoutMasterIdLst>
  <p:sldIdLst>
    <p:sldId id="256" r:id="rId2"/>
    <p:sldId id="428" r:id="rId3"/>
    <p:sldId id="315" r:id="rId4"/>
    <p:sldId id="395" r:id="rId5"/>
    <p:sldId id="316" r:id="rId6"/>
    <p:sldId id="396" r:id="rId7"/>
    <p:sldId id="397" r:id="rId8"/>
    <p:sldId id="398" r:id="rId9"/>
    <p:sldId id="371" r:id="rId10"/>
    <p:sldId id="319" r:id="rId11"/>
    <p:sldId id="320" r:id="rId12"/>
    <p:sldId id="321" r:id="rId13"/>
    <p:sldId id="368" r:id="rId14"/>
    <p:sldId id="323" r:id="rId15"/>
    <p:sldId id="324" r:id="rId16"/>
    <p:sldId id="369" r:id="rId17"/>
    <p:sldId id="400" r:id="rId18"/>
    <p:sldId id="401" r:id="rId19"/>
    <p:sldId id="402" r:id="rId20"/>
    <p:sldId id="422" r:id="rId21"/>
    <p:sldId id="403" r:id="rId22"/>
    <p:sldId id="404" r:id="rId23"/>
    <p:sldId id="405" r:id="rId24"/>
    <p:sldId id="442" r:id="rId25"/>
    <p:sldId id="406" r:id="rId26"/>
    <p:sldId id="441" r:id="rId27"/>
    <p:sldId id="408" r:id="rId28"/>
    <p:sldId id="407" r:id="rId29"/>
    <p:sldId id="409" r:id="rId30"/>
    <p:sldId id="410" r:id="rId31"/>
    <p:sldId id="411" r:id="rId32"/>
    <p:sldId id="443" r:id="rId33"/>
    <p:sldId id="433" r:id="rId34"/>
    <p:sldId id="423" r:id="rId35"/>
    <p:sldId id="415" r:id="rId36"/>
    <p:sldId id="435" r:id="rId37"/>
    <p:sldId id="416" r:id="rId38"/>
    <p:sldId id="427" r:id="rId39"/>
    <p:sldId id="436" r:id="rId40"/>
    <p:sldId id="424" r:id="rId41"/>
    <p:sldId id="437" r:id="rId42"/>
    <p:sldId id="438" r:id="rId43"/>
    <p:sldId id="417" r:id="rId44"/>
    <p:sldId id="440" r:id="rId4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EA"/>
    <a:srgbClr val="DFDFCF"/>
    <a:srgbClr val="DFDFE3"/>
    <a:srgbClr val="F4FDC5"/>
    <a:srgbClr val="FFC931"/>
    <a:srgbClr val="FCFC48"/>
    <a:srgbClr val="90DFC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8" autoAdjust="0"/>
    <p:restoredTop sz="95455" autoAdjust="0"/>
  </p:normalViewPr>
  <p:slideViewPr>
    <p:cSldViewPr>
      <p:cViewPr varScale="1">
        <p:scale>
          <a:sx n="83" d="100"/>
          <a:sy n="83" d="100"/>
        </p:scale>
        <p:origin x="1170" y="96"/>
      </p:cViewPr>
      <p:guideLst>
        <p:guide orient="horz" pos="2064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5.xml"/><Relationship Id="rId1" Type="http://schemas.openxmlformats.org/officeDocument/2006/relationships/slide" Target="slides/slide1.xml"/><Relationship Id="rId6" Type="http://schemas.openxmlformats.org/officeDocument/2006/relationships/slide" Target="slides/slide16.xml"/><Relationship Id="rId5" Type="http://schemas.openxmlformats.org/officeDocument/2006/relationships/slide" Target="slides/slide13.xml"/><Relationship Id="rId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9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9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A5AB70-653E-4F7A-869A-5FADF6EC100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1AA406-D26B-4907-9E31-3EF1BEA556A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en-US" altLang="en-US" sz="1000" i="1"/>
              <a:t>3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91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915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9C50108-5EFA-4F84-9892-157B948F69F3}" type="slidenum">
              <a:rPr lang="en-US" altLang="en-US" sz="1200"/>
              <a:pPr algn="r"/>
              <a:t>32</a:t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9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33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601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36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62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39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563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  <a:pPr algn="r"/>
              <a:t>41</a:t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349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692E26-C62E-47DD-B019-6402D6B97215}" type="slidenum">
              <a:rPr lang="en-US" altLang="en-US" sz="1200"/>
              <a:pPr algn="r"/>
              <a:t>42</a:t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237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44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50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30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4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5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2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36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3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8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8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0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4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0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e 7"/>
          <p:cNvSpPr>
            <a:spLocks noChangeShapeType="1"/>
          </p:cNvSpPr>
          <p:nvPr userDrawn="1"/>
        </p:nvSpPr>
        <p:spPr bwMode="auto">
          <a:xfrm>
            <a:off x="125413" y="6216650"/>
            <a:ext cx="8866187" cy="0"/>
          </a:xfrm>
          <a:prstGeom prst="line">
            <a:avLst/>
          </a:prstGeom>
          <a:noFill/>
          <a:ln w="38100">
            <a:solidFill>
              <a:srgbClr val="0069D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2" name="Picture 6" descr="http://qph.is.quoracdn.net/main-qimg-0ef34275011386d874f3041b3b96de08?convert_to_webp=tru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689600"/>
            <a:ext cx="16002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2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hyperlink" Target="http://www.amazon.com/exec/obidos/subst/home/redirect.html/ref=nh_gateway/002-7972088-567926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jpe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Database Concepts</a:t>
            </a:r>
          </a:p>
        </p:txBody>
      </p:sp>
      <p:pic>
        <p:nvPicPr>
          <p:cNvPr id="4099" name="Picture 4" descr="http://blog.hackerrank.com/wp-content/uploads/2015/05/databa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473" y="4495800"/>
            <a:ext cx="2716254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6" descr="http://www.bcpiweb.com/_imagery/database-searc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0"/>
            <a:ext cx="30480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1371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Data Entities, Attributes, and Keys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Entity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A generalized class of people, places, or things (objects) for which data are collected, stored, and maintained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E.g., Customer, Employee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Attribute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A characteristic of an entity; something the entity is identified by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E.g., Customer name, Employee name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Keys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A field or set of fields in a record that is used to identify the record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err="1" smtClean="0"/>
              <a:t>E.g</a:t>
            </a:r>
            <a:r>
              <a:rPr lang="en-US" altLang="en-US" sz="2000" dirty="0" smtClean="0"/>
              <a:t>, A  field or set of fields that uniquely identifies the record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Keys and Attributes </a:t>
            </a:r>
          </a:p>
        </p:txBody>
      </p:sp>
      <p:sp>
        <p:nvSpPr>
          <p:cNvPr id="16387" name="AutoShape 5"/>
          <p:cNvSpPr>
            <a:spLocks/>
          </p:cNvSpPr>
          <p:nvPr/>
        </p:nvSpPr>
        <p:spPr bwMode="auto">
          <a:xfrm>
            <a:off x="1447800" y="5334000"/>
            <a:ext cx="1455738" cy="457200"/>
          </a:xfrm>
          <a:prstGeom prst="accentCallout2">
            <a:avLst>
              <a:gd name="adj1" fmla="val 25000"/>
              <a:gd name="adj2" fmla="val -5236"/>
              <a:gd name="adj3" fmla="val 25000"/>
              <a:gd name="adj4" fmla="val -11449"/>
              <a:gd name="adj5" fmla="val -87847"/>
              <a:gd name="adj6" fmla="val -17995"/>
            </a:avLst>
          </a:prstGeom>
          <a:solidFill>
            <a:srgbClr val="B7DBFF"/>
          </a:solidFill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b="0"/>
              <a:t>Key field</a:t>
            </a:r>
          </a:p>
        </p:txBody>
      </p:sp>
      <p:sp>
        <p:nvSpPr>
          <p:cNvPr id="16388" name="Line 6"/>
          <p:cNvSpPr>
            <a:spLocks noChangeShapeType="1"/>
          </p:cNvSpPr>
          <p:nvPr/>
        </p:nvSpPr>
        <p:spPr bwMode="auto">
          <a:xfrm>
            <a:off x="914400" y="4953000"/>
            <a:ext cx="1371600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89" name="Line 7"/>
          <p:cNvSpPr>
            <a:spLocks noChangeShapeType="1"/>
          </p:cNvSpPr>
          <p:nvPr/>
        </p:nvSpPr>
        <p:spPr bwMode="auto">
          <a:xfrm>
            <a:off x="914400" y="4800600"/>
            <a:ext cx="7315200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0" name="AutoShape 8"/>
          <p:cNvSpPr>
            <a:spLocks/>
          </p:cNvSpPr>
          <p:nvPr/>
        </p:nvSpPr>
        <p:spPr bwMode="auto">
          <a:xfrm>
            <a:off x="3843338" y="5410200"/>
            <a:ext cx="2405062" cy="457200"/>
          </a:xfrm>
          <a:prstGeom prst="accentCallout2">
            <a:avLst>
              <a:gd name="adj1" fmla="val 25000"/>
              <a:gd name="adj2" fmla="val -3167"/>
              <a:gd name="adj3" fmla="val 25000"/>
              <a:gd name="adj4" fmla="val -10032"/>
              <a:gd name="adj5" fmla="val -128472"/>
              <a:gd name="adj6" fmla="val -17227"/>
            </a:avLst>
          </a:prstGeom>
          <a:solidFill>
            <a:srgbClr val="B7DBFF"/>
          </a:solidFill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b="0"/>
              <a:t>Attributes (fields)</a:t>
            </a:r>
          </a:p>
        </p:txBody>
      </p:sp>
      <p:sp>
        <p:nvSpPr>
          <p:cNvPr id="16391" name="Line 9"/>
          <p:cNvSpPr>
            <a:spLocks noChangeShapeType="1"/>
          </p:cNvSpPr>
          <p:nvPr/>
        </p:nvSpPr>
        <p:spPr bwMode="auto">
          <a:xfrm>
            <a:off x="8610600" y="2895600"/>
            <a:ext cx="0" cy="182880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2" name="AutoShape 11"/>
          <p:cNvSpPr>
            <a:spLocks/>
          </p:cNvSpPr>
          <p:nvPr/>
        </p:nvSpPr>
        <p:spPr bwMode="auto">
          <a:xfrm>
            <a:off x="6934200" y="5253038"/>
            <a:ext cx="1201738" cy="690562"/>
          </a:xfrm>
          <a:prstGeom prst="accentCallout2">
            <a:avLst>
              <a:gd name="adj1" fmla="val 16551"/>
              <a:gd name="adj2" fmla="val 106343"/>
              <a:gd name="adj3" fmla="val 16551"/>
              <a:gd name="adj4" fmla="val 122986"/>
              <a:gd name="adj5" fmla="val -76551"/>
              <a:gd name="adj6" fmla="val 140157"/>
            </a:avLst>
          </a:prstGeom>
          <a:solidFill>
            <a:srgbClr val="B7DBFF"/>
          </a:solidFill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b="0"/>
              <a:t>Entities</a:t>
            </a:r>
            <a:br>
              <a:rPr lang="en-US" altLang="en-US" b="0"/>
            </a:br>
            <a:r>
              <a:rPr lang="en-US" altLang="en-US" b="0"/>
              <a:t>(records)</a:t>
            </a:r>
          </a:p>
        </p:txBody>
      </p:sp>
      <p:graphicFrame>
        <p:nvGraphicFramePr>
          <p:cNvPr id="357388" name="Group 12"/>
          <p:cNvGraphicFramePr>
            <a:graphicFrameLocks noGrp="1"/>
          </p:cNvGraphicFramePr>
          <p:nvPr/>
        </p:nvGraphicFramePr>
        <p:xfrm>
          <a:off x="838200" y="2222500"/>
          <a:ext cx="7620000" cy="25019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Employee #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Last  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First 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Hire 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Dept. 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005-10-6321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Johns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Francine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10-7-65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257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549-77-1001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Buckley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2-17-79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098-40-1370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Fiske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Steven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1-5-85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598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Traditional Approach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110000"/>
            </a:pPr>
            <a:r>
              <a:rPr lang="en-US" altLang="en-US" sz="2800" smtClean="0"/>
              <a:t>The traditional approach…</a:t>
            </a:r>
          </a:p>
          <a:p>
            <a:pPr lvl="1" eaLnBrk="1" hangingPunct="1">
              <a:buSzPct val="110000"/>
            </a:pPr>
            <a:r>
              <a:rPr lang="en-US" altLang="en-US" smtClean="0"/>
              <a:t>Separate files are created and stored for each application program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5791200" y="5075264"/>
            <a:ext cx="2057400" cy="762000"/>
          </a:xfrm>
          <a:prstGeom prst="rightArrow">
            <a:avLst>
              <a:gd name="adj1" fmla="val 53750"/>
              <a:gd name="adj2" fmla="val 33538"/>
            </a:avLst>
          </a:prstGeom>
          <a:solidFill>
            <a:srgbClr val="DDE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 dirty="0"/>
              <a:t>Schematic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4"/>
          <p:cNvSpPr>
            <a:spLocks noChangeArrowheads="1"/>
          </p:cNvSpPr>
          <p:nvPr/>
        </p:nvSpPr>
        <p:spPr bwMode="auto">
          <a:xfrm>
            <a:off x="1295400" y="838200"/>
            <a:ext cx="990600" cy="9906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5" name="AutoShape 5"/>
          <p:cNvSpPr>
            <a:spLocks noChangeArrowheads="1"/>
          </p:cNvSpPr>
          <p:nvPr/>
        </p:nvSpPr>
        <p:spPr bwMode="auto">
          <a:xfrm>
            <a:off x="2921000" y="762000"/>
            <a:ext cx="1143000" cy="11430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E6E6E6"/>
              </a:gs>
              <a:gs pos="100000">
                <a:srgbClr val="B9B9B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Payroll</a:t>
            </a: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4699000" y="876300"/>
            <a:ext cx="1295400" cy="914400"/>
          </a:xfrm>
          <a:prstGeom prst="rect">
            <a:avLst/>
          </a:prstGeom>
          <a:gradFill rotWithShape="0">
            <a:gsLst>
              <a:gs pos="0">
                <a:srgbClr val="F2E5FF"/>
              </a:gs>
              <a:gs pos="100000">
                <a:srgbClr val="FBF7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Payroll</a:t>
            </a:r>
            <a:br>
              <a:rPr lang="en-US" altLang="en-US" b="0"/>
            </a:br>
            <a:r>
              <a:rPr lang="en-US" altLang="en-US" b="0"/>
              <a:t>programs</a:t>
            </a:r>
          </a:p>
        </p:txBody>
      </p:sp>
      <p:sp>
        <p:nvSpPr>
          <p:cNvPr id="18437" name="AutoShape 7"/>
          <p:cNvSpPr>
            <a:spLocks noChangeArrowheads="1"/>
          </p:cNvSpPr>
          <p:nvPr/>
        </p:nvSpPr>
        <p:spPr bwMode="auto">
          <a:xfrm>
            <a:off x="6629400" y="838200"/>
            <a:ext cx="1143000" cy="990600"/>
          </a:xfrm>
          <a:prstGeom prst="flowChartDocument">
            <a:avLst/>
          </a:prstGeom>
          <a:gradFill rotWithShape="0">
            <a:gsLst>
              <a:gs pos="0">
                <a:srgbClr val="FFCC81"/>
              </a:gs>
              <a:gs pos="100000">
                <a:srgbClr val="FFE2B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Reports</a:t>
            </a:r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1447800" y="381000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Data</a:t>
            </a:r>
          </a:p>
        </p:txBody>
      </p:sp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3124200" y="381000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Files</a:t>
            </a:r>
          </a:p>
        </p:txBody>
      </p:sp>
      <p:sp>
        <p:nvSpPr>
          <p:cNvPr id="18440" name="Text Box 10"/>
          <p:cNvSpPr txBox="1">
            <a:spLocks noChangeArrowheads="1"/>
          </p:cNvSpPr>
          <p:nvPr/>
        </p:nvSpPr>
        <p:spPr bwMode="auto">
          <a:xfrm>
            <a:off x="4638675" y="152400"/>
            <a:ext cx="13811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Application</a:t>
            </a:r>
          </a:p>
          <a:p>
            <a:pPr eaLnBrk="1" hangingPunct="1"/>
            <a:r>
              <a:rPr lang="en-US" altLang="en-US" b="0"/>
              <a:t>programs</a:t>
            </a:r>
          </a:p>
        </p:txBody>
      </p:sp>
      <p:sp>
        <p:nvSpPr>
          <p:cNvPr id="18441" name="Text Box 11"/>
          <p:cNvSpPr txBox="1">
            <a:spLocks noChangeArrowheads="1"/>
          </p:cNvSpPr>
          <p:nvPr/>
        </p:nvSpPr>
        <p:spPr bwMode="auto">
          <a:xfrm>
            <a:off x="6781800" y="3810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Users</a:t>
            </a:r>
          </a:p>
        </p:txBody>
      </p:sp>
      <p:sp>
        <p:nvSpPr>
          <p:cNvPr id="18442" name="AutoShape 12"/>
          <p:cNvSpPr>
            <a:spLocks noChangeArrowheads="1"/>
          </p:cNvSpPr>
          <p:nvPr/>
        </p:nvSpPr>
        <p:spPr bwMode="auto">
          <a:xfrm>
            <a:off x="1270000" y="2286000"/>
            <a:ext cx="990600" cy="9906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3" name="AutoShape 13"/>
          <p:cNvSpPr>
            <a:spLocks noChangeArrowheads="1"/>
          </p:cNvSpPr>
          <p:nvPr/>
        </p:nvSpPr>
        <p:spPr bwMode="auto">
          <a:xfrm>
            <a:off x="2895600" y="2209800"/>
            <a:ext cx="1143000" cy="11430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E6E6E6"/>
              </a:gs>
              <a:gs pos="100000">
                <a:srgbClr val="B9B9B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Invoicing</a:t>
            </a:r>
          </a:p>
        </p:txBody>
      </p:sp>
      <p:sp>
        <p:nvSpPr>
          <p:cNvPr id="18444" name="Rectangle 14"/>
          <p:cNvSpPr>
            <a:spLocks noChangeArrowheads="1"/>
          </p:cNvSpPr>
          <p:nvPr/>
        </p:nvSpPr>
        <p:spPr bwMode="auto">
          <a:xfrm>
            <a:off x="4673600" y="2324100"/>
            <a:ext cx="1295400" cy="914400"/>
          </a:xfrm>
          <a:prstGeom prst="rect">
            <a:avLst/>
          </a:prstGeom>
          <a:gradFill rotWithShape="0">
            <a:gsLst>
              <a:gs pos="0">
                <a:srgbClr val="F2E5FF"/>
              </a:gs>
              <a:gs pos="100000">
                <a:srgbClr val="FBF7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Invoicing</a:t>
            </a:r>
            <a:br>
              <a:rPr lang="en-US" altLang="en-US" b="0"/>
            </a:br>
            <a:r>
              <a:rPr lang="en-US" altLang="en-US" b="0"/>
              <a:t>programs</a:t>
            </a:r>
          </a:p>
        </p:txBody>
      </p:sp>
      <p:sp>
        <p:nvSpPr>
          <p:cNvPr id="18445" name="AutoShape 15"/>
          <p:cNvSpPr>
            <a:spLocks noChangeArrowheads="1"/>
          </p:cNvSpPr>
          <p:nvPr/>
        </p:nvSpPr>
        <p:spPr bwMode="auto">
          <a:xfrm>
            <a:off x="6604000" y="2286000"/>
            <a:ext cx="1143000" cy="990600"/>
          </a:xfrm>
          <a:prstGeom prst="flowChartDocument">
            <a:avLst/>
          </a:prstGeom>
          <a:gradFill rotWithShape="0">
            <a:gsLst>
              <a:gs pos="0">
                <a:srgbClr val="FFCC81"/>
              </a:gs>
              <a:gs pos="100000">
                <a:srgbClr val="FFE2B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Reports</a:t>
            </a:r>
          </a:p>
        </p:txBody>
      </p:sp>
      <p:sp>
        <p:nvSpPr>
          <p:cNvPr id="18446" name="AutoShape 16"/>
          <p:cNvSpPr>
            <a:spLocks noChangeArrowheads="1"/>
          </p:cNvSpPr>
          <p:nvPr/>
        </p:nvSpPr>
        <p:spPr bwMode="auto">
          <a:xfrm>
            <a:off x="1270000" y="3657600"/>
            <a:ext cx="990600" cy="9906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7" name="AutoShape 17"/>
          <p:cNvSpPr>
            <a:spLocks noChangeArrowheads="1"/>
          </p:cNvSpPr>
          <p:nvPr/>
        </p:nvSpPr>
        <p:spPr bwMode="auto">
          <a:xfrm>
            <a:off x="2895600" y="3581400"/>
            <a:ext cx="1143000" cy="11430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E6E6E6"/>
              </a:gs>
              <a:gs pos="100000">
                <a:srgbClr val="B9B9B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Inventory</a:t>
            </a:r>
            <a:br>
              <a:rPr lang="en-US" altLang="en-US" b="0"/>
            </a:br>
            <a:r>
              <a:rPr lang="en-US" altLang="en-US" b="0"/>
              <a:t>control</a:t>
            </a:r>
          </a:p>
        </p:txBody>
      </p:sp>
      <p:sp>
        <p:nvSpPr>
          <p:cNvPr id="18448" name="Rectangle 18"/>
          <p:cNvSpPr>
            <a:spLocks noChangeArrowheads="1"/>
          </p:cNvSpPr>
          <p:nvPr/>
        </p:nvSpPr>
        <p:spPr bwMode="auto">
          <a:xfrm>
            <a:off x="4673600" y="3657600"/>
            <a:ext cx="1295400" cy="1028700"/>
          </a:xfrm>
          <a:prstGeom prst="rect">
            <a:avLst/>
          </a:prstGeom>
          <a:gradFill rotWithShape="0">
            <a:gsLst>
              <a:gs pos="0">
                <a:srgbClr val="F2E5FF"/>
              </a:gs>
              <a:gs pos="100000">
                <a:srgbClr val="FBF7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Inventory</a:t>
            </a:r>
            <a:br>
              <a:rPr lang="en-US" altLang="en-US" b="0"/>
            </a:br>
            <a:r>
              <a:rPr lang="en-US" altLang="en-US" b="0"/>
              <a:t>control</a:t>
            </a:r>
            <a:br>
              <a:rPr lang="en-US" altLang="en-US" b="0"/>
            </a:br>
            <a:r>
              <a:rPr lang="en-US" altLang="en-US" b="0"/>
              <a:t>programs</a:t>
            </a:r>
          </a:p>
        </p:txBody>
      </p:sp>
      <p:sp>
        <p:nvSpPr>
          <p:cNvPr id="18449" name="AutoShape 19"/>
          <p:cNvSpPr>
            <a:spLocks noChangeArrowheads="1"/>
          </p:cNvSpPr>
          <p:nvPr/>
        </p:nvSpPr>
        <p:spPr bwMode="auto">
          <a:xfrm>
            <a:off x="6604000" y="3657600"/>
            <a:ext cx="1143000" cy="990600"/>
          </a:xfrm>
          <a:prstGeom prst="flowChartDocument">
            <a:avLst/>
          </a:prstGeom>
          <a:gradFill rotWithShape="0">
            <a:gsLst>
              <a:gs pos="0">
                <a:srgbClr val="FFCC81"/>
              </a:gs>
              <a:gs pos="100000">
                <a:srgbClr val="FFE2B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Reports</a:t>
            </a:r>
          </a:p>
        </p:txBody>
      </p:sp>
      <p:sp>
        <p:nvSpPr>
          <p:cNvPr id="18450" name="AutoShape 20"/>
          <p:cNvSpPr>
            <a:spLocks noChangeArrowheads="1"/>
          </p:cNvSpPr>
          <p:nvPr/>
        </p:nvSpPr>
        <p:spPr bwMode="auto">
          <a:xfrm>
            <a:off x="1295400" y="4953000"/>
            <a:ext cx="990600" cy="9906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1" name="AutoShape 21"/>
          <p:cNvSpPr>
            <a:spLocks noChangeArrowheads="1"/>
          </p:cNvSpPr>
          <p:nvPr/>
        </p:nvSpPr>
        <p:spPr bwMode="auto">
          <a:xfrm>
            <a:off x="2743200" y="4876800"/>
            <a:ext cx="1447800" cy="11430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E6E6E6"/>
              </a:gs>
              <a:gs pos="100000">
                <a:srgbClr val="B9B9B9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Management</a:t>
            </a:r>
            <a:br>
              <a:rPr lang="en-US" altLang="en-US" b="0"/>
            </a:br>
            <a:r>
              <a:rPr lang="en-US" altLang="en-US" b="0"/>
              <a:t>inquiries</a:t>
            </a:r>
          </a:p>
        </p:txBody>
      </p:sp>
      <p:sp>
        <p:nvSpPr>
          <p:cNvPr id="18452" name="Rectangle 22"/>
          <p:cNvSpPr>
            <a:spLocks noChangeArrowheads="1"/>
          </p:cNvSpPr>
          <p:nvPr/>
        </p:nvSpPr>
        <p:spPr bwMode="auto">
          <a:xfrm>
            <a:off x="4699000" y="4991100"/>
            <a:ext cx="1422400" cy="952500"/>
          </a:xfrm>
          <a:prstGeom prst="rect">
            <a:avLst/>
          </a:prstGeom>
          <a:gradFill rotWithShape="0">
            <a:gsLst>
              <a:gs pos="0">
                <a:srgbClr val="F2E5FF"/>
              </a:gs>
              <a:gs pos="100000">
                <a:srgbClr val="FBF7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Management</a:t>
            </a:r>
            <a:br>
              <a:rPr lang="en-US" altLang="en-US" b="0"/>
            </a:br>
            <a:r>
              <a:rPr lang="en-US" altLang="en-US" b="0"/>
              <a:t>inquiries</a:t>
            </a:r>
            <a:br>
              <a:rPr lang="en-US" altLang="en-US" b="0"/>
            </a:br>
            <a:r>
              <a:rPr lang="en-US" altLang="en-US" b="0"/>
              <a:t>programs</a:t>
            </a:r>
          </a:p>
        </p:txBody>
      </p:sp>
      <p:sp>
        <p:nvSpPr>
          <p:cNvPr id="18453" name="AutoShape 23"/>
          <p:cNvSpPr>
            <a:spLocks noChangeArrowheads="1"/>
          </p:cNvSpPr>
          <p:nvPr/>
        </p:nvSpPr>
        <p:spPr bwMode="auto">
          <a:xfrm>
            <a:off x="6629400" y="4953000"/>
            <a:ext cx="1143000" cy="990600"/>
          </a:xfrm>
          <a:prstGeom prst="flowChartDocument">
            <a:avLst/>
          </a:prstGeom>
          <a:gradFill rotWithShape="0">
            <a:gsLst>
              <a:gs pos="0">
                <a:srgbClr val="FFCC81"/>
              </a:gs>
              <a:gs pos="100000">
                <a:srgbClr val="FFE2B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Reports</a:t>
            </a:r>
          </a:p>
        </p:txBody>
      </p:sp>
      <p:sp>
        <p:nvSpPr>
          <p:cNvPr id="18454" name="Line 24"/>
          <p:cNvSpPr>
            <a:spLocks noChangeShapeType="1"/>
          </p:cNvSpPr>
          <p:nvPr/>
        </p:nvSpPr>
        <p:spPr bwMode="auto">
          <a:xfrm>
            <a:off x="23622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55" name="Line 25"/>
          <p:cNvSpPr>
            <a:spLocks noChangeShapeType="1"/>
          </p:cNvSpPr>
          <p:nvPr/>
        </p:nvSpPr>
        <p:spPr bwMode="auto">
          <a:xfrm>
            <a:off x="41910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56" name="Line 26"/>
          <p:cNvSpPr>
            <a:spLocks noChangeShapeType="1"/>
          </p:cNvSpPr>
          <p:nvPr/>
        </p:nvSpPr>
        <p:spPr bwMode="auto">
          <a:xfrm>
            <a:off x="6096000" y="129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57" name="Line 27"/>
          <p:cNvSpPr>
            <a:spLocks noChangeShapeType="1"/>
          </p:cNvSpPr>
          <p:nvPr/>
        </p:nvSpPr>
        <p:spPr bwMode="auto">
          <a:xfrm>
            <a:off x="23622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58" name="Line 28"/>
          <p:cNvSpPr>
            <a:spLocks noChangeShapeType="1"/>
          </p:cNvSpPr>
          <p:nvPr/>
        </p:nvSpPr>
        <p:spPr bwMode="auto">
          <a:xfrm>
            <a:off x="41910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59" name="Line 29"/>
          <p:cNvSpPr>
            <a:spLocks noChangeShapeType="1"/>
          </p:cNvSpPr>
          <p:nvPr/>
        </p:nvSpPr>
        <p:spPr bwMode="auto">
          <a:xfrm>
            <a:off x="60960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60" name="Line 30"/>
          <p:cNvSpPr>
            <a:spLocks noChangeShapeType="1"/>
          </p:cNvSpPr>
          <p:nvPr/>
        </p:nvSpPr>
        <p:spPr bwMode="auto">
          <a:xfrm>
            <a:off x="23622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61" name="Line 31"/>
          <p:cNvSpPr>
            <a:spLocks noChangeShapeType="1"/>
          </p:cNvSpPr>
          <p:nvPr/>
        </p:nvSpPr>
        <p:spPr bwMode="auto">
          <a:xfrm>
            <a:off x="41910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62" name="Line 32"/>
          <p:cNvSpPr>
            <a:spLocks noChangeShapeType="1"/>
          </p:cNvSpPr>
          <p:nvPr/>
        </p:nvSpPr>
        <p:spPr bwMode="auto">
          <a:xfrm>
            <a:off x="60960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63" name="Line 33"/>
          <p:cNvSpPr>
            <a:spLocks noChangeShapeType="1"/>
          </p:cNvSpPr>
          <p:nvPr/>
        </p:nvSpPr>
        <p:spPr bwMode="auto">
          <a:xfrm>
            <a:off x="23622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64" name="Line 34"/>
          <p:cNvSpPr>
            <a:spLocks noChangeShapeType="1"/>
          </p:cNvSpPr>
          <p:nvPr/>
        </p:nvSpPr>
        <p:spPr bwMode="auto">
          <a:xfrm>
            <a:off x="4267200" y="541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65" name="Line 35"/>
          <p:cNvSpPr>
            <a:spLocks noChangeShapeType="1"/>
          </p:cNvSpPr>
          <p:nvPr/>
        </p:nvSpPr>
        <p:spPr bwMode="auto">
          <a:xfrm>
            <a:off x="6172200" y="541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Drawbacks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Data redundancy</a:t>
            </a:r>
          </a:p>
          <a:p>
            <a:pPr lvl="1" eaLnBrk="1" hangingPunct="1"/>
            <a:r>
              <a:rPr lang="en-US" altLang="en-US" sz="2400" smtClean="0"/>
              <a:t>Duplication of data in separate files</a:t>
            </a:r>
          </a:p>
          <a:p>
            <a:pPr eaLnBrk="1" hangingPunct="1"/>
            <a:r>
              <a:rPr lang="en-US" altLang="en-US" sz="2800" smtClean="0"/>
              <a:t>Lack of data integrity</a:t>
            </a:r>
          </a:p>
          <a:p>
            <a:pPr lvl="1" eaLnBrk="1" hangingPunct="1"/>
            <a:r>
              <a:rPr lang="en-US" altLang="en-US" sz="2400" smtClean="0"/>
              <a:t>The degree to which the data in any one file is accurate</a:t>
            </a:r>
          </a:p>
          <a:p>
            <a:pPr eaLnBrk="1" hangingPunct="1"/>
            <a:r>
              <a:rPr lang="en-US" altLang="en-US" sz="2800" smtClean="0"/>
              <a:t>Program-data dependence</a:t>
            </a:r>
          </a:p>
          <a:p>
            <a:pPr lvl="1" eaLnBrk="1" hangingPunct="1"/>
            <a:r>
              <a:rPr lang="en-US" altLang="en-US" sz="2400" smtClean="0"/>
              <a:t>A situation in which program and data organized for one application are incompatible with programs and data organized differently for another application</a:t>
            </a:r>
          </a:p>
          <a:p>
            <a:pPr eaLnBrk="1" hangingPunct="1"/>
            <a:endParaRPr lang="en-US" altLang="en-US" sz="280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6" descr="Image result for Data 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14800"/>
            <a:ext cx="1943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Approach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database approach…</a:t>
            </a:r>
          </a:p>
          <a:p>
            <a:pPr lvl="1" eaLnBrk="1" hangingPunct="1"/>
            <a:r>
              <a:rPr lang="en-US" altLang="en-US" smtClean="0"/>
              <a:t>A pool of related data is shared by multiple application programs</a:t>
            </a:r>
          </a:p>
          <a:p>
            <a:pPr lvl="1" eaLnBrk="1" hangingPunct="1"/>
            <a:r>
              <a:rPr lang="en-US" altLang="en-US" smtClean="0"/>
              <a:t>Rather than having separate data files, each application uses a collection of data that is either joined or related in the database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1509" name="AutoShape 4"/>
          <p:cNvSpPr>
            <a:spLocks noChangeArrowheads="1"/>
          </p:cNvSpPr>
          <p:nvPr/>
        </p:nvSpPr>
        <p:spPr bwMode="auto">
          <a:xfrm>
            <a:off x="6705600" y="4876800"/>
            <a:ext cx="2057400" cy="762000"/>
          </a:xfrm>
          <a:prstGeom prst="rightArrow">
            <a:avLst>
              <a:gd name="adj1" fmla="val 53750"/>
              <a:gd name="adj2" fmla="val 33538"/>
            </a:avLst>
          </a:prstGeom>
          <a:solidFill>
            <a:srgbClr val="DDE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0"/>
              <a:t>Schematic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8" name="AutoShape 1028"/>
          <p:cNvSpPr>
            <a:spLocks noChangeArrowheads="1"/>
          </p:cNvSpPr>
          <p:nvPr/>
        </p:nvSpPr>
        <p:spPr bwMode="auto">
          <a:xfrm>
            <a:off x="609600" y="914400"/>
            <a:ext cx="1676400" cy="4038600"/>
          </a:xfrm>
          <a:prstGeom prst="can">
            <a:avLst>
              <a:gd name="adj" fmla="val 19128"/>
            </a:avLst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/>
              <a:t>Payroll data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Inventory</a:t>
            </a:r>
            <a:br>
              <a:rPr lang="en-US"/>
            </a:br>
            <a:r>
              <a:rPr lang="en-US"/>
              <a:t>data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Invoicing</a:t>
            </a:r>
          </a:p>
          <a:p>
            <a:pPr>
              <a:defRPr/>
            </a:pPr>
            <a:r>
              <a:rPr lang="en-US"/>
              <a:t>Data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Other</a:t>
            </a:r>
            <a:br>
              <a:rPr lang="en-US"/>
            </a:br>
            <a:r>
              <a:rPr lang="en-US"/>
              <a:t>data</a:t>
            </a:r>
          </a:p>
        </p:txBody>
      </p:sp>
      <p:sp>
        <p:nvSpPr>
          <p:cNvPr id="22531" name="Rectangle 1029"/>
          <p:cNvSpPr>
            <a:spLocks noChangeArrowheads="1"/>
          </p:cNvSpPr>
          <p:nvPr/>
        </p:nvSpPr>
        <p:spPr bwMode="auto">
          <a:xfrm>
            <a:off x="2895600" y="2286000"/>
            <a:ext cx="1600200" cy="1371600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100000">
                <a:srgbClr val="E8D1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Database</a:t>
            </a:r>
          </a:p>
          <a:p>
            <a:pPr eaLnBrk="1" hangingPunct="1"/>
            <a:r>
              <a:rPr lang="en-US" altLang="en-US"/>
              <a:t>management</a:t>
            </a:r>
          </a:p>
          <a:p>
            <a:pPr eaLnBrk="1" hangingPunct="1"/>
            <a:r>
              <a:rPr lang="en-US" altLang="en-US"/>
              <a:t>system</a:t>
            </a:r>
          </a:p>
        </p:txBody>
      </p:sp>
      <p:sp>
        <p:nvSpPr>
          <p:cNvPr id="22532" name="Rectangle 1030"/>
          <p:cNvSpPr>
            <a:spLocks noChangeArrowheads="1"/>
          </p:cNvSpPr>
          <p:nvPr/>
        </p:nvSpPr>
        <p:spPr bwMode="auto">
          <a:xfrm>
            <a:off x="5181600" y="533400"/>
            <a:ext cx="1524000" cy="1066800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100000">
                <a:srgbClr val="E8D1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Payroll</a:t>
            </a:r>
          </a:p>
          <a:p>
            <a:pPr eaLnBrk="1" hangingPunct="1"/>
            <a:r>
              <a:rPr lang="en-US" altLang="en-US"/>
              <a:t>program</a:t>
            </a:r>
          </a:p>
        </p:txBody>
      </p:sp>
      <p:sp>
        <p:nvSpPr>
          <p:cNvPr id="22533" name="Rectangle 1031"/>
          <p:cNvSpPr>
            <a:spLocks noChangeArrowheads="1"/>
          </p:cNvSpPr>
          <p:nvPr/>
        </p:nvSpPr>
        <p:spPr bwMode="auto">
          <a:xfrm>
            <a:off x="5181600" y="1828800"/>
            <a:ext cx="1524000" cy="1066800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100000">
                <a:srgbClr val="E8D1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Inventory</a:t>
            </a:r>
          </a:p>
          <a:p>
            <a:pPr eaLnBrk="1" hangingPunct="1"/>
            <a:r>
              <a:rPr lang="en-US" altLang="en-US"/>
              <a:t>program</a:t>
            </a:r>
          </a:p>
        </p:txBody>
      </p:sp>
      <p:sp>
        <p:nvSpPr>
          <p:cNvPr id="22534" name="Rectangle 1032"/>
          <p:cNvSpPr>
            <a:spLocks noChangeArrowheads="1"/>
          </p:cNvSpPr>
          <p:nvPr/>
        </p:nvSpPr>
        <p:spPr bwMode="auto">
          <a:xfrm>
            <a:off x="5181600" y="3124200"/>
            <a:ext cx="1524000" cy="1066800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100000">
                <a:srgbClr val="E8D1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Invoicing</a:t>
            </a:r>
          </a:p>
          <a:p>
            <a:pPr eaLnBrk="1" hangingPunct="1"/>
            <a:r>
              <a:rPr lang="en-US" altLang="en-US"/>
              <a:t>program</a:t>
            </a:r>
          </a:p>
        </p:txBody>
      </p:sp>
      <p:sp>
        <p:nvSpPr>
          <p:cNvPr id="22535" name="Rectangle 1033"/>
          <p:cNvSpPr>
            <a:spLocks noChangeArrowheads="1"/>
          </p:cNvSpPr>
          <p:nvPr/>
        </p:nvSpPr>
        <p:spPr bwMode="auto">
          <a:xfrm>
            <a:off x="5181600" y="4419600"/>
            <a:ext cx="1524000" cy="1066800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100000">
                <a:srgbClr val="E8D1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Other</a:t>
            </a:r>
          </a:p>
          <a:p>
            <a:pPr eaLnBrk="1" hangingPunct="1"/>
            <a:r>
              <a:rPr lang="en-US" altLang="en-US"/>
              <a:t>programs</a:t>
            </a:r>
          </a:p>
        </p:txBody>
      </p:sp>
      <p:sp>
        <p:nvSpPr>
          <p:cNvPr id="22536" name="AutoShape 1034"/>
          <p:cNvSpPr>
            <a:spLocks noChangeArrowheads="1"/>
          </p:cNvSpPr>
          <p:nvPr/>
        </p:nvSpPr>
        <p:spPr bwMode="auto">
          <a:xfrm>
            <a:off x="7315200" y="609600"/>
            <a:ext cx="1447800" cy="914400"/>
          </a:xfrm>
          <a:prstGeom prst="flowChartDocument">
            <a:avLst/>
          </a:prstGeom>
          <a:gradFill rotWithShape="0">
            <a:gsLst>
              <a:gs pos="0">
                <a:srgbClr val="FFCC81"/>
              </a:gs>
              <a:gs pos="100000">
                <a:srgbClr val="FFECD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Reports</a:t>
            </a:r>
          </a:p>
        </p:txBody>
      </p:sp>
      <p:sp>
        <p:nvSpPr>
          <p:cNvPr id="22537" name="AutoShape 1035"/>
          <p:cNvSpPr>
            <a:spLocks noChangeArrowheads="1"/>
          </p:cNvSpPr>
          <p:nvPr/>
        </p:nvSpPr>
        <p:spPr bwMode="auto">
          <a:xfrm>
            <a:off x="7315200" y="2057400"/>
            <a:ext cx="1447800" cy="914400"/>
          </a:xfrm>
          <a:prstGeom prst="flowChartDocument">
            <a:avLst/>
          </a:prstGeom>
          <a:gradFill rotWithShape="0">
            <a:gsLst>
              <a:gs pos="0">
                <a:srgbClr val="FFCC81"/>
              </a:gs>
              <a:gs pos="100000">
                <a:srgbClr val="FFECD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Reports</a:t>
            </a:r>
          </a:p>
        </p:txBody>
      </p:sp>
      <p:sp>
        <p:nvSpPr>
          <p:cNvPr id="22538" name="AutoShape 1036"/>
          <p:cNvSpPr>
            <a:spLocks noChangeArrowheads="1"/>
          </p:cNvSpPr>
          <p:nvPr/>
        </p:nvSpPr>
        <p:spPr bwMode="auto">
          <a:xfrm>
            <a:off x="7315200" y="3276600"/>
            <a:ext cx="1447800" cy="914400"/>
          </a:xfrm>
          <a:prstGeom prst="flowChartDocument">
            <a:avLst/>
          </a:prstGeom>
          <a:gradFill rotWithShape="0">
            <a:gsLst>
              <a:gs pos="0">
                <a:srgbClr val="FFCC81"/>
              </a:gs>
              <a:gs pos="100000">
                <a:srgbClr val="FFECD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Reports</a:t>
            </a:r>
          </a:p>
        </p:txBody>
      </p:sp>
      <p:sp>
        <p:nvSpPr>
          <p:cNvPr id="22539" name="AutoShape 1037"/>
          <p:cNvSpPr>
            <a:spLocks noChangeArrowheads="1"/>
          </p:cNvSpPr>
          <p:nvPr/>
        </p:nvSpPr>
        <p:spPr bwMode="auto">
          <a:xfrm>
            <a:off x="7315200" y="4419600"/>
            <a:ext cx="1447800" cy="914400"/>
          </a:xfrm>
          <a:prstGeom prst="flowChartDocument">
            <a:avLst/>
          </a:prstGeom>
          <a:gradFill rotWithShape="0">
            <a:gsLst>
              <a:gs pos="0">
                <a:srgbClr val="FFCC81"/>
              </a:gs>
              <a:gs pos="100000">
                <a:srgbClr val="FFECD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Reports</a:t>
            </a:r>
          </a:p>
        </p:txBody>
      </p:sp>
      <p:sp>
        <p:nvSpPr>
          <p:cNvPr id="22540" name="Line 1038"/>
          <p:cNvSpPr>
            <a:spLocks noChangeShapeType="1"/>
          </p:cNvSpPr>
          <p:nvPr/>
        </p:nvSpPr>
        <p:spPr bwMode="auto">
          <a:xfrm>
            <a:off x="2362200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1" name="Line 1039"/>
          <p:cNvSpPr>
            <a:spLocks noChangeShapeType="1"/>
          </p:cNvSpPr>
          <p:nvPr/>
        </p:nvSpPr>
        <p:spPr bwMode="auto">
          <a:xfrm>
            <a:off x="4648200" y="266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2" name="Line 1040"/>
          <p:cNvSpPr>
            <a:spLocks noChangeShapeType="1"/>
          </p:cNvSpPr>
          <p:nvPr/>
        </p:nvSpPr>
        <p:spPr bwMode="auto">
          <a:xfrm>
            <a:off x="4648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3" name="Line 1041"/>
          <p:cNvSpPr>
            <a:spLocks noChangeShapeType="1"/>
          </p:cNvSpPr>
          <p:nvPr/>
        </p:nvSpPr>
        <p:spPr bwMode="auto">
          <a:xfrm flipV="1">
            <a:off x="4267200" y="12954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4" name="Line 1043"/>
          <p:cNvSpPr>
            <a:spLocks noChangeShapeType="1"/>
          </p:cNvSpPr>
          <p:nvPr/>
        </p:nvSpPr>
        <p:spPr bwMode="auto">
          <a:xfrm>
            <a:off x="6781800" y="99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5" name="Line 1044"/>
          <p:cNvSpPr>
            <a:spLocks noChangeShapeType="1"/>
          </p:cNvSpPr>
          <p:nvPr/>
        </p:nvSpPr>
        <p:spPr bwMode="auto">
          <a:xfrm>
            <a:off x="67818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6" name="Line 1045"/>
          <p:cNvSpPr>
            <a:spLocks noChangeShapeType="1"/>
          </p:cNvSpPr>
          <p:nvPr/>
        </p:nvSpPr>
        <p:spPr bwMode="auto">
          <a:xfrm>
            <a:off x="67818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7" name="Line 1046"/>
          <p:cNvSpPr>
            <a:spLocks noChangeShapeType="1"/>
          </p:cNvSpPr>
          <p:nvPr/>
        </p:nvSpPr>
        <p:spPr bwMode="auto">
          <a:xfrm>
            <a:off x="67818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8" name="Text Box 1047"/>
          <p:cNvSpPr txBox="1">
            <a:spLocks noChangeArrowheads="1"/>
          </p:cNvSpPr>
          <p:nvPr/>
        </p:nvSpPr>
        <p:spPr bwMode="auto">
          <a:xfrm>
            <a:off x="609600" y="55626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/>
              <a:t>Database</a:t>
            </a:r>
          </a:p>
        </p:txBody>
      </p:sp>
      <p:sp>
        <p:nvSpPr>
          <p:cNvPr id="22549" name="Text Box 1048"/>
          <p:cNvSpPr txBox="1">
            <a:spLocks noChangeArrowheads="1"/>
          </p:cNvSpPr>
          <p:nvPr/>
        </p:nvSpPr>
        <p:spPr bwMode="auto">
          <a:xfrm>
            <a:off x="2895600" y="55626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/>
              <a:t>Interface</a:t>
            </a:r>
          </a:p>
        </p:txBody>
      </p:sp>
      <p:sp>
        <p:nvSpPr>
          <p:cNvPr id="22550" name="Text Box 1049"/>
          <p:cNvSpPr txBox="1">
            <a:spLocks noChangeArrowheads="1"/>
          </p:cNvSpPr>
          <p:nvPr/>
        </p:nvSpPr>
        <p:spPr bwMode="auto">
          <a:xfrm>
            <a:off x="4648200" y="5562600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/>
              <a:t>Applications programs</a:t>
            </a:r>
          </a:p>
        </p:txBody>
      </p:sp>
      <p:sp>
        <p:nvSpPr>
          <p:cNvPr id="22551" name="Line 1050"/>
          <p:cNvSpPr>
            <a:spLocks noChangeShapeType="1"/>
          </p:cNvSpPr>
          <p:nvPr/>
        </p:nvSpPr>
        <p:spPr bwMode="auto">
          <a:xfrm>
            <a:off x="4343400" y="3810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52" name="Text Box 1051"/>
          <p:cNvSpPr txBox="1">
            <a:spLocks noChangeArrowheads="1"/>
          </p:cNvSpPr>
          <p:nvPr/>
        </p:nvSpPr>
        <p:spPr bwMode="auto">
          <a:xfrm>
            <a:off x="7162800" y="55626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/>
              <a:t>Users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 descr="Image result for Data 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22860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98990" y="800100"/>
            <a:ext cx="8077200" cy="609600"/>
          </a:xfrm>
        </p:spPr>
        <p:txBody>
          <a:bodyPr/>
          <a:lstStyle/>
          <a:p>
            <a:r>
              <a:rPr lang="en-US" altLang="en-US" sz="3200" dirty="0" smtClean="0"/>
              <a:t>Database Management System (DBMS)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7772400" cy="4114800"/>
          </a:xfrm>
        </p:spPr>
        <p:txBody>
          <a:bodyPr>
            <a:normAutofit lnSpcReduction="10000"/>
          </a:bodyPr>
          <a:lstStyle/>
          <a:p>
            <a:r>
              <a:rPr lang="en-US" altLang="en-US" sz="1800" b="1" dirty="0" smtClean="0"/>
              <a:t>DBMS contains information about a particular enterprise</a:t>
            </a:r>
          </a:p>
          <a:p>
            <a:pPr lvl="1"/>
            <a:r>
              <a:rPr lang="en-US" altLang="en-US" sz="1800" dirty="0" smtClean="0"/>
              <a:t>Collection of interrelated data</a:t>
            </a:r>
          </a:p>
          <a:p>
            <a:pPr lvl="1"/>
            <a:r>
              <a:rPr lang="en-US" altLang="en-US" sz="1800" dirty="0" smtClean="0"/>
              <a:t>Set of programs to access the data </a:t>
            </a:r>
          </a:p>
          <a:p>
            <a:pPr lvl="1"/>
            <a:r>
              <a:rPr lang="en-US" altLang="en-US" sz="1800" dirty="0" smtClean="0"/>
              <a:t>An environment that is both </a:t>
            </a:r>
            <a:r>
              <a:rPr lang="en-US" altLang="en-US" sz="1800" i="1" dirty="0" smtClean="0"/>
              <a:t>convenient</a:t>
            </a:r>
            <a:r>
              <a:rPr lang="en-US" altLang="en-US" sz="1800" dirty="0" smtClean="0"/>
              <a:t> and </a:t>
            </a:r>
            <a:r>
              <a:rPr lang="en-US" altLang="en-US" sz="1800" i="1" dirty="0" smtClean="0"/>
              <a:t>efficient</a:t>
            </a:r>
            <a:r>
              <a:rPr lang="en-US" altLang="en-US" sz="1800" dirty="0" smtClean="0"/>
              <a:t> to use</a:t>
            </a:r>
          </a:p>
          <a:p>
            <a:r>
              <a:rPr lang="en-US" altLang="en-US" sz="1800" b="1" dirty="0" smtClean="0"/>
              <a:t>Database Applications:</a:t>
            </a:r>
          </a:p>
          <a:p>
            <a:pPr lvl="1"/>
            <a:r>
              <a:rPr lang="en-US" altLang="en-US" sz="1800" dirty="0" smtClean="0"/>
              <a:t>Banking: all transactions</a:t>
            </a:r>
          </a:p>
          <a:p>
            <a:pPr lvl="1"/>
            <a:r>
              <a:rPr lang="en-US" altLang="en-US" sz="1800" dirty="0" smtClean="0"/>
              <a:t>Airlines: reservations, schedules</a:t>
            </a:r>
          </a:p>
          <a:p>
            <a:pPr lvl="1"/>
            <a:r>
              <a:rPr lang="en-US" altLang="en-US" sz="1800" dirty="0" smtClean="0"/>
              <a:t>Universities:  registration, grades</a:t>
            </a:r>
          </a:p>
          <a:p>
            <a:pPr lvl="1"/>
            <a:r>
              <a:rPr lang="en-US" altLang="en-US" sz="1800" dirty="0" smtClean="0"/>
              <a:t>Sales: customers, products, purchases</a:t>
            </a:r>
          </a:p>
          <a:p>
            <a:pPr lvl="1"/>
            <a:r>
              <a:rPr lang="en-US" altLang="en-US" sz="1800" dirty="0" smtClean="0"/>
              <a:t>Online retailers: order tracking, customized recommendations</a:t>
            </a:r>
          </a:p>
          <a:p>
            <a:pPr lvl="1"/>
            <a:r>
              <a:rPr lang="en-US" altLang="en-US" sz="1800" dirty="0" smtClean="0"/>
              <a:t>Manufacturing: production, inventory, orders, supply chain</a:t>
            </a:r>
          </a:p>
          <a:p>
            <a:pPr lvl="1"/>
            <a:r>
              <a:rPr lang="en-US" altLang="en-US" sz="1800" dirty="0" smtClean="0"/>
              <a:t>Human resources:  employee records, salaries, tax deductions</a:t>
            </a:r>
          </a:p>
          <a:p>
            <a:r>
              <a:rPr lang="en-US" altLang="en-US" sz="1800" b="1" i="1" dirty="0" smtClean="0"/>
              <a:t>Databases touch all aspects of our lives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Purpose of Database Systems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7021513" cy="4419600"/>
          </a:xfrm>
        </p:spPr>
        <p:txBody>
          <a:bodyPr/>
          <a:lstStyle/>
          <a:p>
            <a:r>
              <a:rPr lang="en-US" altLang="en-US" sz="1800" dirty="0" smtClean="0"/>
              <a:t>In the early days, database applications were built directly on top of file systems</a:t>
            </a:r>
          </a:p>
          <a:p>
            <a:r>
              <a:rPr lang="en-US" altLang="en-US" sz="1800" b="1" dirty="0" smtClean="0"/>
              <a:t>Drawbacks of using file systems to store data:</a:t>
            </a:r>
          </a:p>
          <a:p>
            <a:pPr lvl="1"/>
            <a:r>
              <a:rPr lang="en-US" altLang="en-US" sz="1800" b="1" dirty="0" smtClean="0"/>
              <a:t>Data redundancy and inconsistency</a:t>
            </a:r>
          </a:p>
          <a:p>
            <a:pPr lvl="2"/>
            <a:r>
              <a:rPr lang="en-US" altLang="en-US" sz="1800" dirty="0" smtClean="0"/>
              <a:t>Multiple file formats, duplication of information in different files</a:t>
            </a:r>
          </a:p>
          <a:p>
            <a:pPr lvl="1"/>
            <a:r>
              <a:rPr lang="en-US" altLang="en-US" sz="1800" b="1" dirty="0" smtClean="0"/>
              <a:t>Difficulty in accessing data </a:t>
            </a:r>
          </a:p>
          <a:p>
            <a:pPr lvl="2"/>
            <a:r>
              <a:rPr lang="en-US" altLang="en-US" sz="1800" dirty="0" smtClean="0"/>
              <a:t>Need to write a new program to carry out each new task</a:t>
            </a:r>
          </a:p>
          <a:p>
            <a:pPr lvl="1"/>
            <a:r>
              <a:rPr lang="en-US" altLang="en-US" sz="1800" b="1" dirty="0" smtClean="0"/>
              <a:t>Data isolation — multiple files and formats</a:t>
            </a:r>
          </a:p>
          <a:p>
            <a:pPr lvl="1"/>
            <a:r>
              <a:rPr lang="en-US" altLang="en-US" sz="1800" b="1" dirty="0" smtClean="0"/>
              <a:t>Integrity problems</a:t>
            </a:r>
          </a:p>
          <a:p>
            <a:pPr lvl="2"/>
            <a:r>
              <a:rPr lang="en-US" altLang="en-US" sz="1800" dirty="0" smtClean="0"/>
              <a:t>Integrity constraints  (e.g. account balance &gt; 0) become “buried” in program code rather than being stated explicitly</a:t>
            </a:r>
          </a:p>
          <a:p>
            <a:pPr lvl="2"/>
            <a:r>
              <a:rPr lang="en-US" altLang="en-US" sz="1800" dirty="0" smtClean="0"/>
              <a:t>Hard to add new constraints or change existing ones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077200" cy="60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Drawbacks of using file systems (cont.)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8080375" cy="48768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z="1800" b="1" dirty="0" smtClean="0"/>
              <a:t>Atomicity of updates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Failures may leave database in an inconsistent state with partial updates carried out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Example: Transfer of funds from one account to another should either complete or not happen at all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 smtClean="0"/>
              <a:t>Concurrent access by multiple users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Concurrent accessed needed for performance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Uncontrolled concurrent accesses can lead to inconsistencies</a:t>
            </a:r>
          </a:p>
          <a:p>
            <a:pPr lvl="3">
              <a:lnSpc>
                <a:spcPct val="90000"/>
              </a:lnSpc>
            </a:pPr>
            <a:r>
              <a:rPr lang="en-US" altLang="en-US" sz="1800" dirty="0" smtClean="0"/>
              <a:t>Example: Two people reading a balance and updating it at the same time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 smtClean="0"/>
              <a:t>Security problems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/>
              <a:t>Hard to provide user access to some, but not all, data</a:t>
            </a:r>
          </a:p>
          <a:p>
            <a:pPr>
              <a:lnSpc>
                <a:spcPct val="90000"/>
              </a:lnSpc>
            </a:pPr>
            <a:r>
              <a:rPr lang="en-US" altLang="en-US" sz="1800" b="1" dirty="0" smtClean="0">
                <a:solidFill>
                  <a:srgbClr val="FF0000"/>
                </a:solidFill>
              </a:rPr>
              <a:t>Database systems offer solutions to all the above problems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altLang="en-US" dirty="0" smtClean="0"/>
              <a:t>Databases that you may use…..</a:t>
            </a:r>
          </a:p>
        </p:txBody>
      </p:sp>
      <p:pic>
        <p:nvPicPr>
          <p:cNvPr id="8" name="Picture 1030" descr="logo-no-border(1)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39000" y="5086107"/>
            <a:ext cx="1409700" cy="409575"/>
          </a:xfrm>
        </p:spPr>
      </p:pic>
      <p:sp>
        <p:nvSpPr>
          <p:cNvPr id="5126" name="AutoShape 8" descr="Image result for mobile apps"/>
          <p:cNvSpPr>
            <a:spLocks noChangeAspect="1" noChangeArrowheads="1"/>
          </p:cNvSpPr>
          <p:nvPr/>
        </p:nvSpPr>
        <p:spPr bwMode="auto">
          <a:xfrm>
            <a:off x="4541838" y="-152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50" y="2076450"/>
            <a:ext cx="1619250" cy="2828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1829" y="2076450"/>
            <a:ext cx="1370934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828" y="1872343"/>
            <a:ext cx="1493265" cy="1118507"/>
          </a:xfrm>
          <a:prstGeom prst="rect">
            <a:avLst/>
          </a:prstGeom>
        </p:spPr>
      </p:pic>
      <p:sp>
        <p:nvSpPr>
          <p:cNvPr id="10" name="AutoShape 15" descr="Indian Railway Catering and Tourism Corporation - Wikipedia"/>
          <p:cNvSpPr>
            <a:spLocks noChangeAspect="1" noChangeArrowheads="1"/>
          </p:cNvSpPr>
          <p:nvPr/>
        </p:nvSpPr>
        <p:spPr bwMode="auto">
          <a:xfrm>
            <a:off x="4694238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238" y="4495801"/>
            <a:ext cx="797591" cy="9871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4267200"/>
            <a:ext cx="2743522" cy="14716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9638" y="2076450"/>
            <a:ext cx="2122200" cy="19775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18497" y="3451783"/>
            <a:ext cx="1762218" cy="5395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01508" y="4519855"/>
            <a:ext cx="1069967" cy="7710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0174" y="3404215"/>
            <a:ext cx="936579" cy="634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>
          <a:xfrm>
            <a:off x="2362200" y="308658"/>
            <a:ext cx="4953000" cy="14507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7DB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Why Use a DBMS?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2514600"/>
            <a:ext cx="7772400" cy="2590800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rgbClr val="002060"/>
                </a:solidFill>
              </a:rPr>
              <a:t>Data independence and efficient access.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rgbClr val="002060"/>
                </a:solidFill>
              </a:rPr>
              <a:t>Reduced application development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rgbClr val="002060"/>
                </a:solidFill>
              </a:rPr>
              <a:t>Data integrity and security.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rgbClr val="002060"/>
                </a:solidFill>
              </a:rPr>
              <a:t>Uniform data administration.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solidFill>
                  <a:srgbClr val="002060"/>
                </a:solidFill>
              </a:rPr>
              <a:t>Concurrent access, recovery from crashes.</a:t>
            </a:r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406400" y="4835525"/>
            <a:ext cx="20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graphicFrame>
        <p:nvGraphicFramePr>
          <p:cNvPr id="205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7467600" y="304800"/>
          <a:ext cx="915988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Clip" r:id="rId4" imgW="914400" imgH="2118960" progId="MS_ClipArt_Gallery.5">
                  <p:embed/>
                </p:oleObj>
              </mc:Choice>
              <mc:Fallback>
                <p:oleObj name="Clip" r:id="rId4" imgW="914400" imgH="2118960" progId="MS_ClipArt_Gallery.5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04800"/>
                        <a:ext cx="915988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6" name="Picture 4" descr="Image result for Data 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sz="3600" smtClean="0"/>
              <a:t>Levels of Abstraction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7848600" cy="4114800"/>
          </a:xfrm>
        </p:spPr>
        <p:txBody>
          <a:bodyPr/>
          <a:lstStyle/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sz="2000" b="1" dirty="0" smtClean="0">
                <a:solidFill>
                  <a:schemeClr val="tx2"/>
                </a:solidFill>
              </a:rPr>
              <a:t>Physical level:</a:t>
            </a:r>
            <a:r>
              <a:rPr lang="en-US" altLang="en-US" sz="2000" dirty="0" smtClean="0"/>
              <a:t> describes how a record (e.g., customer) is stored.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sz="2000" b="1" dirty="0" smtClean="0">
                <a:solidFill>
                  <a:schemeClr val="tx2"/>
                </a:solidFill>
              </a:rPr>
              <a:t>Logical level:</a:t>
            </a:r>
            <a:r>
              <a:rPr lang="en-US" altLang="en-US" sz="2000" dirty="0" smtClean="0"/>
              <a:t> describes data stored in database, and the relationships among the data.</a:t>
            </a:r>
          </a:p>
          <a:p>
            <a:pPr lvl="1">
              <a:buFont typeface="Monotype Sorts" pitchFamily="2" charset="2"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sz="2000" b="1" dirty="0" smtClean="0"/>
              <a:t>	type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customer</a:t>
            </a:r>
            <a:r>
              <a:rPr lang="en-US" altLang="en-US" sz="2000" dirty="0" smtClean="0"/>
              <a:t> = </a:t>
            </a:r>
            <a:r>
              <a:rPr lang="en-US" altLang="en-US" sz="2000" b="1" dirty="0" smtClean="0"/>
              <a:t>record</a:t>
            </a:r>
            <a:endParaRPr lang="en-US" altLang="en-US" sz="2000" dirty="0" smtClean="0"/>
          </a:p>
          <a:p>
            <a:pPr lvl="1">
              <a:buFontTx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sz="2000" dirty="0" smtClean="0"/>
              <a:t>		</a:t>
            </a:r>
            <a:r>
              <a:rPr lang="en-US" altLang="en-US" sz="2000" i="1" dirty="0" err="1" smtClean="0"/>
              <a:t>customer_id</a:t>
            </a:r>
            <a:r>
              <a:rPr lang="en-US" altLang="en-US" sz="2000" dirty="0" smtClean="0"/>
              <a:t> : string; </a:t>
            </a:r>
            <a:br>
              <a:rPr lang="en-US" altLang="en-US" sz="2000" dirty="0" smtClean="0"/>
            </a:br>
            <a:r>
              <a:rPr lang="en-US" altLang="en-US" sz="2000" dirty="0" smtClean="0"/>
              <a:t>	</a:t>
            </a:r>
            <a:r>
              <a:rPr lang="en-US" altLang="en-US" sz="2000" i="1" dirty="0" err="1" smtClean="0"/>
              <a:t>customer_name</a:t>
            </a:r>
            <a:r>
              <a:rPr lang="en-US" altLang="en-US" sz="2000" dirty="0" smtClean="0"/>
              <a:t> : string;</a:t>
            </a:r>
            <a:br>
              <a:rPr lang="en-US" altLang="en-US" sz="2000" dirty="0" smtClean="0"/>
            </a:br>
            <a:r>
              <a:rPr lang="en-US" altLang="en-US" sz="2000" dirty="0" smtClean="0"/>
              <a:t>	</a:t>
            </a:r>
            <a:r>
              <a:rPr lang="en-US" altLang="en-US" sz="2000" i="1" dirty="0" err="1" smtClean="0"/>
              <a:t>customer</a:t>
            </a:r>
            <a:r>
              <a:rPr lang="en-US" altLang="en-US" sz="2000" dirty="0" err="1" smtClean="0"/>
              <a:t>_</a:t>
            </a:r>
            <a:r>
              <a:rPr lang="en-US" altLang="en-US" sz="2000" i="1" dirty="0" err="1" smtClean="0"/>
              <a:t>street</a:t>
            </a:r>
            <a:r>
              <a:rPr lang="en-US" altLang="en-US" sz="2000" dirty="0" smtClean="0"/>
              <a:t> : string;</a:t>
            </a:r>
            <a:br>
              <a:rPr lang="en-US" altLang="en-US" sz="2000" dirty="0" smtClean="0"/>
            </a:br>
            <a:r>
              <a:rPr lang="en-US" altLang="en-US" sz="2000" dirty="0" smtClean="0"/>
              <a:t>	</a:t>
            </a:r>
            <a:r>
              <a:rPr lang="en-US" altLang="en-US" sz="2000" i="1" dirty="0" err="1" smtClean="0"/>
              <a:t>customer_city</a:t>
            </a:r>
            <a:r>
              <a:rPr lang="en-US" altLang="en-US" sz="2000" dirty="0" smtClean="0"/>
              <a:t> : integer;</a:t>
            </a:r>
          </a:p>
          <a:p>
            <a:pPr lvl="4">
              <a:buFontTx/>
              <a:buNone/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b="1" dirty="0" smtClean="0"/>
              <a:t>end</a:t>
            </a:r>
            <a:r>
              <a:rPr lang="en-US" altLang="en-US" dirty="0" smtClean="0"/>
              <a:t>;</a:t>
            </a:r>
          </a:p>
          <a:p>
            <a:pPr>
              <a:tabLst>
                <a:tab pos="1820863" algn="l"/>
                <a:tab pos="3659188" algn="l"/>
                <a:tab pos="3943350" algn="l"/>
              </a:tabLst>
            </a:pPr>
            <a:r>
              <a:rPr lang="en-US" altLang="en-US" sz="2000" b="1" dirty="0" smtClean="0">
                <a:solidFill>
                  <a:schemeClr val="tx2"/>
                </a:solidFill>
              </a:rPr>
              <a:t>View level:</a:t>
            </a:r>
            <a:r>
              <a:rPr lang="en-US" altLang="en-US" sz="2000" dirty="0" smtClean="0"/>
              <a:t> application programs hide details of data types.  Views can also hide information (such as an employee’s salary) for security purposes.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r>
              <a:rPr lang="en-US" altLang="en-US" smtClean="0"/>
              <a:t>View of Data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762000" y="1371600"/>
            <a:ext cx="452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An architecture for a database system </a:t>
            </a: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8" t="14328" r="1120" b="10448"/>
          <a:stretch>
            <a:fillRect/>
          </a:stretch>
        </p:blipFill>
        <p:spPr bwMode="auto">
          <a:xfrm>
            <a:off x="1035050" y="1927225"/>
            <a:ext cx="6127750" cy="36195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Instances and Schemas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7924800" cy="4038600"/>
          </a:xfrm>
        </p:spPr>
        <p:txBody>
          <a:bodyPr>
            <a:normAutofit lnSpcReduction="10000"/>
          </a:bodyPr>
          <a:lstStyle/>
          <a:p>
            <a:r>
              <a:rPr lang="en-US" altLang="en-US" sz="1600" smtClean="0"/>
              <a:t>Similar to types and variables in programming languages</a:t>
            </a:r>
          </a:p>
          <a:p>
            <a:r>
              <a:rPr lang="en-US" altLang="en-US" sz="1600" b="1" smtClean="0">
                <a:solidFill>
                  <a:schemeClr val="tx2"/>
                </a:solidFill>
              </a:rPr>
              <a:t>Schema</a:t>
            </a:r>
            <a:r>
              <a:rPr lang="en-US" altLang="en-US" sz="1600" smtClean="0"/>
              <a:t> – the logical structure of the database </a:t>
            </a:r>
          </a:p>
          <a:p>
            <a:pPr lvl="1"/>
            <a:r>
              <a:rPr lang="en-US" altLang="en-US" sz="1600" smtClean="0"/>
              <a:t>Example: The database consists of information about a set of customers and accounts and the relationship between them)</a:t>
            </a:r>
          </a:p>
          <a:p>
            <a:pPr lvl="1"/>
            <a:r>
              <a:rPr lang="en-US" altLang="en-US" sz="1600" smtClean="0"/>
              <a:t>Analogous to type information of a variable in a program</a:t>
            </a:r>
          </a:p>
          <a:p>
            <a:pPr lvl="1"/>
            <a:r>
              <a:rPr lang="en-US" altLang="en-US" sz="1600" b="1" smtClean="0"/>
              <a:t>Physical schema</a:t>
            </a:r>
            <a:r>
              <a:rPr lang="en-US" altLang="en-US" sz="1600" smtClean="0"/>
              <a:t>: database design at the physical level</a:t>
            </a:r>
          </a:p>
          <a:p>
            <a:pPr lvl="1"/>
            <a:r>
              <a:rPr lang="en-US" altLang="en-US" sz="1600" b="1" smtClean="0"/>
              <a:t>Logical schema</a:t>
            </a:r>
            <a:r>
              <a:rPr lang="en-US" altLang="en-US" sz="1600" smtClean="0"/>
              <a:t>: database design at the logical level</a:t>
            </a:r>
          </a:p>
          <a:p>
            <a:r>
              <a:rPr lang="en-US" altLang="en-US" sz="1600" b="1" smtClean="0">
                <a:solidFill>
                  <a:schemeClr val="tx2"/>
                </a:solidFill>
              </a:rPr>
              <a:t>Instance</a:t>
            </a:r>
            <a:r>
              <a:rPr lang="en-US" altLang="en-US" sz="1600" smtClean="0"/>
              <a:t> – the actual content of the database at a particular point in time </a:t>
            </a:r>
          </a:p>
          <a:p>
            <a:pPr lvl="1"/>
            <a:r>
              <a:rPr lang="en-US" altLang="en-US" sz="1600" smtClean="0"/>
              <a:t>Analogous to the value of a variable</a:t>
            </a:r>
          </a:p>
          <a:p>
            <a:r>
              <a:rPr lang="en-US" altLang="en-US" sz="1600" b="1" smtClean="0">
                <a:solidFill>
                  <a:schemeClr val="tx2"/>
                </a:solidFill>
              </a:rPr>
              <a:t>Physical Data Independence</a:t>
            </a:r>
            <a:r>
              <a:rPr lang="en-US" altLang="en-US" sz="1600" smtClean="0"/>
              <a:t> – the ability to modify the physical schema without changing the logical schema</a:t>
            </a:r>
          </a:p>
          <a:p>
            <a:pPr lvl="1"/>
            <a:r>
              <a:rPr lang="en-US" altLang="en-US" sz="1600" smtClean="0"/>
              <a:t>Applications depend on the logical schema</a:t>
            </a:r>
          </a:p>
          <a:p>
            <a:pPr lvl="1"/>
            <a:r>
              <a:rPr lang="en-US" altLang="en-US" sz="1600" smtClean="0"/>
              <a:t>In general, the interfaces between the various levels and components should be well defined so that changes in some parts do not seriously influence others.</a:t>
            </a:r>
          </a:p>
          <a:p>
            <a:endParaRPr lang="en-US" altLang="en-US" sz="160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93516" y="762000"/>
            <a:ext cx="6858000" cy="685800"/>
          </a:xfrm>
        </p:spPr>
        <p:txBody>
          <a:bodyPr/>
          <a:lstStyle/>
          <a:p>
            <a:r>
              <a:rPr lang="en-US" altLang="en-US" sz="3600" dirty="0" smtClean="0"/>
              <a:t>Database Design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720524" y="1905000"/>
            <a:ext cx="7966075" cy="4441825"/>
          </a:xfrm>
        </p:spPr>
        <p:txBody>
          <a:bodyPr>
            <a:normAutofit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000" dirty="0" smtClean="0"/>
              <a:t>The process of designing the general structure of the database: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 smtClean="0"/>
          </a:p>
          <a:p>
            <a:r>
              <a:rPr lang="en-US" altLang="en-US" sz="2000" b="1" dirty="0" smtClean="0">
                <a:solidFill>
                  <a:srgbClr val="00B050"/>
                </a:solidFill>
              </a:rPr>
              <a:t>Logical Design </a:t>
            </a:r>
            <a:r>
              <a:rPr lang="en-US" altLang="en-US" sz="2000" dirty="0" smtClean="0"/>
              <a:t>–  Deciding on the database schema. Database design requires that we find a “good” collection of relation schemas.</a:t>
            </a:r>
          </a:p>
          <a:p>
            <a:pPr lvl="1"/>
            <a:r>
              <a:rPr lang="en-US" altLang="en-US" sz="2000" dirty="0" smtClean="0"/>
              <a:t>Business decision – What attributes should we record in the database?</a:t>
            </a:r>
          </a:p>
          <a:p>
            <a:pPr lvl="1"/>
            <a:r>
              <a:rPr lang="en-US" altLang="en-US" sz="2000" dirty="0" smtClean="0"/>
              <a:t>Computer Science  decision –  What relation schemas should we have and how should the attributes be distributed among the various relation schemas?</a:t>
            </a:r>
          </a:p>
          <a:p>
            <a:pPr lvl="1">
              <a:buFont typeface="Monotype Sorts" pitchFamily="2" charset="2"/>
              <a:buNone/>
            </a:pPr>
            <a:endParaRPr lang="en-US" altLang="en-US" sz="2000" dirty="0" smtClean="0"/>
          </a:p>
          <a:p>
            <a:r>
              <a:rPr lang="en-US" altLang="en-US" sz="2000" b="1" dirty="0" smtClean="0">
                <a:solidFill>
                  <a:srgbClr val="00B050"/>
                </a:solidFill>
              </a:rPr>
              <a:t>Physical Design </a:t>
            </a:r>
            <a:r>
              <a:rPr lang="en-US" altLang="en-US" sz="2000" dirty="0" smtClean="0"/>
              <a:t>– Deciding on the physical layout of the database                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 smtClean="0"/>
          </a:p>
          <a:p>
            <a:pPr>
              <a:buFont typeface="Monotype Sorts" pitchFamily="2" charset="2"/>
              <a:buNone/>
            </a:pPr>
            <a:r>
              <a:rPr lang="en-US" altLang="en-US" sz="2000" dirty="0" smtClean="0">
                <a:sym typeface="Symbol" panose="05050102010706020507" pitchFamily="18" charset="2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20397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smtClean="0"/>
              <a:t>Data Models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828800"/>
            <a:ext cx="6688138" cy="454025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000" dirty="0" smtClean="0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Data constraints</a:t>
            </a:r>
          </a:p>
          <a:p>
            <a:r>
              <a:rPr lang="en-US" altLang="en-US" sz="2000" b="1" i="1" dirty="0" smtClean="0">
                <a:solidFill>
                  <a:srgbClr val="00B050"/>
                </a:solidFill>
              </a:rPr>
              <a:t>Relational model</a:t>
            </a:r>
          </a:p>
          <a:p>
            <a:r>
              <a:rPr lang="en-US" altLang="en-US" sz="2000" b="1" i="1" dirty="0" smtClean="0">
                <a:solidFill>
                  <a:srgbClr val="00B050"/>
                </a:solidFill>
              </a:rPr>
              <a:t>Entity-Relationship data model (mainly for database design) </a:t>
            </a:r>
          </a:p>
          <a:p>
            <a:r>
              <a:rPr lang="en-US" altLang="en-US" b="1" dirty="0">
                <a:solidFill>
                  <a:schemeClr val="tx1"/>
                </a:solidFill>
              </a:rPr>
              <a:t>Other </a:t>
            </a:r>
            <a:r>
              <a:rPr lang="en-US" altLang="en-US" b="1" dirty="0" smtClean="0">
                <a:solidFill>
                  <a:schemeClr val="tx1"/>
                </a:solidFill>
              </a:rPr>
              <a:t>models</a:t>
            </a:r>
            <a:endParaRPr lang="en-US" altLang="en-US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700" i="1" dirty="0" smtClean="0"/>
              <a:t>Object-based data models (Object-oriented and Object-relational)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700" i="1" dirty="0" smtClean="0"/>
              <a:t>Semi-structured data model  (XML)</a:t>
            </a:r>
          </a:p>
          <a:p>
            <a:r>
              <a:rPr lang="en-US" altLang="en-US" sz="2000" b="1" dirty="0" smtClean="0">
                <a:solidFill>
                  <a:schemeClr val="tx1"/>
                </a:solidFill>
              </a:rPr>
              <a:t>Other older models:-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700" i="1" dirty="0"/>
              <a:t>Network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700" i="1" dirty="0"/>
              <a:t>Hierarchical Model</a:t>
            </a:r>
          </a:p>
          <a:p>
            <a:pPr marL="0" indent="0">
              <a:buNone/>
            </a:pPr>
            <a:endParaRPr lang="en-US" altLang="en-US" sz="2000" i="1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Data Definition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Data Manipulation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/>
              <a:t>Data Control 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666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32440" y="914400"/>
            <a:ext cx="8077200" cy="609600"/>
          </a:xfrm>
        </p:spPr>
        <p:txBody>
          <a:bodyPr/>
          <a:lstStyle/>
          <a:p>
            <a:r>
              <a:rPr lang="en-US" altLang="en-US" sz="3600" dirty="0" smtClean="0"/>
              <a:t>Data Definition Language (DDL)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914401" y="1828800"/>
            <a:ext cx="72390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 smtClean="0"/>
              <a:t>Specification notation for defining the database schema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000" dirty="0" smtClean="0"/>
              <a:t>Example:	</a:t>
            </a:r>
            <a:r>
              <a:rPr lang="en-US" altLang="en-US" sz="2000" b="1" dirty="0" smtClean="0"/>
              <a:t>create table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account</a:t>
            </a:r>
            <a:r>
              <a:rPr lang="en-US" altLang="en-US" sz="2000" dirty="0" smtClean="0"/>
              <a:t> (</a:t>
            </a:r>
            <a:br>
              <a:rPr lang="en-US" altLang="en-US" sz="2000" dirty="0" smtClean="0"/>
            </a:br>
            <a:r>
              <a:rPr lang="en-US" altLang="en-US" sz="2000" dirty="0" smtClean="0"/>
              <a:t>                             </a:t>
            </a:r>
            <a:r>
              <a:rPr lang="en-US" altLang="en-US" sz="2000" i="1" dirty="0" smtClean="0"/>
              <a:t>account-number</a:t>
            </a:r>
            <a:r>
              <a:rPr lang="en-US" altLang="en-US" sz="2000" dirty="0" smtClean="0"/>
              <a:t>    </a:t>
            </a:r>
            <a:r>
              <a:rPr lang="en-US" altLang="en-US" sz="2000" b="1" dirty="0" smtClean="0"/>
              <a:t>char</a:t>
            </a:r>
            <a:r>
              <a:rPr lang="en-US" altLang="en-US" sz="2000" dirty="0" smtClean="0"/>
              <a:t>(10),</a:t>
            </a:r>
            <a:br>
              <a:rPr lang="en-US" altLang="en-US" sz="2000" dirty="0" smtClean="0"/>
            </a:br>
            <a:r>
              <a:rPr lang="en-US" altLang="en-US" sz="2000" dirty="0" smtClean="0"/>
              <a:t>                             </a:t>
            </a:r>
            <a:r>
              <a:rPr lang="en-US" altLang="en-US" sz="2000" i="1" dirty="0" smtClean="0"/>
              <a:t>balance</a:t>
            </a:r>
            <a:r>
              <a:rPr lang="en-US" altLang="en-US" sz="2000" dirty="0" smtClean="0"/>
              <a:t>                 </a:t>
            </a:r>
            <a:r>
              <a:rPr lang="en-US" altLang="en-US" sz="2000" b="1" dirty="0" smtClean="0"/>
              <a:t>integer</a:t>
            </a:r>
            <a:r>
              <a:rPr lang="en-US" altLang="en-US" sz="20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DDL compiler generates a set of tables stored in a </a:t>
            </a:r>
            <a:r>
              <a:rPr lang="en-US" altLang="en-US" sz="2000" i="1" dirty="0" smtClean="0"/>
              <a:t>data dictionary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Data dictionary contains metadata (i.e., data about data)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Database schema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Data </a:t>
            </a:r>
            <a:r>
              <a:rPr lang="en-US" altLang="en-US" sz="2000" i="1" dirty="0" smtClean="0"/>
              <a:t>storage and definition</a:t>
            </a:r>
            <a:r>
              <a:rPr lang="en-US" altLang="en-US" sz="2000" dirty="0" smtClean="0"/>
              <a:t> language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Specifies the storage structure and access methods used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Integrity constraints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Domain constraints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smtClean="0"/>
              <a:t>Referential integrity (</a:t>
            </a:r>
            <a:r>
              <a:rPr lang="en-US" altLang="en-US" sz="2000" b="1" dirty="0" smtClean="0"/>
              <a:t>references</a:t>
            </a:r>
            <a:r>
              <a:rPr lang="en-US" altLang="en-US" sz="2000" dirty="0" smtClean="0"/>
              <a:t> constraint in SQL)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Authorization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Data Manipulation Language (DML</a:t>
            </a:r>
            <a:r>
              <a:rPr lang="en-US" altLang="en-US" sz="3200" dirty="0" smtClean="0"/>
              <a:t>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fontScale="92500"/>
          </a:bodyPr>
          <a:lstStyle/>
          <a:p>
            <a:r>
              <a:rPr lang="en-US" altLang="en-US" sz="2400" dirty="0" smtClean="0"/>
              <a:t>Language for accessing and manipulating the data organized by the appropriate data model</a:t>
            </a:r>
          </a:p>
          <a:p>
            <a:pPr lvl="1"/>
            <a:r>
              <a:rPr lang="en-US" altLang="en-US" sz="2400" dirty="0" smtClean="0"/>
              <a:t>DML also known as query language</a:t>
            </a:r>
          </a:p>
          <a:p>
            <a:r>
              <a:rPr lang="en-US" altLang="en-US" sz="2400" dirty="0" smtClean="0"/>
              <a:t>Two classes of languages </a:t>
            </a:r>
          </a:p>
          <a:p>
            <a:pPr lvl="1" algn="just"/>
            <a:r>
              <a:rPr lang="en-US" altLang="en-US" sz="2400" b="1" dirty="0" smtClean="0">
                <a:solidFill>
                  <a:schemeClr val="tx2"/>
                </a:solidFill>
              </a:rPr>
              <a:t>Declarative (nonprocedural) </a:t>
            </a:r>
            <a:r>
              <a:rPr lang="en-US" altLang="en-US" sz="2400" dirty="0" smtClean="0"/>
              <a:t>– </a:t>
            </a:r>
            <a:r>
              <a:rPr lang="en-US" altLang="en-US" sz="2000" dirty="0" smtClean="0"/>
              <a:t>user specifies what data is required without specifying how to get those data, expresses the logic of a computation without describing its control flow. It attempts to minimize or eliminate side effects by describing what the program should accomplish, rather than describing how to go about accomplishing it.</a:t>
            </a:r>
          </a:p>
          <a:p>
            <a:pPr lvl="1"/>
            <a:r>
              <a:rPr lang="en-US" altLang="en-US" sz="2400" b="1" dirty="0" smtClean="0">
                <a:solidFill>
                  <a:schemeClr val="tx2"/>
                </a:solidFill>
              </a:rPr>
              <a:t>Procedural </a:t>
            </a:r>
            <a:r>
              <a:rPr lang="en-US" altLang="en-US" sz="2400" dirty="0" smtClean="0"/>
              <a:t>– </a:t>
            </a:r>
            <a:r>
              <a:rPr lang="en-US" altLang="en-US" sz="1800" dirty="0" smtClean="0"/>
              <a:t>user specifies what data is required and how to get those data </a:t>
            </a:r>
          </a:p>
          <a:p>
            <a:r>
              <a:rPr lang="en-US" altLang="en-US" sz="2400" dirty="0" smtClean="0"/>
              <a:t>SQL is the most widely used query language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Relational Model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7661275" cy="681038"/>
          </a:xfrm>
        </p:spPr>
        <p:txBody>
          <a:bodyPr/>
          <a:lstStyle/>
          <a:p>
            <a:r>
              <a:rPr lang="en-US" altLang="en-US" sz="2000" smtClean="0"/>
              <a:t>Example of tabular data in the relational model</a:t>
            </a:r>
          </a:p>
        </p:txBody>
      </p:sp>
      <p:sp>
        <p:nvSpPr>
          <p:cNvPr id="32772" name="Line 31"/>
          <p:cNvSpPr>
            <a:spLocks noChangeShapeType="1"/>
          </p:cNvSpPr>
          <p:nvPr/>
        </p:nvSpPr>
        <p:spPr bwMode="auto">
          <a:xfrm flipH="1">
            <a:off x="7315200" y="2362200"/>
            <a:ext cx="85725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32773" name="Text Box 32"/>
          <p:cNvSpPr txBox="1">
            <a:spLocks noChangeArrowheads="1"/>
          </p:cNvSpPr>
          <p:nvPr/>
        </p:nvSpPr>
        <p:spPr bwMode="auto">
          <a:xfrm>
            <a:off x="7543800" y="1905000"/>
            <a:ext cx="1042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Attributes</a:t>
            </a:r>
          </a:p>
        </p:txBody>
      </p:sp>
      <p:sp>
        <p:nvSpPr>
          <p:cNvPr id="32774" name="Line 33"/>
          <p:cNvSpPr>
            <a:spLocks noChangeShapeType="1"/>
          </p:cNvSpPr>
          <p:nvPr/>
        </p:nvSpPr>
        <p:spPr bwMode="auto">
          <a:xfrm flipH="1">
            <a:off x="6172200" y="2286000"/>
            <a:ext cx="1509713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32775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" t="31174" r="467" b="31798"/>
          <a:stretch>
            <a:fillRect/>
          </a:stretch>
        </p:blipFill>
        <p:spPr bwMode="auto">
          <a:xfrm>
            <a:off x="762000" y="2971800"/>
            <a:ext cx="7559675" cy="21193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 necessity for almost any enterprise to carry out its business. Consists of raw facts, and when organized may be transformed into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Database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 collection of data organized to meet users’ needs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Database management system (DBMS)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 group of programs that manipulate the database and provide an interface between the database and the user of the database or other application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6934200" cy="457200"/>
          </a:xfrm>
        </p:spPr>
        <p:txBody>
          <a:bodyPr/>
          <a:lstStyle/>
          <a:p>
            <a:r>
              <a:rPr lang="en-US" altLang="en-US" sz="2800" smtClean="0"/>
              <a:t>A Sample Relational Database</a:t>
            </a:r>
          </a:p>
        </p:txBody>
      </p:sp>
      <p:pic>
        <p:nvPicPr>
          <p:cNvPr id="3379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1" t="787" r="20093" b="1314"/>
          <a:stretch>
            <a:fillRect/>
          </a:stretch>
        </p:blipFill>
        <p:spPr bwMode="auto">
          <a:xfrm>
            <a:off x="2438400" y="1066800"/>
            <a:ext cx="3910013" cy="48006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SQL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153400" cy="4191000"/>
          </a:xfrm>
        </p:spPr>
        <p:txBody>
          <a:bodyPr/>
          <a:lstStyle/>
          <a:p>
            <a:r>
              <a:rPr lang="en-US" altLang="en-US" sz="2000" b="1" dirty="0" smtClean="0">
                <a:solidFill>
                  <a:schemeClr val="tx2"/>
                </a:solidFill>
              </a:rPr>
              <a:t>SQL</a:t>
            </a:r>
            <a:r>
              <a:rPr lang="en-US" altLang="en-US" sz="2000" dirty="0" smtClean="0"/>
              <a:t>: widely used non-procedural language</a:t>
            </a:r>
          </a:p>
          <a:p>
            <a:pPr lvl="1"/>
            <a:r>
              <a:rPr lang="en-US" altLang="en-US" sz="2000" dirty="0" smtClean="0"/>
              <a:t>Example: Find the name of the customer with customer-id 192-83-7465</a:t>
            </a:r>
            <a:br>
              <a:rPr lang="en-US" altLang="en-US" sz="2000" dirty="0" smtClean="0"/>
            </a:br>
            <a:r>
              <a:rPr lang="en-US" altLang="en-US" sz="2000" dirty="0" smtClean="0"/>
              <a:t>	</a:t>
            </a:r>
            <a:r>
              <a:rPr lang="en-US" altLang="en-US" sz="2000" b="1" dirty="0" smtClean="0"/>
              <a:t>select	</a:t>
            </a:r>
            <a:r>
              <a:rPr lang="en-US" altLang="en-US" sz="2000" i="1" dirty="0" err="1" smtClean="0"/>
              <a:t>customer.customer_name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	</a:t>
            </a:r>
            <a:r>
              <a:rPr lang="en-US" altLang="en-US" sz="2000" b="1" dirty="0" smtClean="0"/>
              <a:t>from	</a:t>
            </a:r>
            <a:r>
              <a:rPr lang="en-US" altLang="en-US" sz="2000" i="1" dirty="0" smtClean="0"/>
              <a:t>customer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	</a:t>
            </a:r>
            <a:r>
              <a:rPr lang="en-US" altLang="en-US" sz="2000" b="1" dirty="0" smtClean="0"/>
              <a:t>where</a:t>
            </a:r>
            <a:r>
              <a:rPr lang="en-US" altLang="en-US" sz="2000" dirty="0" smtClean="0"/>
              <a:t>	</a:t>
            </a:r>
            <a:r>
              <a:rPr lang="en-US" altLang="en-US" sz="2000" i="1" dirty="0" err="1" smtClean="0"/>
              <a:t>customer.customer_id</a:t>
            </a:r>
            <a:r>
              <a:rPr lang="en-US" altLang="en-US" sz="2000" dirty="0" smtClean="0"/>
              <a:t> = ‘192-83-7465’</a:t>
            </a:r>
          </a:p>
          <a:p>
            <a:r>
              <a:rPr lang="en-US" altLang="en-US" sz="2000" dirty="0" smtClean="0"/>
              <a:t>Application programs generally access databases through one of</a:t>
            </a:r>
          </a:p>
          <a:p>
            <a:pPr lvl="1"/>
            <a:r>
              <a:rPr lang="en-US" altLang="en-US" sz="2000" dirty="0" smtClean="0"/>
              <a:t>Language extensions to allow embedded SQL</a:t>
            </a:r>
          </a:p>
          <a:p>
            <a:pPr lvl="1"/>
            <a:r>
              <a:rPr lang="en-US" altLang="en-US" sz="2000" dirty="0" smtClean="0"/>
              <a:t>Application program interface (e.g., ODBC/JDBC) which allow SQL queries to be sent to a database</a:t>
            </a:r>
          </a:p>
          <a:p>
            <a:endParaRPr lang="en-US" altLang="en-US" sz="2000" b="1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Transaction Management</a:t>
            </a:r>
            <a:r>
              <a:rPr lang="en-US" altLang="en-US" dirty="0">
                <a:effectLst/>
              </a:rPr>
              <a:t>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567781" cy="3661090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A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 transaction </a:t>
            </a:r>
            <a:r>
              <a:rPr lang="en-US" altLang="en-US" sz="1700" dirty="0"/>
              <a:t>is a collection of operations that performs a single logical function in a database application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Transaction-management component </a:t>
            </a:r>
            <a:r>
              <a:rPr lang="en-US" altLang="en-US" sz="1700" dirty="0"/>
              <a:t>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Concurrency-control manager </a:t>
            </a:r>
            <a:r>
              <a:rPr lang="en-US" altLang="en-US" sz="1700" dirty="0"/>
              <a:t>controls the interaction among the concurrent transactions, to ensure the consistency of the database.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</a:p>
          <a:p>
            <a:endParaRPr lang="en-US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58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  <a:noFill/>
          <a:extLst/>
        </p:spPr>
        <p:txBody>
          <a:bodyPr/>
          <a:lstStyle/>
          <a:p>
            <a:r>
              <a:rPr lang="en-US" altLang="en-US" sz="2800" dirty="0"/>
              <a:t>Architecture of Database </a:t>
            </a:r>
            <a:r>
              <a:rPr lang="en-US" altLang="en-US" sz="2800" dirty="0">
                <a:effectLst/>
              </a:rPr>
              <a:t>Applications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2743200"/>
            <a:ext cx="7359588" cy="3331266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B050"/>
                </a:solidFill>
              </a:rPr>
              <a:t>Two-tier architecture </a:t>
            </a:r>
            <a:r>
              <a:rPr lang="en-US" altLang="en-US" sz="1700" dirty="0"/>
              <a:t>--  the application resides at the client machine, where it invokes database system functionality at the server machine</a:t>
            </a:r>
          </a:p>
          <a:p>
            <a:r>
              <a:rPr lang="en-US" altLang="en-US" sz="1700" b="1" dirty="0">
                <a:solidFill>
                  <a:srgbClr val="00B050"/>
                </a:solidFill>
              </a:rPr>
              <a:t>Three-tier architecture </a:t>
            </a:r>
            <a:r>
              <a:rPr lang="en-US" altLang="en-US" sz="1700" dirty="0"/>
              <a:t>-- the client machine acts as a front end and does not contain any direct database calls.  </a:t>
            </a:r>
          </a:p>
          <a:p>
            <a:pPr lvl="1"/>
            <a:r>
              <a:rPr lang="en-US" altLang="en-US" sz="1700" dirty="0"/>
              <a:t>The client end communicates with an application server, usually through a forms interface.  </a:t>
            </a:r>
          </a:p>
          <a:p>
            <a:pPr lvl="1"/>
            <a:r>
              <a:rPr lang="en-US" altLang="en-US" sz="1700" dirty="0"/>
              <a:t>The application server in turn communicates with a database system to access data.  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1981200"/>
            <a:ext cx="70954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Database applications are usually partitioned into two or three parts</a:t>
            </a:r>
          </a:p>
        </p:txBody>
      </p:sp>
    </p:spTree>
    <p:extLst>
      <p:ext uri="{BB962C8B-B14F-4D97-AF65-F5344CB8AC3E}">
        <p14:creationId xmlns:p14="http://schemas.microsoft.com/office/powerpoint/2010/main" val="3115120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1101725"/>
          </a:xfrm>
        </p:spPr>
        <p:txBody>
          <a:bodyPr/>
          <a:lstStyle/>
          <a:p>
            <a:r>
              <a:rPr lang="en-US" altLang="en-US" smtClean="0"/>
              <a:t>Architecture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3089" r="392" b="13089"/>
          <a:stretch>
            <a:fillRect/>
          </a:stretch>
        </p:blipFill>
        <p:spPr bwMode="auto">
          <a:xfrm>
            <a:off x="1066800" y="1828800"/>
            <a:ext cx="7219950" cy="40290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Database Users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787641" cy="402336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000" b="1" dirty="0" smtClean="0">
                <a:solidFill>
                  <a:schemeClr val="tx2"/>
                </a:solidFill>
              </a:rPr>
              <a:t>Users </a:t>
            </a:r>
            <a:r>
              <a:rPr lang="en-US" altLang="en-US" sz="2000" dirty="0" smtClean="0"/>
              <a:t>are differentiated by the way they expect to interact with the system</a:t>
            </a:r>
          </a:p>
          <a:p>
            <a:r>
              <a:rPr lang="en-US" altLang="en-US" sz="2000" b="1" dirty="0" smtClean="0">
                <a:solidFill>
                  <a:srgbClr val="00B050"/>
                </a:solidFill>
              </a:rPr>
              <a:t>Database Administrators</a:t>
            </a:r>
          </a:p>
          <a:p>
            <a:r>
              <a:rPr lang="en-US" altLang="en-US" sz="2000" b="1" dirty="0" smtClean="0">
                <a:solidFill>
                  <a:srgbClr val="00B050"/>
                </a:solidFill>
              </a:rPr>
              <a:t>Application programmers</a:t>
            </a:r>
            <a:r>
              <a:rPr lang="en-US" altLang="en-US" sz="2000" dirty="0" smtClean="0">
                <a:solidFill>
                  <a:srgbClr val="00B050"/>
                </a:solidFill>
              </a:rPr>
              <a:t> </a:t>
            </a:r>
            <a:r>
              <a:rPr lang="en-US" altLang="en-US" sz="2000" dirty="0" smtClean="0"/>
              <a:t>– interact with system through DML calls</a:t>
            </a:r>
          </a:p>
          <a:p>
            <a:r>
              <a:rPr lang="en-US" altLang="en-US" sz="2000" b="1" dirty="0" smtClean="0">
                <a:solidFill>
                  <a:srgbClr val="00B050"/>
                </a:solidFill>
              </a:rPr>
              <a:t>Sophisticated users</a:t>
            </a:r>
            <a:r>
              <a:rPr lang="en-US" altLang="en-US" sz="2000" dirty="0" smtClean="0">
                <a:solidFill>
                  <a:srgbClr val="00B050"/>
                </a:solidFill>
              </a:rPr>
              <a:t> </a:t>
            </a:r>
            <a:r>
              <a:rPr lang="en-US" altLang="en-US" sz="2000" dirty="0" smtClean="0"/>
              <a:t>– form requests in a database query language</a:t>
            </a:r>
          </a:p>
          <a:p>
            <a:r>
              <a:rPr lang="en-US" altLang="en-US" sz="2000" b="1" dirty="0" smtClean="0">
                <a:solidFill>
                  <a:srgbClr val="00B050"/>
                </a:solidFill>
              </a:rPr>
              <a:t>Naïve users</a:t>
            </a:r>
            <a:r>
              <a:rPr lang="en-US" altLang="en-US" sz="2000" dirty="0" smtClean="0">
                <a:solidFill>
                  <a:srgbClr val="00B050"/>
                </a:solidFill>
              </a:rPr>
              <a:t> </a:t>
            </a:r>
            <a:r>
              <a:rPr lang="en-US" altLang="en-US" sz="2000" dirty="0" smtClean="0"/>
              <a:t>– invoke one of the permanent application programs that have been written previously</a:t>
            </a:r>
          </a:p>
          <a:p>
            <a:pPr lvl="1"/>
            <a:r>
              <a:rPr lang="en-US" altLang="en-US" sz="2000" dirty="0" smtClean="0"/>
              <a:t>Examples, people accessing database over the web, bank tellers, clerical staff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Users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4BFA042-22D8-4B76-83F1-7A404E7E23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1" b="46320"/>
          <a:stretch/>
        </p:blipFill>
        <p:spPr>
          <a:xfrm>
            <a:off x="898154" y="609600"/>
            <a:ext cx="7291748" cy="56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685800"/>
            <a:ext cx="7239000" cy="762000"/>
          </a:xfrm>
        </p:spPr>
        <p:txBody>
          <a:bodyPr/>
          <a:lstStyle/>
          <a:p>
            <a:r>
              <a:rPr lang="en-US" altLang="en-US" dirty="0" smtClean="0"/>
              <a:t>Database Administrator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798512" y="1981200"/>
            <a:ext cx="8116888" cy="413702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 dirty="0" smtClean="0"/>
              <a:t>Coordinates all the activities of the database system; the database administrator has a good understanding of the enterprise’s information resources and needs.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 smtClean="0"/>
              <a:t>Database administrator's duties include: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Schema definition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Storage structure and access method definition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Schema and physical organization modification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Granting user authority to access the database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Specifying integrity constraints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Acting as liaison with users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Monitoring performance and responding to changes in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Database System </a:t>
            </a:r>
            <a:r>
              <a:rPr lang="en-US" sz="3600" dirty="0"/>
              <a:t>S</a:t>
            </a:r>
            <a:r>
              <a:rPr lang="en-US" sz="3600" dirty="0" smtClean="0"/>
              <a:t>tructure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1942" y="914400"/>
            <a:ext cx="7772400" cy="685800"/>
          </a:xfrm>
          <a:noFill/>
          <a:extLst/>
        </p:spPr>
        <p:txBody>
          <a:bodyPr>
            <a:normAutofit/>
          </a:bodyPr>
          <a:lstStyle/>
          <a:p>
            <a:r>
              <a:rPr lang="en-US" altLang="en-US" sz="3200" dirty="0">
                <a:effectLst/>
              </a:rPr>
              <a:t>Database Engine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699304" y="1954213"/>
            <a:ext cx="7550026" cy="2846387"/>
          </a:xfrm>
        </p:spPr>
        <p:txBody>
          <a:bodyPr/>
          <a:lstStyle/>
          <a:p>
            <a:r>
              <a:rPr lang="en-US" altLang="en-US" sz="1700" dirty="0"/>
              <a:t>A database system is partitioned into modules that deal with each of the responsibilities of the overall system.  </a:t>
            </a:r>
          </a:p>
          <a:p>
            <a:r>
              <a:rPr lang="en-US" altLang="en-US" sz="1700" dirty="0"/>
              <a:t>The functional components of a database system can be divided </a:t>
            </a:r>
            <a:r>
              <a:rPr lang="en-US" altLang="en-US" sz="1700" dirty="0" smtClean="0"/>
              <a:t>into</a:t>
            </a:r>
          </a:p>
          <a:p>
            <a:endParaRPr lang="en-US" altLang="en-US" sz="1700" dirty="0"/>
          </a:p>
          <a:p>
            <a:pPr lvl="1"/>
            <a:r>
              <a:rPr lang="en-US" altLang="en-US" sz="1700" b="1" dirty="0">
                <a:solidFill>
                  <a:srgbClr val="00B050"/>
                </a:solidFill>
              </a:rPr>
              <a:t>The storage manager,</a:t>
            </a:r>
          </a:p>
          <a:p>
            <a:pPr lvl="1"/>
            <a:r>
              <a:rPr lang="en-US" altLang="en-US" sz="1700" b="1" dirty="0">
                <a:solidFill>
                  <a:srgbClr val="00B050"/>
                </a:solidFill>
              </a:rPr>
              <a:t>The  query processor component, </a:t>
            </a:r>
          </a:p>
          <a:p>
            <a:pPr lvl="1"/>
            <a:r>
              <a:rPr lang="en-US" altLang="en-US" sz="1700" b="1" dirty="0">
                <a:solidFill>
                  <a:srgbClr val="00B050"/>
                </a:solidFill>
              </a:rPr>
              <a:t>The transaction management component.</a:t>
            </a:r>
          </a:p>
          <a:p>
            <a:r>
              <a:rPr lang="en-US" altLang="en-US" sz="1700" dirty="0" smtClean="0"/>
              <a:t> </a:t>
            </a: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96790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DBMS ‘Discussion’</a:t>
            </a:r>
          </a:p>
        </p:txBody>
      </p:sp>
      <p:sp>
        <p:nvSpPr>
          <p:cNvPr id="7171" name="Rectangle 3075"/>
          <p:cNvSpPr>
            <a:spLocks noGrp="1" noChangeArrowheads="1"/>
          </p:cNvSpPr>
          <p:nvPr>
            <p:ph idx="1"/>
          </p:nvPr>
        </p:nvSpPr>
        <p:spPr>
          <a:xfrm>
            <a:off x="228600" y="1981200"/>
            <a:ext cx="8686800" cy="411480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  A collection of programs that enables you to store, modify, and extract information from a database. There are many different types   of DBMSs, ranging from small systems that run on personal computers to huge systems that run on mainframes. The following are examples of database applications: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 smtClean="0"/>
              <a:t>      computerized library systems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 smtClean="0"/>
              <a:t>      automated teller machines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 smtClean="0"/>
              <a:t>      flight reservation systems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 smtClean="0"/>
              <a:t>      computerized parts inventory systems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 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  </a:t>
            </a:r>
          </a:p>
        </p:txBody>
      </p:sp>
      <p:pic>
        <p:nvPicPr>
          <p:cNvPr id="7172" name="Picture 5" descr="Image result for Data 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886200"/>
            <a:ext cx="1981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4777" y="457200"/>
            <a:ext cx="7772400" cy="1143000"/>
          </a:xfrm>
        </p:spPr>
        <p:txBody>
          <a:bodyPr/>
          <a:lstStyle/>
          <a:p>
            <a:r>
              <a:rPr lang="en-US" altLang="en-US" sz="3200" dirty="0"/>
              <a:t>Storage</a:t>
            </a:r>
            <a:r>
              <a:rPr lang="en-US" altLang="en-US" dirty="0" smtClean="0"/>
              <a:t> </a:t>
            </a:r>
            <a:r>
              <a:rPr lang="en-US" altLang="en-US" sz="3200" dirty="0"/>
              <a:t>Management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04777" y="1905000"/>
            <a:ext cx="7772400" cy="4572000"/>
          </a:xfrm>
        </p:spPr>
        <p:txBody>
          <a:bodyPr/>
          <a:lstStyle/>
          <a:p>
            <a:pPr algn="just"/>
            <a:r>
              <a:rPr lang="en-US" altLang="en-US" sz="2000" b="1" dirty="0" smtClean="0">
                <a:solidFill>
                  <a:schemeClr val="tx2"/>
                </a:solidFill>
              </a:rPr>
              <a:t>Storage manager</a:t>
            </a:r>
            <a:r>
              <a:rPr lang="en-US" altLang="en-US" sz="2000" dirty="0" smtClean="0"/>
              <a:t> is 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en-US" sz="2000" dirty="0" smtClean="0"/>
              <a:t>The storage manager is responsible to the following ta </a:t>
            </a:r>
            <a:r>
              <a:rPr lang="en-US" altLang="en-US" sz="2000" dirty="0" err="1" smtClean="0"/>
              <a:t>sks</a:t>
            </a:r>
            <a:r>
              <a:rPr lang="en-US" altLang="en-US" sz="2000" dirty="0" smtClean="0"/>
              <a:t>: </a:t>
            </a:r>
          </a:p>
          <a:p>
            <a:pPr lvl="1"/>
            <a:r>
              <a:rPr lang="en-US" altLang="en-US" sz="2000" dirty="0" smtClean="0"/>
              <a:t>File manager </a:t>
            </a:r>
          </a:p>
          <a:p>
            <a:pPr lvl="1"/>
            <a:r>
              <a:rPr lang="en-US" altLang="en-US" sz="2000" dirty="0" smtClean="0"/>
              <a:t>Authorization and Integrity manager</a:t>
            </a:r>
          </a:p>
          <a:p>
            <a:pPr lvl="1"/>
            <a:r>
              <a:rPr lang="en-US" altLang="en-US" sz="2000" dirty="0" smtClean="0"/>
              <a:t>Transaction Manager</a:t>
            </a:r>
          </a:p>
          <a:p>
            <a:pPr lvl="1"/>
            <a:r>
              <a:rPr lang="en-US" altLang="en-US" sz="2000" dirty="0" smtClean="0"/>
              <a:t>Buffer Manager</a:t>
            </a:r>
          </a:p>
          <a:p>
            <a:r>
              <a:rPr lang="en-US" altLang="en-US" sz="2000" dirty="0" smtClean="0"/>
              <a:t>Implements several data structures :</a:t>
            </a:r>
          </a:p>
          <a:p>
            <a:pPr lvl="1"/>
            <a:r>
              <a:rPr lang="en-US" altLang="en-US" sz="2000" dirty="0" smtClean="0"/>
              <a:t>Data files</a:t>
            </a:r>
          </a:p>
          <a:p>
            <a:pPr lvl="1"/>
            <a:r>
              <a:rPr lang="en-US" altLang="en-US" sz="2000" dirty="0" smtClean="0"/>
              <a:t>Data Dictionary</a:t>
            </a:r>
          </a:p>
          <a:p>
            <a:pPr lvl="1"/>
            <a:r>
              <a:rPr lang="en-US" altLang="en-US" sz="2000" dirty="0" smtClean="0"/>
              <a:t>Indices</a:t>
            </a:r>
          </a:p>
          <a:p>
            <a:pPr lvl="1">
              <a:buFont typeface="Monotype Sorts" pitchFamily="2" charset="2"/>
              <a:buNone/>
            </a:pP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7543800" cy="67056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/>
              <a:t>Query</a:t>
            </a:r>
            <a:r>
              <a:rPr lang="en-US" altLang="en-US" sz="2800" dirty="0">
                <a:effectLst/>
              </a:rPr>
              <a:t> </a:t>
            </a:r>
            <a:r>
              <a:rPr lang="en-US" altLang="en-US" sz="3200" dirty="0"/>
              <a:t>Processor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57400"/>
            <a:ext cx="7603293" cy="3276562"/>
          </a:xfrm>
        </p:spPr>
        <p:txBody>
          <a:bodyPr/>
          <a:lstStyle/>
          <a:p>
            <a:r>
              <a:rPr lang="en-US" altLang="en-US" sz="1700" dirty="0"/>
              <a:t>The query processor components include:</a:t>
            </a:r>
          </a:p>
          <a:p>
            <a:pPr lvl="1"/>
            <a:r>
              <a:rPr lang="en-US" altLang="en-US" sz="1700" dirty="0"/>
              <a:t>DDL  interpreter --  interprets DDL statements and records the definitions in the data dictionary.</a:t>
            </a:r>
          </a:p>
          <a:p>
            <a:pPr lvl="1"/>
            <a:r>
              <a:rPr lang="en-US" altLang="en-US" sz="1700" dirty="0"/>
              <a:t>DML compiler -- translates DML statements in a query language into an evaluation plan consisting of low-level instructions that the query evaluation engine understands.</a:t>
            </a:r>
          </a:p>
          <a:p>
            <a:pPr lvl="2"/>
            <a:r>
              <a:rPr lang="en-US" altLang="en-US" sz="1700" dirty="0"/>
              <a:t>The DML compiler performs query optimization; that is, it picks the lowest cost evaluation plan from among the various alternatives.</a:t>
            </a:r>
          </a:p>
          <a:p>
            <a:pPr lvl="1"/>
            <a:r>
              <a:rPr lang="en-US" altLang="en-US" sz="1700" dirty="0"/>
              <a:t>Query evaluation engine -- executes low-level instructions generated by the DML compiler.</a:t>
            </a:r>
          </a:p>
          <a:p>
            <a:pPr marL="563563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773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Processing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7327139" cy="1100771"/>
          </a:xfrm>
        </p:spPr>
        <p:txBody>
          <a:bodyPr>
            <a:normAutofit lnSpcReduction="10000"/>
          </a:bodyPr>
          <a:lstStyle/>
          <a:p>
            <a:pPr>
              <a:buFont typeface="Monotype Sorts" charset="2"/>
              <a:buNone/>
            </a:pPr>
            <a:r>
              <a:rPr lang="en-US" altLang="en-US" sz="1700" dirty="0"/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2.	Optimization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3.	Evaluation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3200"/>
            <a:ext cx="5718048" cy="34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9129028"/>
      </p:ext>
    </p:extLst>
  </p:cSld>
  <p:clrMapOvr>
    <a:masterClrMapping/>
  </p:clrMapOvr>
  <p:transition advTm="152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6858000" cy="533400"/>
          </a:xfrm>
        </p:spPr>
        <p:txBody>
          <a:bodyPr>
            <a:normAutofit fontScale="90000"/>
          </a:bodyPr>
          <a:lstStyle/>
          <a:p>
            <a:r>
              <a:rPr lang="en-US" altLang="en-US" sz="3600" smtClean="0"/>
              <a:t>Overall System Structure </a:t>
            </a:r>
          </a:p>
        </p:txBody>
      </p:sp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990600"/>
            <a:ext cx="463391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715701" y="4572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Architecture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15701" y="1766104"/>
            <a:ext cx="7354718" cy="4903787"/>
          </a:xfrm>
        </p:spPr>
        <p:txBody>
          <a:bodyPr/>
          <a:lstStyle/>
          <a:p>
            <a:r>
              <a:rPr lang="en-US" altLang="en-US" sz="1800" dirty="0"/>
              <a:t>Centralized databases</a:t>
            </a:r>
          </a:p>
          <a:p>
            <a:pPr lvl="1"/>
            <a:r>
              <a:rPr lang="en-US" altLang="en-US" sz="1700" dirty="0"/>
              <a:t>One to a few cores, shared memory</a:t>
            </a:r>
          </a:p>
          <a:p>
            <a:r>
              <a:rPr lang="en-US" altLang="en-US" sz="1800" dirty="0"/>
              <a:t>Client-server, </a:t>
            </a:r>
          </a:p>
          <a:p>
            <a:pPr lvl="1"/>
            <a:r>
              <a:rPr lang="en-US" altLang="en-US" sz="1700" dirty="0"/>
              <a:t>One server machine executes work on behalf of multiple client machines.</a:t>
            </a:r>
          </a:p>
          <a:p>
            <a:r>
              <a:rPr lang="en-US" altLang="en-US" sz="1800" dirty="0"/>
              <a:t>Parallel databases</a:t>
            </a:r>
          </a:p>
          <a:p>
            <a:pPr lvl="1"/>
            <a:r>
              <a:rPr lang="en-US" altLang="en-US" sz="1700" dirty="0"/>
              <a:t>Many core shared memory</a:t>
            </a:r>
          </a:p>
          <a:p>
            <a:pPr lvl="1"/>
            <a:r>
              <a:rPr lang="en-US" altLang="en-US" sz="1700" dirty="0"/>
              <a:t>Shared disk</a:t>
            </a:r>
          </a:p>
          <a:p>
            <a:pPr lvl="1"/>
            <a:r>
              <a:rPr lang="en-US" altLang="en-US" sz="1700" dirty="0"/>
              <a:t>Shared nothing</a:t>
            </a:r>
          </a:p>
          <a:p>
            <a:r>
              <a:rPr lang="en-US" altLang="en-US" sz="1800" dirty="0"/>
              <a:t>Distributed databases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Geographical distribution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Schema/data heterogeneity</a:t>
            </a:r>
          </a:p>
        </p:txBody>
      </p:sp>
    </p:spTree>
    <p:extLst>
      <p:ext uri="{BB962C8B-B14F-4D97-AF65-F5344CB8AC3E}">
        <p14:creationId xmlns:p14="http://schemas.microsoft.com/office/powerpoint/2010/main" val="37447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438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Hierarchy of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66800" y="609600"/>
            <a:ext cx="784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GB" sz="4300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4000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Basics of Data Arrangement and Access</a:t>
            </a:r>
            <a:endParaRPr lang="en-GB" sz="4000" dirty="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057400"/>
            <a:ext cx="7924800" cy="36576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15000"/>
              </a:spcBef>
              <a:defRPr/>
            </a:pPr>
            <a:r>
              <a:rPr lang="en-GB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The Data Hierarchy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  <a:defRPr/>
            </a:pPr>
            <a:r>
              <a:rPr lang="en-GB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Recall…8 bits =&gt; 1 byte =&gt; 1 character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  <a:defRPr/>
            </a:pPr>
            <a:r>
              <a:rPr lang="en-GB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Field</a:t>
            </a:r>
            <a:r>
              <a:rPr lang="en-GB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- a logical grouping of characters into a word, a small group of words, or a complete number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  <a:defRPr/>
            </a:pPr>
            <a:r>
              <a:rPr lang="en-GB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Record</a:t>
            </a:r>
            <a:r>
              <a:rPr lang="en-GB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 - a logical grouping of related fields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  <a:defRPr/>
            </a:pPr>
            <a:r>
              <a:rPr lang="en-GB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File</a:t>
            </a:r>
            <a:r>
              <a:rPr lang="en-GB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- a logical grouping of related records</a:t>
            </a:r>
          </a:p>
          <a:p>
            <a:pPr lvl="1" eaLnBrk="1" hangingPunct="1">
              <a:lnSpc>
                <a:spcPct val="95000"/>
              </a:lnSpc>
              <a:spcBef>
                <a:spcPct val="15000"/>
              </a:spcBef>
              <a:defRPr/>
            </a:pPr>
            <a:r>
              <a:rPr lang="en-GB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Database</a:t>
            </a:r>
            <a:r>
              <a:rPr lang="en-GB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- a logical grouping of related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0" descr="C:\NortonSlides\art16\Fig 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19"/>
          <a:stretch>
            <a:fillRect/>
          </a:stretch>
        </p:blipFill>
        <p:spPr bwMode="auto">
          <a:xfrm>
            <a:off x="152400" y="885825"/>
            <a:ext cx="8763000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431925" y="457200"/>
            <a:ext cx="5210175" cy="3011488"/>
            <a:chOff x="902" y="1968"/>
            <a:chExt cx="3282" cy="1897"/>
          </a:xfrm>
        </p:grpSpPr>
        <p:pic>
          <p:nvPicPr>
            <p:cNvPr id="12296" name="Picture 11" descr="C:\NortonSlides\art16\Fig 0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35" t="6372" r="49420" b="72878"/>
            <a:stretch>
              <a:fillRect/>
            </a:stretch>
          </p:blipFill>
          <p:spPr bwMode="auto">
            <a:xfrm>
              <a:off x="1824" y="1968"/>
              <a:ext cx="2360" cy="1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7" name="Text Box 12"/>
            <p:cNvSpPr txBox="1">
              <a:spLocks noChangeArrowheads="1"/>
            </p:cNvSpPr>
            <p:nvPr/>
          </p:nvSpPr>
          <p:spPr bwMode="auto">
            <a:xfrm>
              <a:off x="902" y="3577"/>
              <a:ext cx="5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Arial" panose="020B0604020202020204" pitchFamily="34" charset="0"/>
                </a:rPr>
                <a:t>Field</a:t>
              </a:r>
            </a:p>
          </p:txBody>
        </p:sp>
        <p:sp>
          <p:nvSpPr>
            <p:cNvPr id="12298" name="Line 14"/>
            <p:cNvSpPr>
              <a:spLocks noChangeShapeType="1"/>
            </p:cNvSpPr>
            <p:nvPr/>
          </p:nvSpPr>
          <p:spPr bwMode="auto">
            <a:xfrm flipV="1">
              <a:off x="1440" y="2976"/>
              <a:ext cx="1152" cy="76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355725" y="4391025"/>
            <a:ext cx="5197475" cy="1933575"/>
            <a:chOff x="854" y="1968"/>
            <a:chExt cx="3274" cy="1218"/>
          </a:xfrm>
        </p:grpSpPr>
        <p:pic>
          <p:nvPicPr>
            <p:cNvPr id="12293" name="Picture 16" descr="C:\NortonSlides\art16\Fig 0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35" t="6407" r="49420" b="72878"/>
            <a:stretch>
              <a:fillRect/>
            </a:stretch>
          </p:blipFill>
          <p:spPr bwMode="auto">
            <a:xfrm>
              <a:off x="1872" y="1968"/>
              <a:ext cx="2256" cy="1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4" name="Text Box 17"/>
            <p:cNvSpPr txBox="1">
              <a:spLocks noChangeArrowheads="1"/>
            </p:cNvSpPr>
            <p:nvPr/>
          </p:nvSpPr>
          <p:spPr bwMode="auto">
            <a:xfrm>
              <a:off x="854" y="2424"/>
              <a:ext cx="7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Arial" panose="020B0604020202020204" pitchFamily="34" charset="0"/>
                </a:rPr>
                <a:t>Record</a:t>
              </a:r>
            </a:p>
          </p:txBody>
        </p:sp>
        <p:sp>
          <p:nvSpPr>
            <p:cNvPr id="12295" name="AutoShape 18"/>
            <p:cNvSpPr>
              <a:spLocks/>
            </p:cNvSpPr>
            <p:nvPr/>
          </p:nvSpPr>
          <p:spPr bwMode="auto">
            <a:xfrm>
              <a:off x="1600" y="1976"/>
              <a:ext cx="288" cy="1200"/>
            </a:xfrm>
            <a:prstGeom prst="leftBrace">
              <a:avLst>
                <a:gd name="adj1" fmla="val 34722"/>
                <a:gd name="adj2" fmla="val 5000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65350" y="990600"/>
            <a:ext cx="4768850" cy="5181600"/>
            <a:chOff x="1364" y="432"/>
            <a:chExt cx="3148" cy="3552"/>
          </a:xfrm>
        </p:grpSpPr>
        <p:grpSp>
          <p:nvGrpSpPr>
            <p:cNvPr id="13316" name="Group 7"/>
            <p:cNvGrpSpPr>
              <a:grpSpLocks/>
            </p:cNvGrpSpPr>
            <p:nvPr/>
          </p:nvGrpSpPr>
          <p:grpSpPr bwMode="auto">
            <a:xfrm>
              <a:off x="1364" y="432"/>
              <a:ext cx="3148" cy="3552"/>
              <a:chOff x="3744" y="816"/>
              <a:chExt cx="1872" cy="2112"/>
            </a:xfrm>
          </p:grpSpPr>
          <p:pic>
            <p:nvPicPr>
              <p:cNvPr id="13318" name="Picture 8" descr="C:\NortonSlides\art16\Fig 03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957" t="8904" b="18219"/>
              <a:stretch>
                <a:fillRect/>
              </a:stretch>
            </p:blipFill>
            <p:spPr bwMode="auto">
              <a:xfrm>
                <a:off x="3792" y="816"/>
                <a:ext cx="1824" cy="2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19" name="Rectangle 9"/>
              <p:cNvSpPr>
                <a:spLocks noChangeArrowheads="1"/>
              </p:cNvSpPr>
              <p:nvPr/>
            </p:nvSpPr>
            <p:spPr bwMode="auto">
              <a:xfrm>
                <a:off x="3744" y="2208"/>
                <a:ext cx="1056" cy="5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3317" name="Text Box 10"/>
            <p:cNvSpPr txBox="1">
              <a:spLocks noChangeArrowheads="1"/>
            </p:cNvSpPr>
            <p:nvPr/>
          </p:nvSpPr>
          <p:spPr bwMode="auto">
            <a:xfrm>
              <a:off x="2167" y="2857"/>
              <a:ext cx="10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Arial" panose="020B0604020202020204" pitchFamily="34" charset="0"/>
                </a:rPr>
                <a:t>File/Table</a:t>
              </a:r>
            </a:p>
          </p:txBody>
        </p:sp>
      </p:grpSp>
      <p:sp>
        <p:nvSpPr>
          <p:cNvPr id="13315" name="Text Box 13"/>
          <p:cNvSpPr txBox="1">
            <a:spLocks noChangeArrowheads="1"/>
          </p:cNvSpPr>
          <p:nvPr/>
        </p:nvSpPr>
        <p:spPr bwMode="auto">
          <a:xfrm>
            <a:off x="2286000" y="533400"/>
            <a:ext cx="4338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PROFESSIONAL ADDRESS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028"/>
          <p:cNvSpPr txBox="1">
            <a:spLocks noChangeArrowheads="1"/>
          </p:cNvSpPr>
          <p:nvPr/>
        </p:nvSpPr>
        <p:spPr bwMode="auto">
          <a:xfrm>
            <a:off x="152400" y="7620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/>
              <a:t>Hierarchy of data</a:t>
            </a:r>
          </a:p>
        </p:txBody>
      </p:sp>
      <p:sp>
        <p:nvSpPr>
          <p:cNvPr id="14339" name="Text Box 1029"/>
          <p:cNvSpPr txBox="1">
            <a:spLocks noChangeArrowheads="1"/>
          </p:cNvSpPr>
          <p:nvPr/>
        </p:nvSpPr>
        <p:spPr bwMode="auto">
          <a:xfrm>
            <a:off x="2667000" y="7620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/>
              <a:t>Example</a:t>
            </a:r>
          </a:p>
        </p:txBody>
      </p:sp>
      <p:sp>
        <p:nvSpPr>
          <p:cNvPr id="428038" name="Rectangle 1030"/>
          <p:cNvSpPr>
            <a:spLocks noChangeArrowheads="1"/>
          </p:cNvSpPr>
          <p:nvPr/>
        </p:nvSpPr>
        <p:spPr bwMode="auto">
          <a:xfrm>
            <a:off x="533400" y="1219200"/>
            <a:ext cx="1828800" cy="13716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18039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/>
              <a:t>Database</a:t>
            </a:r>
          </a:p>
        </p:txBody>
      </p:sp>
      <p:sp>
        <p:nvSpPr>
          <p:cNvPr id="428039" name="Rectangle 1031"/>
          <p:cNvSpPr>
            <a:spLocks noChangeArrowheads="1"/>
          </p:cNvSpPr>
          <p:nvPr/>
        </p:nvSpPr>
        <p:spPr bwMode="auto">
          <a:xfrm>
            <a:off x="533400" y="2819400"/>
            <a:ext cx="1828800" cy="8382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18039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/>
              <a:t>Files</a:t>
            </a:r>
          </a:p>
        </p:txBody>
      </p:sp>
      <p:sp>
        <p:nvSpPr>
          <p:cNvPr id="428040" name="Rectangle 1032"/>
          <p:cNvSpPr>
            <a:spLocks noChangeArrowheads="1"/>
          </p:cNvSpPr>
          <p:nvPr/>
        </p:nvSpPr>
        <p:spPr bwMode="auto">
          <a:xfrm>
            <a:off x="533400" y="3962400"/>
            <a:ext cx="1828800" cy="533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18039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/>
              <a:t>Records</a:t>
            </a:r>
          </a:p>
        </p:txBody>
      </p:sp>
      <p:sp>
        <p:nvSpPr>
          <p:cNvPr id="428041" name="Rectangle 1033"/>
          <p:cNvSpPr>
            <a:spLocks noChangeArrowheads="1"/>
          </p:cNvSpPr>
          <p:nvPr/>
        </p:nvSpPr>
        <p:spPr bwMode="auto">
          <a:xfrm>
            <a:off x="533400" y="4800600"/>
            <a:ext cx="1828800" cy="5334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18039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/>
              <a:t>Fields</a:t>
            </a:r>
          </a:p>
        </p:txBody>
      </p:sp>
      <p:sp>
        <p:nvSpPr>
          <p:cNvPr id="428042" name="Rectangle 1034"/>
          <p:cNvSpPr>
            <a:spLocks noChangeArrowheads="1"/>
          </p:cNvSpPr>
          <p:nvPr/>
        </p:nvSpPr>
        <p:spPr bwMode="auto">
          <a:xfrm>
            <a:off x="533400" y="5638800"/>
            <a:ext cx="1828800" cy="6858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tint val="18039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/>
              <a:t>Characters</a:t>
            </a:r>
            <a:br>
              <a:rPr lang="en-US"/>
            </a:br>
            <a:r>
              <a:rPr lang="en-US"/>
              <a:t>(bytes)</a:t>
            </a:r>
          </a:p>
        </p:txBody>
      </p:sp>
      <p:sp>
        <p:nvSpPr>
          <p:cNvPr id="14345" name="Text Box 1035"/>
          <p:cNvSpPr txBox="1">
            <a:spLocks noChangeArrowheads="1"/>
          </p:cNvSpPr>
          <p:nvPr/>
        </p:nvSpPr>
        <p:spPr bwMode="auto">
          <a:xfrm>
            <a:off x="2819400" y="1295400"/>
            <a:ext cx="1981200" cy="3460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0"/>
              <a:t>Personel file</a:t>
            </a:r>
          </a:p>
        </p:txBody>
      </p:sp>
      <p:sp>
        <p:nvSpPr>
          <p:cNvPr id="14346" name="Text Box 1036"/>
          <p:cNvSpPr txBox="1">
            <a:spLocks noChangeArrowheads="1"/>
          </p:cNvSpPr>
          <p:nvPr/>
        </p:nvSpPr>
        <p:spPr bwMode="auto">
          <a:xfrm>
            <a:off x="2819400" y="1752600"/>
            <a:ext cx="1981200" cy="3460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0"/>
              <a:t>Department file</a:t>
            </a:r>
          </a:p>
        </p:txBody>
      </p:sp>
      <p:sp>
        <p:nvSpPr>
          <p:cNvPr id="14347" name="Text Box 1037"/>
          <p:cNvSpPr txBox="1">
            <a:spLocks noChangeArrowheads="1"/>
          </p:cNvSpPr>
          <p:nvPr/>
        </p:nvSpPr>
        <p:spPr bwMode="auto">
          <a:xfrm>
            <a:off x="2819400" y="2209800"/>
            <a:ext cx="1981200" cy="3460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0"/>
              <a:t>Payroll file</a:t>
            </a:r>
          </a:p>
        </p:txBody>
      </p:sp>
      <p:sp>
        <p:nvSpPr>
          <p:cNvPr id="14348" name="Text Box 1038"/>
          <p:cNvSpPr txBox="1">
            <a:spLocks noChangeArrowheads="1"/>
          </p:cNvSpPr>
          <p:nvPr/>
        </p:nvSpPr>
        <p:spPr bwMode="auto">
          <a:xfrm>
            <a:off x="6629400" y="1736725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(Project database)</a:t>
            </a:r>
          </a:p>
        </p:txBody>
      </p:sp>
      <p:sp>
        <p:nvSpPr>
          <p:cNvPr id="14349" name="Text Box 1039"/>
          <p:cNvSpPr txBox="1">
            <a:spLocks noChangeArrowheads="1"/>
          </p:cNvSpPr>
          <p:nvPr/>
        </p:nvSpPr>
        <p:spPr bwMode="auto">
          <a:xfrm>
            <a:off x="2819400" y="2871788"/>
            <a:ext cx="3505200" cy="785812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b="0"/>
              <a:t>005-10-6321 Johns Francine 10-7-65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b="0"/>
              <a:t>549-77-1001 Buckley Bill 2-17-79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en-US" sz="1600" b="0"/>
              <a:t>098-40-1370 Fiske Steven 1-5-85</a:t>
            </a:r>
          </a:p>
        </p:txBody>
      </p:sp>
      <p:sp>
        <p:nvSpPr>
          <p:cNvPr id="14350" name="Text Box 1040"/>
          <p:cNvSpPr txBox="1">
            <a:spLocks noChangeArrowheads="1"/>
          </p:cNvSpPr>
          <p:nvPr/>
        </p:nvSpPr>
        <p:spPr bwMode="auto">
          <a:xfrm>
            <a:off x="6629400" y="2979738"/>
            <a:ext cx="190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(Personnel file)</a:t>
            </a:r>
          </a:p>
        </p:txBody>
      </p:sp>
      <p:sp>
        <p:nvSpPr>
          <p:cNvPr id="14351" name="Text Box 1041"/>
          <p:cNvSpPr txBox="1">
            <a:spLocks noChangeArrowheads="1"/>
          </p:cNvSpPr>
          <p:nvPr/>
        </p:nvSpPr>
        <p:spPr bwMode="auto">
          <a:xfrm>
            <a:off x="2819400" y="4043363"/>
            <a:ext cx="3505200" cy="3460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098-40-1370 Fiske Steven 1-5-85 598</a:t>
            </a:r>
          </a:p>
        </p:txBody>
      </p:sp>
      <p:sp>
        <p:nvSpPr>
          <p:cNvPr id="14352" name="Text Box 1042"/>
          <p:cNvSpPr txBox="1">
            <a:spLocks noChangeArrowheads="1"/>
          </p:cNvSpPr>
          <p:nvPr/>
        </p:nvSpPr>
        <p:spPr bwMode="auto">
          <a:xfrm>
            <a:off x="6629400" y="3962400"/>
            <a:ext cx="18288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(Record containing SSN, last name, first name, date of hire)</a:t>
            </a:r>
          </a:p>
        </p:txBody>
      </p:sp>
      <p:sp>
        <p:nvSpPr>
          <p:cNvPr id="14353" name="Text Box 1043"/>
          <p:cNvSpPr txBox="1">
            <a:spLocks noChangeArrowheads="1"/>
          </p:cNvSpPr>
          <p:nvPr/>
        </p:nvSpPr>
        <p:spPr bwMode="auto">
          <a:xfrm>
            <a:off x="2819400" y="4881563"/>
            <a:ext cx="762000" cy="3460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Fiske</a:t>
            </a:r>
          </a:p>
        </p:txBody>
      </p:sp>
      <p:sp>
        <p:nvSpPr>
          <p:cNvPr id="14354" name="Text Box 1044"/>
          <p:cNvSpPr txBox="1">
            <a:spLocks noChangeArrowheads="1"/>
          </p:cNvSpPr>
          <p:nvPr/>
        </p:nvSpPr>
        <p:spPr bwMode="auto">
          <a:xfrm>
            <a:off x="4114800" y="4876800"/>
            <a:ext cx="190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(Last name field)</a:t>
            </a:r>
          </a:p>
        </p:txBody>
      </p:sp>
      <p:sp>
        <p:nvSpPr>
          <p:cNvPr id="14355" name="Text Box 1045"/>
          <p:cNvSpPr txBox="1">
            <a:spLocks noChangeArrowheads="1"/>
          </p:cNvSpPr>
          <p:nvPr/>
        </p:nvSpPr>
        <p:spPr bwMode="auto">
          <a:xfrm>
            <a:off x="2743200" y="5867400"/>
            <a:ext cx="1143000" cy="3460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1000100</a:t>
            </a:r>
          </a:p>
        </p:txBody>
      </p:sp>
      <p:sp>
        <p:nvSpPr>
          <p:cNvPr id="14356" name="Text Box 1046"/>
          <p:cNvSpPr txBox="1">
            <a:spLocks noChangeArrowheads="1"/>
          </p:cNvSpPr>
          <p:nvPr/>
        </p:nvSpPr>
        <p:spPr bwMode="auto">
          <a:xfrm>
            <a:off x="4114800" y="58674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1600" b="0"/>
              <a:t>(Letter ‘F’ in ASCII)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7772400" cy="549275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The Hierarchy of Data</a:t>
            </a:r>
            <a:endParaRPr lang="en-US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1777</TotalTime>
  <Words>1909</Words>
  <Application>Microsoft Office PowerPoint</Application>
  <PresentationFormat>On-screen Show (4:3)</PresentationFormat>
  <Paragraphs>347</Paragraphs>
  <Slides>44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MS PGothic</vt:lpstr>
      <vt:lpstr>Arial</vt:lpstr>
      <vt:lpstr>Calibri</vt:lpstr>
      <vt:lpstr>Calibri Light</vt:lpstr>
      <vt:lpstr>Helvetica</vt:lpstr>
      <vt:lpstr>Monotype Sorts</vt:lpstr>
      <vt:lpstr>Symbol</vt:lpstr>
      <vt:lpstr>Times New Roman</vt:lpstr>
      <vt:lpstr>Wingdings</vt:lpstr>
      <vt:lpstr>Retrospect</vt:lpstr>
      <vt:lpstr>Clip</vt:lpstr>
      <vt:lpstr>Database Concepts</vt:lpstr>
      <vt:lpstr>Databases that you may use…..</vt:lpstr>
      <vt:lpstr>Data</vt:lpstr>
      <vt:lpstr>DBMS ‘Discussion’</vt:lpstr>
      <vt:lpstr>Hierarchy of Data</vt:lpstr>
      <vt:lpstr>Basics of Data Arrangement and Access</vt:lpstr>
      <vt:lpstr>PowerPoint Presentation</vt:lpstr>
      <vt:lpstr>PowerPoint Presentation</vt:lpstr>
      <vt:lpstr>The Hierarchy of Data</vt:lpstr>
      <vt:lpstr>Data Entities, Attributes, and Keys</vt:lpstr>
      <vt:lpstr>Keys and Attributes </vt:lpstr>
      <vt:lpstr>The Traditional Approach </vt:lpstr>
      <vt:lpstr>PowerPoint Presentation</vt:lpstr>
      <vt:lpstr>Drawbacks</vt:lpstr>
      <vt:lpstr>Database Approach</vt:lpstr>
      <vt:lpstr>PowerPoint Presentation</vt:lpstr>
      <vt:lpstr>Database Management System (DBMS)</vt:lpstr>
      <vt:lpstr>Purpose of Database Systems</vt:lpstr>
      <vt:lpstr>Drawbacks of using file systems (cont.) </vt:lpstr>
      <vt:lpstr>Why Use a DBMS?</vt:lpstr>
      <vt:lpstr>Levels of Abstraction</vt:lpstr>
      <vt:lpstr>View of Data</vt:lpstr>
      <vt:lpstr>Instances and Schemas</vt:lpstr>
      <vt:lpstr>Database Design</vt:lpstr>
      <vt:lpstr>Data Models</vt:lpstr>
      <vt:lpstr>Database Languages</vt:lpstr>
      <vt:lpstr>Data Definition Language (DDL)</vt:lpstr>
      <vt:lpstr>Data Manipulation Language (DML)</vt:lpstr>
      <vt:lpstr>Relational Model</vt:lpstr>
      <vt:lpstr>A Sample Relational Database</vt:lpstr>
      <vt:lpstr>SQL</vt:lpstr>
      <vt:lpstr>Transaction Management </vt:lpstr>
      <vt:lpstr>Architecture of Database Applications</vt:lpstr>
      <vt:lpstr>Architecture</vt:lpstr>
      <vt:lpstr>Database Users</vt:lpstr>
      <vt:lpstr>Database Users</vt:lpstr>
      <vt:lpstr>Database Administrator</vt:lpstr>
      <vt:lpstr>Database System Structure</vt:lpstr>
      <vt:lpstr>Database Engine</vt:lpstr>
      <vt:lpstr>Storage Management</vt:lpstr>
      <vt:lpstr>Query Processor</vt:lpstr>
      <vt:lpstr>Query Processing</vt:lpstr>
      <vt:lpstr>Overall System Structure </vt:lpstr>
      <vt:lpstr>Database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Scott MacKenzie</dc:creator>
  <cp:lastModifiedBy>Sunu</cp:lastModifiedBy>
  <cp:revision>155</cp:revision>
  <dcterms:created xsi:type="dcterms:W3CDTF">1999-12-23T23:02:29Z</dcterms:created>
  <dcterms:modified xsi:type="dcterms:W3CDTF">2021-09-07T05:19:59Z</dcterms:modified>
</cp:coreProperties>
</file>