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28"/>
  </p:notesMasterIdLst>
  <p:handoutMasterIdLst>
    <p:handoutMasterId r:id="rId29"/>
  </p:handoutMasterIdLst>
  <p:sldIdLst>
    <p:sldId id="280" r:id="rId2"/>
    <p:sldId id="330" r:id="rId3"/>
    <p:sldId id="331" r:id="rId4"/>
    <p:sldId id="336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8" r:id="rId19"/>
    <p:sldId id="353" r:id="rId20"/>
    <p:sldId id="354" r:id="rId21"/>
    <p:sldId id="355" r:id="rId22"/>
    <p:sldId id="356" r:id="rId23"/>
    <p:sldId id="359" r:id="rId24"/>
    <p:sldId id="360" r:id="rId25"/>
    <p:sldId id="357" r:id="rId26"/>
    <p:sldId id="36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3" autoAdjust="0"/>
    <p:restoredTop sz="94675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9CDC1C87-519A-46A1-B9D4-0B1F16F55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849F93D-E0A9-4B9E-B4F1-F0AC0FB59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06D633-1D86-4C1B-9A70-8C0958672D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66675"/>
            <a:ext cx="8077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71500" y="1114425"/>
            <a:ext cx="7848600" cy="4876800"/>
          </a:xfrm>
        </p:spPr>
        <p:txBody>
          <a:bodyPr/>
          <a:lstStyle/>
          <a:p>
            <a:pPr lvl="0"/>
            <a:endParaRPr lang="en-IN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CB97365-EBCA-4027-87D5-99FC1D4DF0BB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9/4/2023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sz="2800" smtClean="0"/>
              <a:t>Example Instance of Students Relation</a:t>
            </a:r>
          </a:p>
        </p:txBody>
      </p:sp>
      <p:graphicFrame>
        <p:nvGraphicFramePr>
          <p:cNvPr id="6146" name="Object 5"/>
          <p:cNvGraphicFramePr>
            <a:graphicFrameLocks noGrp="1"/>
          </p:cNvGraphicFramePr>
          <p:nvPr>
            <p:ph type="tbl" idx="1"/>
          </p:nvPr>
        </p:nvGraphicFramePr>
        <p:xfrm>
          <a:off x="1655082" y="1850119"/>
          <a:ext cx="56419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6737760" imgH="2499480" progId="Word.Document.8">
                  <p:embed/>
                </p:oleObj>
              </mc:Choice>
              <mc:Fallback>
                <p:oleObj name="Document" r:id="rId3" imgW="6737760" imgH="249948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082" y="1850119"/>
                        <a:ext cx="564197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71513" y="4495800"/>
            <a:ext cx="7635875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 </a:t>
            </a:r>
            <a:r>
              <a:rPr lang="en-US" dirty="0"/>
              <a:t>Cardinality = 3, </a:t>
            </a:r>
            <a:r>
              <a:rPr lang="en-US" dirty="0" err="1"/>
              <a:t>arity</a:t>
            </a:r>
            <a:r>
              <a:rPr lang="en-US" dirty="0"/>
              <a:t> (degree) = 5 , all rows distinct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27025"/>
            <a:ext cx="8077200" cy="746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SQL - A language for Relational DBs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828800"/>
            <a:ext cx="7772400" cy="44196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SQL: standard language (based on SEQUEL in System R (IBM now DB2))</a:t>
            </a:r>
          </a:p>
          <a:p>
            <a:endParaRPr lang="en-US" smtClean="0"/>
          </a:p>
          <a:p>
            <a:r>
              <a:rPr lang="en-US" smtClean="0"/>
              <a:t>Data Definition Language (DDL)</a:t>
            </a:r>
          </a:p>
          <a:p>
            <a:pPr lvl="1"/>
            <a:r>
              <a:rPr lang="en-US" sz="1800" smtClean="0"/>
              <a:t>create, modify, delete relations</a:t>
            </a:r>
          </a:p>
          <a:p>
            <a:pPr lvl="1"/>
            <a:r>
              <a:rPr lang="en-US" sz="1800" smtClean="0"/>
              <a:t>specify constraints</a:t>
            </a:r>
          </a:p>
          <a:p>
            <a:pPr lvl="1"/>
            <a:r>
              <a:rPr lang="en-US" sz="1800" smtClean="0"/>
              <a:t>administer users, security, etc.</a:t>
            </a:r>
          </a:p>
          <a:p>
            <a:pPr lvl="1"/>
            <a:endParaRPr lang="en-US" sz="1800" smtClean="0"/>
          </a:p>
          <a:p>
            <a:r>
              <a:rPr lang="en-US" smtClean="0"/>
              <a:t>Data Manipulation Language (DML)</a:t>
            </a:r>
          </a:p>
          <a:p>
            <a:pPr lvl="1"/>
            <a:r>
              <a:rPr lang="en-US" sz="1800" smtClean="0"/>
              <a:t>Specify </a:t>
            </a:r>
            <a:r>
              <a:rPr lang="en-US" sz="1800" i="1" smtClean="0"/>
              <a:t>queries </a:t>
            </a:r>
            <a:r>
              <a:rPr lang="en-US" sz="1800" smtClean="0"/>
              <a:t>to find tuples that satisfy criteria</a:t>
            </a:r>
          </a:p>
          <a:p>
            <a:pPr lvl="1"/>
            <a:r>
              <a:rPr lang="en-US" sz="1800" smtClean="0"/>
              <a:t>add, modify, remove tuples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Overview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0767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smtClean="0">
                <a:latin typeface="Lucida Console" pitchFamily="49" charset="0"/>
              </a:rPr>
              <a:t>CREATE TABLE &lt;name&gt; ( &lt;field&gt; &lt;domain&gt;, … )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Lucida Console" pitchFamily="49" charset="0"/>
              </a:rPr>
              <a:t>INSERT INTO &lt;name&gt; (&lt;field names&gt;)</a:t>
            </a:r>
            <a:br>
              <a:rPr lang="en-US" sz="1600" smtClean="0">
                <a:latin typeface="Lucida Console" pitchFamily="49" charset="0"/>
              </a:rPr>
            </a:br>
            <a:r>
              <a:rPr lang="en-US" sz="1600" smtClean="0">
                <a:latin typeface="Lucida Console" pitchFamily="49" charset="0"/>
              </a:rPr>
              <a:t>     VALUES (&lt;field values&gt;)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Lucida Console" pitchFamily="49" charset="0"/>
              </a:rPr>
              <a:t>DELETE FROM &lt;name&gt; </a:t>
            </a:r>
            <a:br>
              <a:rPr lang="en-US" sz="1600" smtClean="0">
                <a:latin typeface="Lucida Console" pitchFamily="49" charset="0"/>
              </a:rPr>
            </a:br>
            <a:r>
              <a:rPr lang="en-US" sz="1600" smtClean="0">
                <a:latin typeface="Lucida Console" pitchFamily="49" charset="0"/>
              </a:rPr>
              <a:t>      WHERE &lt;condition&gt;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Lucida Console" pitchFamily="49" charset="0"/>
              </a:rPr>
              <a:t>UPDATE &lt;name&gt; </a:t>
            </a:r>
            <a:br>
              <a:rPr lang="en-US" sz="1600" smtClean="0">
                <a:latin typeface="Lucida Console" pitchFamily="49" charset="0"/>
              </a:rPr>
            </a:br>
            <a:r>
              <a:rPr lang="en-US" sz="1600" smtClean="0">
                <a:latin typeface="Lucida Console" pitchFamily="49" charset="0"/>
              </a:rPr>
              <a:t>   SET &lt;field name&gt; = &lt;value&gt;</a:t>
            </a:r>
            <a:br>
              <a:rPr lang="en-US" sz="1600" smtClean="0">
                <a:latin typeface="Lucida Console" pitchFamily="49" charset="0"/>
              </a:rPr>
            </a:br>
            <a:r>
              <a:rPr lang="en-US" sz="1600" smtClean="0">
                <a:latin typeface="Lucida Console" pitchFamily="49" charset="0"/>
              </a:rPr>
              <a:t> WHERE &lt;condition&gt;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Lucida Console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Lucida Console" pitchFamily="49" charset="0"/>
              </a:rPr>
              <a:t>SELECT &lt;fields&gt; </a:t>
            </a:r>
            <a:br>
              <a:rPr lang="en-US" sz="1600" smtClean="0">
                <a:latin typeface="Lucida Console" pitchFamily="49" charset="0"/>
              </a:rPr>
            </a:br>
            <a:r>
              <a:rPr lang="en-US" sz="1600" smtClean="0">
                <a:latin typeface="Lucida Console" pitchFamily="49" charset="0"/>
              </a:rPr>
              <a:t>  FROM &lt;name&gt;</a:t>
            </a:r>
            <a:br>
              <a:rPr lang="en-US" sz="1600" smtClean="0">
                <a:latin typeface="Lucida Console" pitchFamily="49" charset="0"/>
              </a:rPr>
            </a:br>
            <a:r>
              <a:rPr lang="en-US" sz="1600" smtClean="0">
                <a:latin typeface="Lucida Console" pitchFamily="49" charset="0"/>
              </a:rPr>
              <a:t> WHERE &lt;condition&gt;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Creating Relations in SQL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152400" y="1752600"/>
            <a:ext cx="5867400" cy="46482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mtClean="0"/>
              <a:t>Creates the Students relation.</a:t>
            </a:r>
          </a:p>
          <a:p>
            <a:endParaRPr lang="en-US" smtClean="0"/>
          </a:p>
          <a:p>
            <a:r>
              <a:rPr lang="en-US" smtClean="0"/>
              <a:t>Note: the type </a:t>
            </a:r>
            <a:r>
              <a:rPr lang="en-US" smtClean="0">
                <a:solidFill>
                  <a:schemeClr val="tx2"/>
                </a:solidFill>
              </a:rPr>
              <a:t>(domain)</a:t>
            </a:r>
            <a:r>
              <a:rPr lang="en-US" smtClean="0">
                <a:solidFill>
                  <a:schemeClr val="accent2"/>
                </a:solidFill>
              </a:rPr>
              <a:t>  </a:t>
            </a:r>
            <a:r>
              <a:rPr lang="en-US" smtClean="0"/>
              <a:t>of each field is specified, and enforced by the DBMS </a:t>
            </a:r>
          </a:p>
          <a:p>
            <a:pPr lvl="1"/>
            <a:r>
              <a:rPr lang="en-US" sz="1800" smtClean="0"/>
              <a:t>whenever tuples are added or modified. </a:t>
            </a:r>
          </a:p>
          <a:p>
            <a:pPr lvl="1"/>
            <a:endParaRPr lang="en-US" sz="1800" smtClean="0"/>
          </a:p>
          <a:p>
            <a:r>
              <a:rPr lang="en-US" smtClean="0"/>
              <a:t>Another example: the Enrolled table holds information about courses  students take.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621338" y="1814513"/>
            <a:ext cx="31861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CREATE TABLE Students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(sid CHAR(20), 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 name CHAR(20), 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 login CHAR(10),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 age INTEGER,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 gpa FLOAT)</a:t>
            </a:r>
            <a:r>
              <a:rPr lang="en-US" sz="1800">
                <a:latin typeface="Lucida Console" pitchFamily="49" charset="0"/>
              </a:rPr>
              <a:t>  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85800" y="45720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622925" y="5013325"/>
            <a:ext cx="35210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CREATE TABLE Enrolled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(sid CHAR(20), 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 cid CHAR(20), 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	 grade CHAR(2))</a:t>
            </a:r>
            <a:r>
              <a:rPr lang="en-US" sz="1800">
                <a:latin typeface="Lucida Console" pitchFamily="49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0675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759075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Adding and Deleting Tuples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73075" y="1676400"/>
            <a:ext cx="7772400" cy="609600"/>
          </a:xfrm>
          <a:noFill/>
        </p:spPr>
        <p:txBody>
          <a:bodyPr lIns="92075" tIns="46038" rIns="92075" bIns="46038"/>
          <a:lstStyle/>
          <a:p>
            <a:r>
              <a:rPr lang="en-US" smtClean="0"/>
              <a:t>Can insert a single tuple using: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701675" y="2362200"/>
            <a:ext cx="8108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INSERT INTO  Students (sid, name, login, age, gpa)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     VALUES  (‘53688’, ‘Smith’, ‘smith@ee’, 18, 3.2)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73075" y="3429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b="1"/>
              <a:t>Can delete all tuples satisfying some condition (e.g., name = Smith):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133600" y="4483100"/>
            <a:ext cx="4229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DELETE</a:t>
            </a:r>
            <a:r>
              <a:rPr lang="en-US">
                <a:latin typeface="Lucida Console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  FROM</a:t>
            </a:r>
            <a:r>
              <a:rPr lang="en-US">
                <a:latin typeface="Lucida Console" pitchFamily="49" charset="0"/>
              </a:rPr>
              <a:t> Students S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 WHERE</a:t>
            </a:r>
            <a:r>
              <a:rPr lang="en-US">
                <a:latin typeface="Lucida Console" pitchFamily="49" charset="0"/>
              </a:rPr>
              <a:t> S.name = ‘Smith’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04800" y="5927725"/>
            <a:ext cx="8528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 typeface="Monotype Sorts" pitchFamily="2" charset="2"/>
              <a:buChar char="F"/>
            </a:pPr>
            <a:r>
              <a:rPr lang="en-US" i="1">
                <a:latin typeface="Book Antiqua" pitchFamily="18" charset="0"/>
              </a:rPr>
              <a:t> </a:t>
            </a:r>
            <a:r>
              <a:rPr lang="en-US" b="1"/>
              <a:t>Powerful variants of these commands are available; </a:t>
            </a:r>
            <a:br>
              <a:rPr lang="en-US" b="1"/>
            </a:br>
            <a:r>
              <a:rPr lang="en-US" b="1"/>
              <a:t>    more later!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Updating Tuples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Can update all tuples, or just those matching some criterion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3048000"/>
            <a:ext cx="3536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UPDATE  Students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SET sid = sid + 100000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066800" y="4343400"/>
            <a:ext cx="27749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UPDATE  Enrolled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SET grade = ‘E’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WHERE grade = ‘F’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Integrity Constraints over Relations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81200"/>
            <a:ext cx="8458200" cy="4076700"/>
          </a:xfrm>
        </p:spPr>
        <p:txBody>
          <a:bodyPr/>
          <a:lstStyle/>
          <a:p>
            <a:r>
              <a:rPr lang="en-US" sz="3200" dirty="0" smtClean="0"/>
              <a:t>Keys</a:t>
            </a:r>
          </a:p>
          <a:p>
            <a:pPr lvl="1"/>
            <a:r>
              <a:rPr lang="en-US" dirty="0" smtClean="0"/>
              <a:t>Keys are a way to associate </a:t>
            </a:r>
            <a:r>
              <a:rPr lang="en-US" dirty="0" err="1" smtClean="0"/>
              <a:t>tuples</a:t>
            </a:r>
            <a:r>
              <a:rPr lang="en-US" dirty="0" smtClean="0"/>
              <a:t> in different relations</a:t>
            </a:r>
          </a:p>
          <a:p>
            <a:pPr lvl="1"/>
            <a:r>
              <a:rPr lang="en-US" dirty="0" smtClean="0"/>
              <a:t>Keys are one form of integrity constraint (IC)</a:t>
            </a:r>
          </a:p>
          <a:p>
            <a:endParaRPr lang="en-US" dirty="0" smtClean="0"/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4662488" y="4114800"/>
          <a:ext cx="44815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6742080" imgH="2496960" progId="Word.Document.8">
                  <p:embed/>
                </p:oleObj>
              </mc:Choice>
              <mc:Fallback>
                <p:oleObj name="Document" r:id="rId3" imgW="6742080" imgH="24969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114800"/>
                        <a:ext cx="448151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5"/>
          <p:cNvSpPr>
            <a:spLocks noChangeShapeType="1"/>
          </p:cNvSpPr>
          <p:nvPr/>
        </p:nvSpPr>
        <p:spPr bwMode="auto">
          <a:xfrm>
            <a:off x="3519488" y="4322763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3595688" y="4703763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 flipV="1">
            <a:off x="3519488" y="4779963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3519488" y="5084763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4646613" y="3697288"/>
            <a:ext cx="13668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Students</a:t>
            </a:r>
          </a:p>
        </p:txBody>
      </p:sp>
      <p:graphicFrame>
        <p:nvGraphicFramePr>
          <p:cNvPr id="7171" name="Object 10"/>
          <p:cNvGraphicFramePr>
            <a:graphicFrameLocks/>
          </p:cNvGraphicFramePr>
          <p:nvPr/>
        </p:nvGraphicFramePr>
        <p:xfrm>
          <a:off x="425450" y="3878263"/>
          <a:ext cx="342106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5" imgW="4721543" imgH="2472592" progId="Word.Document.8">
                  <p:embed/>
                </p:oleObj>
              </mc:Choice>
              <mc:Fallback>
                <p:oleObj name="Document" r:id="rId5" imgW="4721543" imgH="2472592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878263"/>
                        <a:ext cx="3421063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79413" y="3470275"/>
            <a:ext cx="1344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Primary Keys - Definitions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458200" cy="4419600"/>
          </a:xfrm>
          <a:noFill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1800" smtClean="0"/>
              <a:t>A set of fields is a </a:t>
            </a:r>
            <a:r>
              <a:rPr lang="en-US" sz="1800" i="1" u="sng" smtClean="0">
                <a:solidFill>
                  <a:srgbClr val="008000"/>
                </a:solidFill>
              </a:rPr>
              <a:t>superkey</a:t>
            </a:r>
            <a:r>
              <a:rPr lang="en-US" sz="1800" smtClean="0"/>
              <a:t> if: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No two distinct tuples can have same values in all key fields</a:t>
            </a:r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800" smtClean="0"/>
              <a:t>A set of fields is a </a:t>
            </a:r>
            <a:r>
              <a:rPr lang="en-US" sz="1800" u="sng" smtClean="0">
                <a:solidFill>
                  <a:srgbClr val="008000"/>
                </a:solidFill>
              </a:rPr>
              <a:t>candidate</a:t>
            </a:r>
            <a:r>
              <a:rPr lang="en-US" sz="1800" u="sng" smtClean="0"/>
              <a:t> </a:t>
            </a:r>
            <a:r>
              <a:rPr lang="en-US" sz="1800" i="1" u="sng" smtClean="0">
                <a:solidFill>
                  <a:srgbClr val="008000"/>
                </a:solidFill>
              </a:rPr>
              <a:t>key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for a relation if :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It is a superkey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No subset of the fields is a superkey</a:t>
            </a:r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800" smtClean="0"/>
              <a:t>&gt;1 </a:t>
            </a:r>
            <a:r>
              <a:rPr lang="en-US" sz="1800" u="sng" smtClean="0"/>
              <a:t>candidate keys</a:t>
            </a:r>
            <a:r>
              <a:rPr lang="en-US" sz="1800" smtClean="0"/>
              <a:t> for a relation?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one of the keys is chosen (by DBA) to be the </a:t>
            </a:r>
            <a:r>
              <a:rPr lang="en-US" sz="1600" i="1" smtClean="0">
                <a:solidFill>
                  <a:schemeClr val="tx2"/>
                </a:solidFill>
              </a:rPr>
              <a:t>primary key</a:t>
            </a:r>
            <a:r>
              <a:rPr lang="en-US" sz="1600" smtClean="0"/>
              <a:t>.</a:t>
            </a:r>
          </a:p>
          <a:p>
            <a:pPr lvl="1">
              <a:lnSpc>
                <a:spcPct val="80000"/>
              </a:lnSpc>
            </a:pPr>
            <a:endParaRPr lang="en-US" sz="1600" smtClean="0"/>
          </a:p>
          <a:p>
            <a:pPr>
              <a:lnSpc>
                <a:spcPct val="80000"/>
              </a:lnSpc>
            </a:pPr>
            <a:r>
              <a:rPr lang="en-US" sz="1800" smtClean="0"/>
              <a:t>E.g.</a:t>
            </a:r>
          </a:p>
          <a:p>
            <a:pPr lvl="1">
              <a:lnSpc>
                <a:spcPct val="80000"/>
              </a:lnSpc>
            </a:pPr>
            <a:r>
              <a:rPr lang="en-US" sz="1600" i="1" smtClean="0"/>
              <a:t>sid </a:t>
            </a:r>
            <a:r>
              <a:rPr lang="en-US" sz="1600" smtClean="0"/>
              <a:t>is a key for Students.  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What about </a:t>
            </a:r>
            <a:r>
              <a:rPr lang="en-US" sz="1600" i="1" smtClean="0"/>
              <a:t>name</a:t>
            </a:r>
            <a:r>
              <a:rPr lang="en-US" sz="1600" smtClean="0"/>
              <a:t>?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The set {</a:t>
            </a:r>
            <a:r>
              <a:rPr lang="en-US" sz="1600" i="1" smtClean="0"/>
              <a:t>sid, gpa</a:t>
            </a:r>
            <a:r>
              <a:rPr lang="en-US" sz="1600" smtClean="0"/>
              <a:t>} is a superkey.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Primary Key Constraints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	A set of fields is a key for a relation if :</a:t>
            </a:r>
          </a:p>
          <a:p>
            <a:pPr lvl="1"/>
            <a:r>
              <a:rPr lang="en-IN" dirty="0" smtClean="0"/>
              <a:t>No two distinct </a:t>
            </a:r>
            <a:r>
              <a:rPr lang="en-IN" dirty="0" err="1" smtClean="0"/>
              <a:t>tuples</a:t>
            </a:r>
            <a:r>
              <a:rPr lang="en-IN" dirty="0" smtClean="0"/>
              <a:t> can have same values in all key fields, and</a:t>
            </a:r>
          </a:p>
          <a:p>
            <a:pPr lvl="1"/>
            <a:r>
              <a:rPr lang="en-IN" dirty="0" smtClean="0"/>
              <a:t>This is not true for any subset of the key.</a:t>
            </a:r>
          </a:p>
          <a:p>
            <a:pPr lvl="2"/>
            <a:r>
              <a:rPr lang="en-IN" dirty="0" smtClean="0"/>
              <a:t>Part 2 false? A </a:t>
            </a:r>
            <a:r>
              <a:rPr lang="en-IN" dirty="0" err="1" smtClean="0"/>
              <a:t>superkey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If there’s &gt;1 key for a relation, one of the keys is chosen (by DBA) to be the primary key.</a:t>
            </a:r>
          </a:p>
          <a:p>
            <a:pPr>
              <a:buNone/>
            </a:pPr>
            <a:r>
              <a:rPr lang="en-IN" dirty="0" smtClean="0"/>
              <a:t>           E.g., </a:t>
            </a:r>
            <a:r>
              <a:rPr lang="en-IN" dirty="0" err="1" smtClean="0"/>
              <a:t>sid</a:t>
            </a:r>
            <a:r>
              <a:rPr lang="en-IN" dirty="0" smtClean="0"/>
              <a:t> is a key for Students.  (What about name?)  The set {</a:t>
            </a:r>
            <a:r>
              <a:rPr lang="en-IN" dirty="0" err="1" smtClean="0"/>
              <a:t>sid</a:t>
            </a:r>
            <a:r>
              <a:rPr lang="en-IN" dirty="0" smtClean="0"/>
              <a:t>, </a:t>
            </a:r>
            <a:r>
              <a:rPr lang="en-IN" dirty="0" err="1" smtClean="0"/>
              <a:t>gpa</a:t>
            </a:r>
            <a:r>
              <a:rPr lang="en-IN" dirty="0" smtClean="0"/>
              <a:t>} is a </a:t>
            </a:r>
            <a:r>
              <a:rPr lang="en-IN" dirty="0" err="1" smtClean="0"/>
              <a:t>superkey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smtClean="0"/>
              <a:t>Primary and Candidate Keys in SQL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76200" y="1447800"/>
            <a:ext cx="8763000" cy="15240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mtClean="0"/>
              <a:t>Possibly many </a:t>
            </a:r>
            <a:r>
              <a:rPr lang="en-US" i="1" u="sng" smtClean="0">
                <a:solidFill>
                  <a:srgbClr val="008000"/>
                </a:solidFill>
              </a:rPr>
              <a:t>candidate keys</a:t>
            </a:r>
            <a:r>
              <a:rPr lang="en-US" i="1" smtClean="0">
                <a:solidFill>
                  <a:schemeClr val="accent2"/>
                </a:solidFill>
              </a:rPr>
              <a:t>  </a:t>
            </a:r>
            <a:r>
              <a:rPr lang="en-US" smtClean="0"/>
              <a:t>(specified using </a:t>
            </a:r>
            <a:r>
              <a:rPr lang="en-US" sz="1800" smtClean="0">
                <a:solidFill>
                  <a:schemeClr val="tx2"/>
                </a:solidFill>
              </a:rPr>
              <a:t>UNIQUE</a:t>
            </a:r>
            <a:r>
              <a:rPr lang="en-US" smtClean="0"/>
              <a:t>), one of which is chosen as the </a:t>
            </a:r>
            <a:r>
              <a:rPr lang="en-US" i="1" smtClean="0"/>
              <a:t>primary key</a:t>
            </a:r>
            <a:r>
              <a:rPr lang="en-US" smtClean="0"/>
              <a:t>.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240338" y="2424113"/>
            <a:ext cx="30035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CREATE TABLE Enrolled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(sid CHAR(20)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cid  CHAR(20),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grade CHAR(2),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Lucida Console" pitchFamily="49" charset="0"/>
              </a:rPr>
              <a:t>PRIMARY KEY </a:t>
            </a:r>
            <a:r>
              <a:rPr lang="en-US" sz="1800">
                <a:latin typeface="Lucida Console" pitchFamily="49" charset="0"/>
              </a:rPr>
              <a:t>(sid,cid))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6200" y="2514600"/>
            <a:ext cx="5181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/>
              <a:t>“For a given student and course, there is a single grade.” </a:t>
            </a:r>
            <a:br>
              <a:rPr lang="en-US"/>
            </a:br>
            <a:r>
              <a:rPr lang="en-US">
                <a:solidFill>
                  <a:schemeClr val="accent2"/>
                </a:solidFill>
              </a:rPr>
              <a:t>vs.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/>
              <a:t>“Students can take only one course, and receive a single grade for that course; further, no two students in a course receive the same grade.”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/>
              <a:t>Used carelessly, an IC can prevent storage of database instances that should be permitted!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318125" y="4329113"/>
            <a:ext cx="2800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CREATE TABLE Enrolled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(sid CHAR(20)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cid  CHAR(20),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grade CHAR(2),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Lucida Console" pitchFamily="49" charset="0"/>
              </a:rPr>
              <a:t>PRIMARY KEY  </a:t>
            </a:r>
            <a:r>
              <a:rPr lang="en-US" sz="1800">
                <a:latin typeface="Lucida Console" pitchFamily="49" charset="0"/>
              </a:rPr>
              <a:t>(sid),</a:t>
            </a:r>
          </a:p>
          <a:p>
            <a:pPr>
              <a:buFontTx/>
              <a:buNone/>
            </a:pPr>
            <a:r>
              <a:rPr lang="en-US" sz="1800">
                <a:latin typeface="Lucida Console" pitchFamily="49" charset="0"/>
              </a:rPr>
              <a:t>     </a:t>
            </a:r>
            <a:r>
              <a:rPr lang="en-US" sz="1800">
                <a:solidFill>
                  <a:schemeClr val="accent2"/>
                </a:solidFill>
                <a:latin typeface="Lucida Console" pitchFamily="49" charset="0"/>
              </a:rPr>
              <a:t>UNIQUE</a:t>
            </a:r>
            <a:r>
              <a:rPr lang="en-US" sz="1800">
                <a:latin typeface="Lucida Console" pitchFamily="49" charset="0"/>
              </a:rPr>
              <a:t> (cid, grade))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Relational Data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7620" y="1593397"/>
            <a:ext cx="8328025" cy="4876800"/>
          </a:xfrm>
        </p:spPr>
        <p:txBody>
          <a:bodyPr/>
          <a:lstStyle/>
          <a:p>
            <a:pPr marL="381000" indent="-381000"/>
            <a:r>
              <a:rPr lang="en-US" dirty="0" smtClean="0"/>
              <a:t>Introduced by Ted </a:t>
            </a:r>
            <a:r>
              <a:rPr lang="en-US" dirty="0" err="1" smtClean="0"/>
              <a:t>Codd</a:t>
            </a:r>
            <a:r>
              <a:rPr lang="en-US" dirty="0" smtClean="0"/>
              <a:t> (early 70’) (Turing Award, ‘81)</a:t>
            </a:r>
          </a:p>
          <a:p>
            <a:pPr marL="381000" indent="-381000">
              <a:buNone/>
            </a:pPr>
            <a:endParaRPr lang="en-US" dirty="0" smtClean="0"/>
          </a:p>
          <a:p>
            <a:pPr marL="381000" indent="-381000"/>
            <a:r>
              <a:rPr lang="en-US" dirty="0" smtClean="0"/>
              <a:t>Relational data model contributes: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1800" dirty="0" smtClean="0"/>
              <a:t>Separation of logical and physical data models (data independence)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1800" dirty="0" smtClean="0"/>
              <a:t>Query languages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1800" dirty="0" smtClean="0"/>
              <a:t>Query optimization (key to commercial success)</a:t>
            </a:r>
          </a:p>
          <a:p>
            <a:pPr marL="381000" indent="-38100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Foreign Keys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42471" y="1925865"/>
            <a:ext cx="7848600" cy="8173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Foreign Key is a field whose values are keys in another relation.</a:t>
            </a:r>
          </a:p>
        </p:txBody>
      </p:sp>
      <p:graphicFrame>
        <p:nvGraphicFramePr>
          <p:cNvPr id="8194" name="Object 4"/>
          <p:cNvGraphicFramePr>
            <a:graphicFrameLocks/>
          </p:cNvGraphicFramePr>
          <p:nvPr/>
        </p:nvGraphicFramePr>
        <p:xfrm>
          <a:off x="4659313" y="4114800"/>
          <a:ext cx="44815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6742080" imgH="2496960" progId="Word.Document.8">
                  <p:embed/>
                </p:oleObj>
              </mc:Choice>
              <mc:Fallback>
                <p:oleObj name="Document" r:id="rId3" imgW="6742080" imgH="24969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4114800"/>
                        <a:ext cx="448151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3516313" y="4322763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3592513" y="4703763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V="1">
            <a:off x="3516313" y="4779963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>
            <a:off x="3516313" y="5084763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4599895" y="3436030"/>
            <a:ext cx="13668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CF0E30"/>
                </a:solidFill>
                <a:latin typeface="Book Antiqua" pitchFamily="18" charset="0"/>
              </a:rPr>
              <a:t>Students</a:t>
            </a:r>
          </a:p>
        </p:txBody>
      </p:sp>
      <p:graphicFrame>
        <p:nvGraphicFramePr>
          <p:cNvPr id="8195" name="Object 10"/>
          <p:cNvGraphicFramePr>
            <a:graphicFrameLocks/>
          </p:cNvGraphicFramePr>
          <p:nvPr/>
        </p:nvGraphicFramePr>
        <p:xfrm>
          <a:off x="294821" y="3878264"/>
          <a:ext cx="342106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5" imgW="4721543" imgH="2472592" progId="Word.Document.8">
                  <p:embed/>
                </p:oleObj>
              </mc:Choice>
              <mc:Fallback>
                <p:oleObj name="Document" r:id="rId5" imgW="4721543" imgH="2472592" progId="Word.Documen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21" y="3878264"/>
                        <a:ext cx="3421063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35870" y="3194504"/>
            <a:ext cx="1344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>
            <a:normAutofit/>
          </a:bodyPr>
          <a:lstStyle/>
          <a:p>
            <a:pPr>
              <a:defRPr/>
            </a:pPr>
            <a:r>
              <a:rPr lang="en-US" smtClean="0"/>
              <a:t>Foreign Keys, Referential Integrity</a:t>
            </a:r>
          </a:p>
        </p:txBody>
      </p:sp>
      <p:sp>
        <p:nvSpPr>
          <p:cNvPr id="18739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4800" y="1828800"/>
            <a:ext cx="8534400" cy="43434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b="1" i="1" u="sng" dirty="0" smtClean="0">
                <a:solidFill>
                  <a:schemeClr val="tx2"/>
                </a:solidFill>
              </a:rPr>
              <a:t>Foreign key</a:t>
            </a:r>
            <a:r>
              <a:rPr lang="en-US" b="1" dirty="0" smtClean="0">
                <a:solidFill>
                  <a:schemeClr val="accent2"/>
                </a:solidFill>
              </a:rPr>
              <a:t> : </a:t>
            </a:r>
            <a:r>
              <a:rPr lang="en-US" b="1" dirty="0" smtClean="0"/>
              <a:t>Set of fields in one relation used to `refer’ to </a:t>
            </a:r>
            <a:r>
              <a:rPr lang="en-US" b="1" dirty="0" err="1" smtClean="0"/>
              <a:t>tuples</a:t>
            </a:r>
            <a:r>
              <a:rPr lang="en-US" b="1" dirty="0" smtClean="0"/>
              <a:t> in another relation</a:t>
            </a:r>
            <a:r>
              <a:rPr lang="en-US" dirty="0" smtClean="0"/>
              <a:t>.  </a:t>
            </a:r>
          </a:p>
          <a:p>
            <a:pPr lvl="1"/>
            <a:r>
              <a:rPr lang="en-US" sz="1800" dirty="0" smtClean="0"/>
              <a:t>Must correspond to primary key of the second relation.  </a:t>
            </a:r>
          </a:p>
          <a:p>
            <a:pPr lvl="1"/>
            <a:r>
              <a:rPr lang="en-US" sz="1800" dirty="0" smtClean="0"/>
              <a:t>Like a `logical pointer’.</a:t>
            </a:r>
          </a:p>
          <a:p>
            <a:pPr lvl="1"/>
            <a:endParaRPr lang="en-US" sz="1800" dirty="0" smtClean="0"/>
          </a:p>
          <a:p>
            <a:r>
              <a:rPr lang="en-US" b="1" dirty="0" smtClean="0"/>
              <a:t>E.g. </a:t>
            </a:r>
            <a:r>
              <a:rPr lang="en-US" b="1" i="1" dirty="0" err="1" smtClean="0">
                <a:solidFill>
                  <a:srgbClr val="CF0E30"/>
                </a:solidFill>
              </a:rPr>
              <a:t>sid</a:t>
            </a:r>
            <a:r>
              <a:rPr lang="en-US" b="1" dirty="0" smtClean="0"/>
              <a:t> in </a:t>
            </a:r>
            <a:r>
              <a:rPr lang="en-US" b="1" dirty="0" smtClean="0">
                <a:solidFill>
                  <a:srgbClr val="FF0000"/>
                </a:solidFill>
              </a:rPr>
              <a:t>Enrolled</a:t>
            </a:r>
            <a:r>
              <a:rPr lang="en-US" b="1" dirty="0" smtClean="0"/>
              <a:t> is a foreign key referring to </a:t>
            </a:r>
            <a:r>
              <a:rPr lang="en-US" b="1" dirty="0" smtClean="0">
                <a:solidFill>
                  <a:srgbClr val="CF0E30"/>
                </a:solidFill>
              </a:rPr>
              <a:t>Students</a:t>
            </a:r>
            <a:r>
              <a:rPr lang="en-US" b="1" dirty="0" smtClean="0"/>
              <a:t>:</a:t>
            </a:r>
          </a:p>
          <a:p>
            <a:pPr lvl="1"/>
            <a:r>
              <a:rPr lang="en-US" sz="1800" dirty="0" smtClean="0"/>
              <a:t>Enrolled(</a:t>
            </a:r>
            <a:r>
              <a:rPr lang="en-US" sz="1800" i="1" dirty="0" err="1" smtClean="0">
                <a:solidFill>
                  <a:srgbClr val="CF0E30"/>
                </a:solidFill>
              </a:rPr>
              <a:t>sid</a:t>
            </a:r>
            <a:r>
              <a:rPr lang="en-US" sz="1800" dirty="0" smtClean="0">
                <a:solidFill>
                  <a:srgbClr val="CF0E30"/>
                </a:solidFill>
              </a:rPr>
              <a:t>: </a:t>
            </a:r>
            <a:r>
              <a:rPr lang="en-US" sz="1800" dirty="0" smtClean="0"/>
              <a:t>string, </a:t>
            </a:r>
            <a:r>
              <a:rPr lang="en-US" sz="1800" i="1" dirty="0" smtClean="0"/>
              <a:t>cid</a:t>
            </a:r>
            <a:r>
              <a:rPr lang="en-US" sz="1800" dirty="0" smtClean="0"/>
              <a:t>: string, </a:t>
            </a:r>
            <a:r>
              <a:rPr lang="en-US" sz="1800" i="1" dirty="0" smtClean="0"/>
              <a:t>grade</a:t>
            </a:r>
            <a:r>
              <a:rPr lang="en-US" sz="1800" dirty="0" smtClean="0"/>
              <a:t>: string)</a:t>
            </a:r>
          </a:p>
          <a:p>
            <a:pPr lvl="1"/>
            <a:r>
              <a:rPr lang="en-US" sz="1800" dirty="0" smtClean="0"/>
              <a:t>If all foreign key constraints are enforced,  </a:t>
            </a:r>
            <a:r>
              <a:rPr lang="en-US" sz="1800" i="1" u="sng" dirty="0" smtClean="0">
                <a:solidFill>
                  <a:srgbClr val="008000"/>
                </a:solidFill>
              </a:rPr>
              <a:t>referential integrity</a:t>
            </a:r>
            <a:r>
              <a:rPr lang="en-US" sz="1800" dirty="0" smtClean="0"/>
              <a:t> is achieved (i.e., no dangling references.)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842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Foreign Keys in SQL</a:t>
            </a:r>
          </a:p>
        </p:txBody>
      </p:sp>
      <p:sp>
        <p:nvSpPr>
          <p:cNvPr id="9223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686800" cy="990600"/>
          </a:xfrm>
          <a:noFill/>
        </p:spPr>
        <p:txBody>
          <a:bodyPr lIns="92075" tIns="46038" rIns="92075" bIns="46038">
            <a:normAutofit/>
          </a:bodyPr>
          <a:lstStyle/>
          <a:p>
            <a:r>
              <a:rPr lang="en-US" smtClean="0"/>
              <a:t>Only students listed in the Students relation should be allowed to enroll for courses.</a:t>
            </a:r>
          </a:p>
        </p:txBody>
      </p:sp>
      <p:sp>
        <p:nvSpPr>
          <p:cNvPr id="9224" name="Rectangle 6"/>
          <p:cNvSpPr>
            <a:spLocks noChangeArrowheads="1"/>
          </p:cNvSpPr>
          <p:nvPr/>
        </p:nvSpPr>
        <p:spPr bwMode="auto">
          <a:xfrm>
            <a:off x="1201738" y="2578100"/>
            <a:ext cx="58007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CREATE TABLE Enrolled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   (sid CHAR(20), cid CHAR(20), grade CHAR(2),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PRIMARY KEY </a:t>
            </a:r>
            <a:r>
              <a:rPr lang="en-US" sz="2000">
                <a:latin typeface="Lucida Console" pitchFamily="49" charset="0"/>
              </a:rPr>
              <a:t>(sid,cid),</a:t>
            </a:r>
          </a:p>
          <a:p>
            <a:pPr>
              <a:buFontTx/>
              <a:buNone/>
            </a:pPr>
            <a:r>
              <a:rPr lang="en-US" sz="2000">
                <a:latin typeface="Lucida Console" pitchFamily="49" charset="0"/>
              </a:rPr>
              <a:t>    </a:t>
            </a: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FOREIGN KEY </a:t>
            </a:r>
            <a:r>
              <a:rPr lang="en-US" sz="2000">
                <a:latin typeface="Lucida Console" pitchFamily="49" charset="0"/>
              </a:rPr>
              <a:t>(sid) </a:t>
            </a:r>
            <a:r>
              <a:rPr lang="en-US" sz="2000">
                <a:solidFill>
                  <a:schemeClr val="accent2"/>
                </a:solidFill>
                <a:latin typeface="Lucida Console" pitchFamily="49" charset="0"/>
              </a:rPr>
              <a:t>REFERENCES </a:t>
            </a:r>
            <a:r>
              <a:rPr lang="en-US" sz="2000">
                <a:latin typeface="Lucida Console" pitchFamily="49" charset="0"/>
              </a:rPr>
              <a:t>Students )</a:t>
            </a:r>
          </a:p>
        </p:txBody>
      </p:sp>
      <p:grpSp>
        <p:nvGrpSpPr>
          <p:cNvPr id="9225" name="Group 7"/>
          <p:cNvGrpSpPr>
            <a:grpSpLocks/>
          </p:cNvGrpSpPr>
          <p:nvPr/>
        </p:nvGrpSpPr>
        <p:grpSpPr bwMode="auto">
          <a:xfrm>
            <a:off x="288925" y="4100513"/>
            <a:ext cx="8764588" cy="2300287"/>
            <a:chOff x="182" y="2583"/>
            <a:chExt cx="5521" cy="1449"/>
          </a:xfrm>
        </p:grpSpPr>
        <p:graphicFrame>
          <p:nvGraphicFramePr>
            <p:cNvPr id="9218" name="Object 8"/>
            <p:cNvGraphicFramePr>
              <a:graphicFrameLocks/>
            </p:cNvGraphicFramePr>
            <p:nvPr/>
          </p:nvGraphicFramePr>
          <p:xfrm>
            <a:off x="2880" y="2989"/>
            <a:ext cx="2823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Document" r:id="rId3" imgW="6742080" imgH="2496960" progId="Word.Document.8">
                    <p:embed/>
                  </p:oleObj>
                </mc:Choice>
                <mc:Fallback>
                  <p:oleObj name="Document" r:id="rId3" imgW="6742080" imgH="2496960" progId="Word.Document.8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989"/>
                          <a:ext cx="2823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9"/>
            <p:cNvGraphicFramePr>
              <a:graphicFrameLocks/>
            </p:cNvGraphicFramePr>
            <p:nvPr/>
          </p:nvGraphicFramePr>
          <p:xfrm>
            <a:off x="213" y="2837"/>
            <a:ext cx="2174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Document" r:id="rId5" imgW="4892870" imgH="2476043" progId="Word.Document.8">
                    <p:embed/>
                  </p:oleObj>
                </mc:Choice>
                <mc:Fallback>
                  <p:oleObj name="Document" r:id="rId5" imgW="4892870" imgH="2476043" progId="Word.Document.8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" y="2837"/>
                          <a:ext cx="2174" cy="1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160" y="3120"/>
              <a:ext cx="720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208" y="3360"/>
              <a:ext cx="672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V="1">
              <a:off x="2160" y="3408"/>
              <a:ext cx="720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2160" y="3600"/>
              <a:ext cx="720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82" y="2583"/>
              <a:ext cx="84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CF0E30"/>
                  </a:solidFill>
                  <a:latin typeface="Book Antiqua" pitchFamily="18" charset="0"/>
                </a:rPr>
                <a:t>Enrolled</a:t>
              </a:r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2870" y="2726"/>
              <a:ext cx="86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rgbClr val="CF0E30"/>
                  </a:solidFill>
                  <a:latin typeface="Book Antiqua" pitchFamily="18" charset="0"/>
                </a:rPr>
                <a:t>Students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Enforcing Referential Integrity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Consider Students and Enrolled; </a:t>
            </a:r>
            <a:r>
              <a:rPr lang="en-IN" dirty="0" err="1" smtClean="0"/>
              <a:t>sid</a:t>
            </a:r>
            <a:r>
              <a:rPr lang="en-IN" dirty="0" smtClean="0"/>
              <a:t> in Enrolled is a foreign key that references Students.</a:t>
            </a:r>
          </a:p>
          <a:p>
            <a:pPr lvl="1"/>
            <a:r>
              <a:rPr lang="en-IN" dirty="0" smtClean="0"/>
              <a:t>What should be done if an Enrolled </a:t>
            </a:r>
            <a:r>
              <a:rPr lang="en-IN" dirty="0" err="1" smtClean="0"/>
              <a:t>tuple</a:t>
            </a:r>
            <a:r>
              <a:rPr lang="en-IN" dirty="0" smtClean="0"/>
              <a:t> with a non-existent student id is inserted?  (Reject it!)</a:t>
            </a:r>
          </a:p>
          <a:p>
            <a:pPr lvl="1"/>
            <a:r>
              <a:rPr lang="en-IN" dirty="0" smtClean="0"/>
              <a:t>What should be done if a Students </a:t>
            </a:r>
            <a:r>
              <a:rPr lang="en-IN" dirty="0" err="1" smtClean="0"/>
              <a:t>tuple</a:t>
            </a:r>
            <a:r>
              <a:rPr lang="en-IN" dirty="0" smtClean="0"/>
              <a:t> is deleted?</a:t>
            </a:r>
          </a:p>
          <a:p>
            <a:pPr lvl="2"/>
            <a:r>
              <a:rPr lang="en-IN" dirty="0" smtClean="0"/>
              <a:t>Also delete all Enrolled </a:t>
            </a:r>
            <a:r>
              <a:rPr lang="en-IN" dirty="0" err="1" smtClean="0"/>
              <a:t>tuples</a:t>
            </a:r>
            <a:r>
              <a:rPr lang="en-IN" dirty="0" smtClean="0"/>
              <a:t> that refer to it.</a:t>
            </a:r>
          </a:p>
          <a:p>
            <a:pPr lvl="2"/>
            <a:r>
              <a:rPr lang="en-IN" dirty="0" smtClean="0"/>
              <a:t>Disallow deletion of a Students </a:t>
            </a:r>
            <a:r>
              <a:rPr lang="en-IN" dirty="0" err="1" smtClean="0"/>
              <a:t>tuple</a:t>
            </a:r>
            <a:r>
              <a:rPr lang="en-IN" dirty="0" smtClean="0"/>
              <a:t> that is referred to.</a:t>
            </a:r>
          </a:p>
          <a:p>
            <a:pPr lvl="2"/>
            <a:r>
              <a:rPr lang="en-IN" dirty="0" smtClean="0"/>
              <a:t>Set </a:t>
            </a:r>
            <a:r>
              <a:rPr lang="en-IN" dirty="0" err="1" smtClean="0"/>
              <a:t>sid</a:t>
            </a:r>
            <a:r>
              <a:rPr lang="en-IN" dirty="0" smtClean="0"/>
              <a:t> in Enrolled </a:t>
            </a:r>
            <a:r>
              <a:rPr lang="en-IN" dirty="0" err="1" smtClean="0"/>
              <a:t>tuples</a:t>
            </a:r>
            <a:r>
              <a:rPr lang="en-IN" dirty="0" smtClean="0"/>
              <a:t> that refer to it to a default </a:t>
            </a:r>
            <a:r>
              <a:rPr lang="en-IN" dirty="0" err="1" smtClean="0"/>
              <a:t>sid</a:t>
            </a:r>
            <a:r>
              <a:rPr lang="en-IN" dirty="0" smtClean="0"/>
              <a:t>.</a:t>
            </a:r>
          </a:p>
          <a:p>
            <a:pPr lvl="2"/>
            <a:r>
              <a:rPr lang="en-IN" dirty="0" smtClean="0"/>
              <a:t> (In SQL, also: Set </a:t>
            </a:r>
            <a:r>
              <a:rPr lang="en-IN" dirty="0" err="1" smtClean="0"/>
              <a:t>sid</a:t>
            </a:r>
            <a:r>
              <a:rPr lang="en-IN" dirty="0" smtClean="0"/>
              <a:t> in Enrolled </a:t>
            </a:r>
            <a:r>
              <a:rPr lang="en-IN" dirty="0" err="1" smtClean="0"/>
              <a:t>tuples</a:t>
            </a:r>
            <a:r>
              <a:rPr lang="en-IN" dirty="0" smtClean="0"/>
              <a:t> that refer to it to a special value null, denoting `unknown’ or `inapplicable’.)</a:t>
            </a:r>
          </a:p>
          <a:p>
            <a:r>
              <a:rPr lang="en-IN" dirty="0" smtClean="0"/>
              <a:t>Similar if primary key of Students </a:t>
            </a:r>
            <a:r>
              <a:rPr lang="en-IN" dirty="0" err="1" smtClean="0"/>
              <a:t>tuple</a:t>
            </a:r>
            <a:r>
              <a:rPr lang="en-IN" dirty="0" smtClean="0"/>
              <a:t> is updated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Referential Integrity in SQL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38629" y="1594757"/>
            <a:ext cx="3733800" cy="38862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 Default is NO ACTION  (delete/update is rejected)</a:t>
            </a:r>
          </a:p>
          <a:p>
            <a:r>
              <a:rPr lang="en-IN" dirty="0" smtClean="0"/>
              <a:t>CASCADE (also delete all </a:t>
            </a:r>
            <a:r>
              <a:rPr lang="en-IN" dirty="0" err="1" smtClean="0"/>
              <a:t>tuples</a:t>
            </a:r>
            <a:r>
              <a:rPr lang="en-IN" dirty="0" smtClean="0"/>
              <a:t> that refer to deleted </a:t>
            </a:r>
            <a:r>
              <a:rPr lang="en-IN" dirty="0" err="1" smtClean="0"/>
              <a:t>tuple</a:t>
            </a:r>
            <a:r>
              <a:rPr lang="en-IN" dirty="0" smtClean="0"/>
              <a:t>)</a:t>
            </a:r>
          </a:p>
          <a:p>
            <a:r>
              <a:rPr lang="en-IN" dirty="0" smtClean="0"/>
              <a:t> SET NULL / SET DEFAULT(sets foreign key value of referencing </a:t>
            </a:r>
            <a:r>
              <a:rPr lang="en-IN" dirty="0" err="1" smtClean="0"/>
              <a:t>tuple</a:t>
            </a:r>
            <a:r>
              <a:rPr lang="en-IN" dirty="0" smtClean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1400" y="1652814"/>
            <a:ext cx="3733800" cy="3886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CREATE TABLE Enrolled</a:t>
            </a:r>
          </a:p>
          <a:p>
            <a:pPr>
              <a:buNone/>
            </a:pPr>
            <a:r>
              <a:rPr lang="en-IN" dirty="0" smtClean="0"/>
              <a:t>(</a:t>
            </a:r>
            <a:r>
              <a:rPr lang="en-IN" dirty="0" err="1" smtClean="0"/>
              <a:t>sid</a:t>
            </a:r>
            <a:r>
              <a:rPr lang="en-IN" dirty="0" smtClean="0"/>
              <a:t> CHAR(20),</a:t>
            </a:r>
          </a:p>
          <a:p>
            <a:pPr>
              <a:buNone/>
            </a:pPr>
            <a:r>
              <a:rPr lang="en-IN" dirty="0" smtClean="0"/>
              <a:t>cid CHAR(20),</a:t>
            </a:r>
          </a:p>
          <a:p>
            <a:pPr>
              <a:buNone/>
            </a:pPr>
            <a:r>
              <a:rPr lang="en-IN" dirty="0" smtClean="0"/>
              <a:t>grade CHAR(2),</a:t>
            </a:r>
          </a:p>
          <a:p>
            <a:pPr>
              <a:buNone/>
            </a:pPr>
            <a:r>
              <a:rPr lang="en-IN" dirty="0" smtClean="0"/>
              <a:t>PRIMARY KEY  (</a:t>
            </a:r>
            <a:r>
              <a:rPr lang="en-IN" dirty="0" err="1" smtClean="0"/>
              <a:t>sid,cid</a:t>
            </a:r>
            <a:r>
              <a:rPr lang="en-IN" dirty="0" smtClean="0"/>
              <a:t>),</a:t>
            </a:r>
          </a:p>
          <a:p>
            <a:pPr>
              <a:buNone/>
            </a:pPr>
            <a:r>
              <a:rPr lang="en-IN" dirty="0" smtClean="0"/>
              <a:t>FOREIGN KEY (</a:t>
            </a:r>
            <a:r>
              <a:rPr lang="en-IN" dirty="0" err="1" smtClean="0"/>
              <a:t>sid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 smtClean="0"/>
              <a:t>REFERENCES Students</a:t>
            </a:r>
          </a:p>
          <a:p>
            <a:pPr>
              <a:buNone/>
            </a:pPr>
            <a:r>
              <a:rPr lang="en-IN" dirty="0" smtClean="0"/>
              <a:t>ON DELETE CASCADE</a:t>
            </a:r>
          </a:p>
          <a:p>
            <a:pPr>
              <a:buNone/>
            </a:pPr>
            <a:r>
              <a:rPr lang="en-IN" dirty="0" smtClean="0"/>
              <a:t>ON UPDATE SET DEFAULT 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dirty="0" smtClean="0"/>
              <a:t>Other Integrity Constraints (ICs)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533400" y="1676400"/>
            <a:ext cx="8001000" cy="4800600"/>
          </a:xfrm>
          <a:noFill/>
        </p:spPr>
        <p:txBody>
          <a:bodyPr lIns="92075" tIns="46038" rIns="92075" bIns="46038"/>
          <a:lstStyle/>
          <a:p>
            <a:r>
              <a:rPr lang="en-US" sz="1800" b="1" smtClean="0">
                <a:solidFill>
                  <a:schemeClr val="tx2"/>
                </a:solidFill>
              </a:rPr>
              <a:t>IC</a:t>
            </a:r>
            <a:r>
              <a:rPr lang="en-US" sz="1800" smtClean="0">
                <a:solidFill>
                  <a:schemeClr val="accent2"/>
                </a:solidFill>
              </a:rPr>
              <a:t>:</a:t>
            </a:r>
            <a:r>
              <a:rPr lang="en-US" sz="1800" smtClean="0"/>
              <a:t> condition that must be true for </a:t>
            </a:r>
            <a:r>
              <a:rPr lang="en-US" sz="1800" i="1" smtClean="0">
                <a:solidFill>
                  <a:schemeClr val="tx2"/>
                </a:solidFill>
              </a:rPr>
              <a:t>any</a:t>
            </a:r>
            <a:r>
              <a:rPr lang="en-US" sz="1800" i="1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instance of the database; </a:t>
            </a:r>
          </a:p>
          <a:p>
            <a:pPr lvl="1"/>
            <a:r>
              <a:rPr lang="en-US" sz="1600" smtClean="0"/>
              <a:t>e.g., </a:t>
            </a:r>
            <a:r>
              <a:rPr lang="en-US" sz="1600" i="1" u="sng" smtClean="0"/>
              <a:t>domain constraints</a:t>
            </a:r>
            <a:r>
              <a:rPr lang="en-US" sz="1600" i="1" u="sng" smtClean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1600" smtClean="0"/>
              <a:t>ICs are specified when schema is defined.</a:t>
            </a:r>
          </a:p>
          <a:p>
            <a:pPr lvl="1"/>
            <a:r>
              <a:rPr lang="en-US" sz="1600" smtClean="0"/>
              <a:t>ICs are checked when relations are modified.</a:t>
            </a:r>
          </a:p>
          <a:p>
            <a:pPr lvl="1"/>
            <a:endParaRPr lang="en-US" sz="1600" smtClean="0"/>
          </a:p>
          <a:p>
            <a:r>
              <a:rPr lang="en-US" sz="1800" smtClean="0"/>
              <a:t>A </a:t>
            </a:r>
            <a:r>
              <a:rPr lang="en-US" sz="1800" i="1" smtClean="0">
                <a:solidFill>
                  <a:schemeClr val="tx2"/>
                </a:solidFill>
              </a:rPr>
              <a:t>legal</a:t>
            </a:r>
            <a:r>
              <a:rPr lang="en-US" sz="1800" smtClean="0">
                <a:solidFill>
                  <a:schemeClr val="accent2"/>
                </a:solidFill>
              </a:rPr>
              <a:t> </a:t>
            </a:r>
            <a:r>
              <a:rPr lang="en-US" sz="1800" smtClean="0"/>
              <a:t>instance of a relation is one that satisfies all specified ICs.  </a:t>
            </a:r>
          </a:p>
          <a:p>
            <a:pPr lvl="1"/>
            <a:r>
              <a:rPr lang="en-US" sz="1600" smtClean="0"/>
              <a:t>DBMS should not allow illegal instances.</a:t>
            </a:r>
          </a:p>
          <a:p>
            <a:pPr lvl="1"/>
            <a:endParaRPr lang="en-US" sz="1600" smtClean="0"/>
          </a:p>
          <a:p>
            <a:r>
              <a:rPr lang="en-US" sz="1800" smtClean="0"/>
              <a:t>If the DBMS checks ICs, stored data is more faithful to real-world meaning.</a:t>
            </a:r>
          </a:p>
          <a:p>
            <a:pPr lvl="1"/>
            <a:r>
              <a:rPr lang="en-US" sz="1600" smtClean="0"/>
              <a:t>Avoids data entry errors, too!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ICs are based upon the semantics of the </a:t>
            </a:r>
            <a:r>
              <a:rPr lang="en-IN" dirty="0" err="1" smtClean="0"/>
              <a:t>realworld</a:t>
            </a:r>
            <a:r>
              <a:rPr lang="en-IN" dirty="0" smtClean="0"/>
              <a:t>  enterprise that is being described in the database relations. </a:t>
            </a:r>
          </a:p>
          <a:p>
            <a:r>
              <a:rPr lang="en-IN" dirty="0" smtClean="0"/>
              <a:t>We can check a database instance to see if an IC is violated, but we can NEVER infer that an IC is true by looking at an instance.</a:t>
            </a:r>
          </a:p>
          <a:p>
            <a:pPr lvl="1"/>
            <a:r>
              <a:rPr lang="en-IN" dirty="0" smtClean="0"/>
              <a:t>An IC is a statement about all possible instances!</a:t>
            </a:r>
          </a:p>
          <a:p>
            <a:r>
              <a:rPr lang="en-IN" dirty="0" smtClean="0"/>
              <a:t>Key and foreign key ICs are the most common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9314" y="187552"/>
            <a:ext cx="7772400" cy="7703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Relations</a:t>
            </a:r>
          </a:p>
        </p:txBody>
      </p:sp>
      <p:graphicFrame>
        <p:nvGraphicFramePr>
          <p:cNvPr id="2050" name="Object 4"/>
          <p:cNvGraphicFramePr>
            <a:graphicFrameLocks noGrp="1"/>
          </p:cNvGraphicFramePr>
          <p:nvPr>
            <p:ph sz="quarter" idx="1"/>
          </p:nvPr>
        </p:nvGraphicFramePr>
        <p:xfrm>
          <a:off x="1885724" y="1976892"/>
          <a:ext cx="5008562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3" imgW="6735755" imgH="2506747" progId="Word.Document.8">
                  <p:embed/>
                </p:oleObj>
              </mc:Choice>
              <mc:Fallback>
                <p:oleObj name="Document" r:id="rId3" imgW="6735755" imgH="2506747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724" y="1976892"/>
                        <a:ext cx="5008562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475343" y="2327049"/>
            <a:ext cx="1290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>
                <a:latin typeface="Helvetica" pitchFamily="34" charset="0"/>
              </a:rPr>
              <a:t>account =</a:t>
            </a: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942067" y="4258809"/>
            <a:ext cx="6259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Helvetica" pitchFamily="34" charset="0"/>
              </a:rPr>
              <a:t>Rows (</a:t>
            </a:r>
            <a:r>
              <a:rPr lang="en-US" dirty="0" err="1">
                <a:latin typeface="Helvetica" pitchFamily="34" charset="0"/>
              </a:rPr>
              <a:t>tuples</a:t>
            </a:r>
            <a:r>
              <a:rPr lang="en-US" dirty="0">
                <a:latin typeface="Helvetica" pitchFamily="34" charset="0"/>
              </a:rPr>
              <a:t>, records)</a:t>
            </a:r>
          </a:p>
          <a:p>
            <a:r>
              <a:rPr lang="en-US" dirty="0">
                <a:latin typeface="Helvetica" pitchFamily="34" charset="0"/>
              </a:rPr>
              <a:t>Columns (attributes)</a:t>
            </a:r>
          </a:p>
          <a:p>
            <a:r>
              <a:rPr lang="en-US" dirty="0">
                <a:latin typeface="Helvetica" pitchFamily="34" charset="0"/>
              </a:rPr>
              <a:t>Tables (relations)</a:t>
            </a:r>
          </a:p>
          <a:p>
            <a:endParaRPr lang="en-US" dirty="0">
              <a:latin typeface="Helvetica" pitchFamily="34" charset="0"/>
            </a:endParaRPr>
          </a:p>
          <a:p>
            <a:r>
              <a:rPr lang="en-US" dirty="0">
                <a:latin typeface="Helvetica" pitchFamily="34" charset="0"/>
              </a:rPr>
              <a:t>Why relations?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5587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Relations	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6014" y="1603375"/>
            <a:ext cx="7848600" cy="52546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Mathematical relations  (from set theory):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Given 2 sets R={ 1, 2, 3, 5}, S={3, 4}</a:t>
            </a:r>
          </a:p>
          <a:p>
            <a:pPr lvl="1"/>
            <a:r>
              <a:rPr lang="en-US" sz="1800" dirty="0" smtClean="0"/>
              <a:t>R x S = {(1,3), (1, 4), (2, 3), (2,4), (3,3), (3,4), (5,3), (5,4)}</a:t>
            </a:r>
          </a:p>
          <a:p>
            <a:pPr lvl="1"/>
            <a:r>
              <a:rPr lang="en-US" sz="1800" dirty="0" smtClean="0"/>
              <a:t>A relation between R and S is any subset of R x S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/>
              <a:t>           e.g., {(1,3), (2,4), 5,3)}</a:t>
            </a:r>
          </a:p>
          <a:p>
            <a:endParaRPr lang="en-US" dirty="0" smtClean="0"/>
          </a:p>
          <a:p>
            <a:r>
              <a:rPr lang="en-US" dirty="0" smtClean="0"/>
              <a:t>Database relations: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Given </a:t>
            </a:r>
            <a:r>
              <a:rPr lang="en-US" u="sng" dirty="0" smtClean="0"/>
              <a:t>attribute domains: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bname</a:t>
            </a:r>
            <a:r>
              <a:rPr lang="en-US" dirty="0" smtClean="0"/>
              <a:t> = {Downtown, Brighton, ….}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acct_no</a:t>
            </a:r>
            <a:r>
              <a:rPr lang="en-US" dirty="0" smtClean="0"/>
              <a:t> = { A-101, A-102, A-203, …}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/>
              <a:t>     balance = { …, 400, 500, …}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dirty="0" smtClean="0"/>
              <a:t>account   </a:t>
            </a:r>
            <a:r>
              <a:rPr lang="en-US" sz="1800" i="1" dirty="0" smtClean="0"/>
              <a:t>subset of</a:t>
            </a:r>
            <a:r>
              <a:rPr lang="en-US" dirty="0" smtClean="0"/>
              <a:t>  </a:t>
            </a:r>
            <a:r>
              <a:rPr lang="en-US" dirty="0" err="1" smtClean="0"/>
              <a:t>bname</a:t>
            </a:r>
            <a:r>
              <a:rPr lang="en-US" dirty="0" smtClean="0"/>
              <a:t> x </a:t>
            </a:r>
            <a:r>
              <a:rPr lang="en-US" dirty="0" err="1" smtClean="0"/>
              <a:t>acct_no</a:t>
            </a:r>
            <a:r>
              <a:rPr lang="en-US" dirty="0" smtClean="0"/>
              <a:t> x balance</a:t>
            </a:r>
          </a:p>
          <a:p>
            <a:pPr>
              <a:buFont typeface="Monotype Sorts" pitchFamily="2" charset="2"/>
              <a:buNone/>
            </a:pPr>
            <a:endParaRPr lang="en-US" dirty="0" smtClean="0"/>
          </a:p>
          <a:p>
            <a:pPr>
              <a:buFont typeface="Monotype Sorts" pitchFamily="2" charset="2"/>
              <a:buNone/>
            </a:pPr>
            <a:endParaRPr lang="en-US" dirty="0" smtClean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6589712" y="5302250"/>
            <a:ext cx="2554288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kumimoji="1" lang="en-US" sz="1600" dirty="0">
                <a:latin typeface="Helvetica" pitchFamily="34" charset="0"/>
              </a:rPr>
              <a:t>{ (Downtown, A-101, 500),</a:t>
            </a:r>
          </a:p>
          <a:p>
            <a:pPr>
              <a:buFontTx/>
              <a:buNone/>
            </a:pPr>
            <a:r>
              <a:rPr kumimoji="1" lang="en-US" sz="1600" dirty="0">
                <a:latin typeface="Helvetica" pitchFamily="34" charset="0"/>
              </a:rPr>
              <a:t>   (Brighton, A-202, 450),</a:t>
            </a:r>
          </a:p>
          <a:p>
            <a:pPr>
              <a:buFontTx/>
              <a:buNone/>
            </a:pPr>
            <a:r>
              <a:rPr kumimoji="1" lang="en-US" sz="1600" dirty="0">
                <a:latin typeface="Helvetica" pitchFamily="34" charset="0"/>
              </a:rPr>
              <a:t>   (Brookline, A-312, 600)}</a:t>
            </a:r>
          </a:p>
          <a:p>
            <a:pPr>
              <a:buFontTx/>
              <a:buNone/>
            </a:pPr>
            <a:endParaRPr lang="en-US" sz="160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20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3525"/>
            <a:ext cx="8077200" cy="609600"/>
          </a:xfrm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smtClean="0"/>
              <a:t>Storing Data in a Table</a:t>
            </a:r>
          </a:p>
        </p:txBody>
      </p:sp>
      <p:graphicFrame>
        <p:nvGraphicFramePr>
          <p:cNvPr id="3074" name="Object 5"/>
          <p:cNvGraphicFramePr>
            <a:graphicFrameLocks noGrp="1"/>
          </p:cNvGraphicFramePr>
          <p:nvPr>
            <p:ph type="tbl" idx="1"/>
          </p:nvPr>
        </p:nvGraphicFramePr>
        <p:xfrm>
          <a:off x="2351088" y="1684338"/>
          <a:ext cx="52609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6737760" imgH="2499480" progId="Word.Document.8">
                  <p:embed/>
                </p:oleObj>
              </mc:Choice>
              <mc:Fallback>
                <p:oleObj name="Document" r:id="rId3" imgW="6737760" imgH="2499480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684338"/>
                        <a:ext cx="5260975" cy="195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184650"/>
            <a:ext cx="7848600" cy="1444625"/>
          </a:xfrm>
        </p:spPr>
        <p:txBody>
          <a:bodyPr/>
          <a:lstStyle/>
          <a:p>
            <a:r>
              <a:rPr lang="en-US" sz="1800" smtClean="0"/>
              <a:t>Data about individual students</a:t>
            </a:r>
          </a:p>
          <a:p>
            <a:r>
              <a:rPr lang="en-US" sz="1800" smtClean="0"/>
              <a:t>One row per student</a:t>
            </a:r>
          </a:p>
          <a:p>
            <a:r>
              <a:rPr lang="en-US" sz="1800" smtClean="0"/>
              <a:t>How to represent course enrollment?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Storing More Data in Tables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981200"/>
            <a:ext cx="8001000" cy="4114800"/>
          </a:xfrm>
        </p:spPr>
        <p:txBody>
          <a:bodyPr/>
          <a:lstStyle/>
          <a:p>
            <a:r>
              <a:rPr lang="en-US" smtClean="0"/>
              <a:t>Students may enroll in more that one course</a:t>
            </a:r>
          </a:p>
          <a:p>
            <a:r>
              <a:rPr lang="en-US" smtClean="0"/>
              <a:t>Most efficient: keep enrollment in separate table</a:t>
            </a:r>
          </a:p>
        </p:txBody>
      </p:sp>
      <p:graphicFrame>
        <p:nvGraphicFramePr>
          <p:cNvPr id="4098" name="Object 4"/>
          <p:cNvGraphicFramePr>
            <a:graphicFrameLocks/>
          </p:cNvGraphicFramePr>
          <p:nvPr/>
        </p:nvGraphicFramePr>
        <p:xfrm>
          <a:off x="2286000" y="3894138"/>
          <a:ext cx="3436938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3" imgW="4730923" imgH="2472592" progId="Word.Document.8">
                  <p:embed/>
                </p:oleObj>
              </mc:Choice>
              <mc:Fallback>
                <p:oleObj name="Document" r:id="rId3" imgW="4730923" imgH="247259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94138"/>
                        <a:ext cx="3436938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236788" y="3482975"/>
            <a:ext cx="1344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Linking Data from Multiple Tables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71500" y="1971675"/>
            <a:ext cx="7848600" cy="4019550"/>
          </a:xfrm>
        </p:spPr>
        <p:txBody>
          <a:bodyPr/>
          <a:lstStyle/>
          <a:p>
            <a:r>
              <a:rPr lang="en-US" smtClean="0"/>
              <a:t>How to connect student data to enrollment?</a:t>
            </a:r>
          </a:p>
          <a:p>
            <a:r>
              <a:rPr lang="en-US" smtClean="0"/>
              <a:t>Need a </a:t>
            </a:r>
            <a:r>
              <a:rPr lang="en-US" i="1" smtClean="0"/>
              <a:t>Key</a:t>
            </a:r>
            <a:endParaRPr lang="en-US" smtClean="0"/>
          </a:p>
        </p:txBody>
      </p:sp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4662488" y="4114800"/>
          <a:ext cx="4481512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" r:id="rId3" imgW="6742080" imgH="2496960" progId="Word.Document.8">
                  <p:embed/>
                </p:oleObj>
              </mc:Choice>
              <mc:Fallback>
                <p:oleObj name="Document" r:id="rId3" imgW="6742080" imgH="249696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4114800"/>
                        <a:ext cx="4481512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/>
          </p:cNvGraphicFramePr>
          <p:nvPr/>
        </p:nvGraphicFramePr>
        <p:xfrm>
          <a:off x="425450" y="3878263"/>
          <a:ext cx="3421063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Document" r:id="rId5" imgW="4721543" imgH="2472592" progId="Word.Document.8">
                  <p:embed/>
                </p:oleObj>
              </mc:Choice>
              <mc:Fallback>
                <p:oleObj name="Document" r:id="rId5" imgW="4721543" imgH="247259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878263"/>
                        <a:ext cx="3421063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519488" y="4322763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3595688" y="4703763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3519488" y="4779963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519488" y="5084763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379413" y="3470275"/>
            <a:ext cx="1344612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646613" y="3697288"/>
            <a:ext cx="13668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ctr"/>
          <a:lstStyle/>
          <a:p>
            <a:pPr>
              <a:defRPr/>
            </a:pPr>
            <a:r>
              <a:rPr lang="en-US" sz="2800" smtClean="0"/>
              <a:t>Relational Data Model: Formal Definitions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534400" cy="4495800"/>
          </a:xfrm>
          <a:noFill/>
        </p:spPr>
        <p:txBody>
          <a:bodyPr lIns="92075" tIns="46038" rIns="92075" bIns="46038"/>
          <a:lstStyle/>
          <a:p>
            <a:r>
              <a:rPr lang="en-US" i="1" smtClean="0">
                <a:solidFill>
                  <a:schemeClr val="folHlink"/>
                </a:solidFill>
              </a:rPr>
              <a:t>Relational database</a:t>
            </a:r>
            <a:r>
              <a:rPr lang="en-US" i="1" smtClean="0"/>
              <a:t>: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a set of </a:t>
            </a:r>
            <a:r>
              <a:rPr lang="en-US" i="1" smtClean="0">
                <a:solidFill>
                  <a:schemeClr val="folHlink"/>
                </a:solidFill>
              </a:rPr>
              <a:t>relations</a:t>
            </a:r>
            <a:r>
              <a:rPr lang="en-US" smtClean="0">
                <a:solidFill>
                  <a:schemeClr val="folHlink"/>
                </a:solidFill>
              </a:rPr>
              <a:t>.</a:t>
            </a:r>
            <a:r>
              <a:rPr lang="en-US" smtClean="0">
                <a:solidFill>
                  <a:schemeClr val="accent2"/>
                </a:solidFill>
              </a:rPr>
              <a:t> </a:t>
            </a:r>
          </a:p>
          <a:p>
            <a:r>
              <a:rPr lang="en-US" i="1" smtClean="0">
                <a:solidFill>
                  <a:srgbClr val="CF0E30"/>
                </a:solidFill>
              </a:rPr>
              <a:t>Relation:</a:t>
            </a:r>
            <a:r>
              <a:rPr lang="en-US" smtClean="0"/>
              <a:t> made up of 2 parts:</a:t>
            </a:r>
            <a:endParaRPr lang="en-US" i="1" smtClean="0">
              <a:solidFill>
                <a:srgbClr val="CF0E30"/>
              </a:solidFill>
            </a:endParaRPr>
          </a:p>
          <a:p>
            <a:pPr lvl="1"/>
            <a:r>
              <a:rPr lang="en-US" sz="1800" i="1" smtClean="0">
                <a:solidFill>
                  <a:srgbClr val="CF0E30"/>
                </a:solidFill>
              </a:rPr>
              <a:t>Instance</a:t>
            </a:r>
            <a:r>
              <a:rPr lang="en-US" sz="1800" smtClean="0"/>
              <a:t> : a </a:t>
            </a:r>
            <a:r>
              <a:rPr lang="en-US" sz="1800" i="1" smtClean="0">
                <a:solidFill>
                  <a:srgbClr val="CF0E30"/>
                </a:solidFill>
              </a:rPr>
              <a:t>table</a:t>
            </a:r>
            <a:r>
              <a:rPr lang="en-US" sz="1800" smtClean="0">
                <a:solidFill>
                  <a:srgbClr val="CF0E30"/>
                </a:solidFill>
              </a:rPr>
              <a:t>,</a:t>
            </a:r>
            <a:r>
              <a:rPr lang="en-US" sz="1800" smtClean="0"/>
              <a:t> with rows and columns. </a:t>
            </a:r>
          </a:p>
          <a:p>
            <a:pPr marL="1143000" lvl="2"/>
            <a:r>
              <a:rPr lang="en-US" sz="1800" smtClean="0">
                <a:solidFill>
                  <a:srgbClr val="CF0E30"/>
                </a:solidFill>
              </a:rPr>
              <a:t>#rows = </a:t>
            </a:r>
            <a:r>
              <a:rPr lang="en-US" sz="1800" i="1" smtClean="0">
                <a:solidFill>
                  <a:srgbClr val="CF0E30"/>
                </a:solidFill>
              </a:rPr>
              <a:t>cardinality</a:t>
            </a:r>
            <a:endParaRPr lang="en-US" sz="1800" smtClean="0">
              <a:solidFill>
                <a:srgbClr val="CF0E30"/>
              </a:solidFill>
            </a:endParaRPr>
          </a:p>
          <a:p>
            <a:pPr lvl="1"/>
            <a:r>
              <a:rPr lang="en-US" sz="1800" i="1" smtClean="0">
                <a:solidFill>
                  <a:srgbClr val="CF0E30"/>
                </a:solidFill>
              </a:rPr>
              <a:t>Schema </a:t>
            </a:r>
            <a:r>
              <a:rPr lang="en-US" sz="1800" smtClean="0"/>
              <a:t>:</a:t>
            </a:r>
            <a:r>
              <a:rPr lang="en-US" sz="1800" i="1" smtClean="0"/>
              <a:t> </a:t>
            </a:r>
            <a:r>
              <a:rPr lang="en-US" sz="1800" smtClean="0"/>
              <a:t>specifies</a:t>
            </a:r>
            <a:r>
              <a:rPr lang="en-US" sz="1800" i="1" smtClean="0"/>
              <a:t> </a:t>
            </a:r>
            <a:r>
              <a:rPr lang="en-US" sz="1800" smtClean="0"/>
              <a:t>name of relation, plus name and type of each column. </a:t>
            </a:r>
          </a:p>
          <a:p>
            <a:pPr marL="1143000" lvl="2"/>
            <a:r>
              <a:rPr lang="en-US" sz="1800" smtClean="0"/>
              <a:t>E.g. Students(</a:t>
            </a:r>
            <a:r>
              <a:rPr lang="en-US" sz="1800" i="1" smtClean="0"/>
              <a:t>sid</a:t>
            </a:r>
            <a:r>
              <a:rPr lang="en-US" sz="1800" smtClean="0"/>
              <a:t>: string, </a:t>
            </a:r>
            <a:r>
              <a:rPr lang="en-US" sz="1800" i="1" smtClean="0"/>
              <a:t>name</a:t>
            </a:r>
            <a:r>
              <a:rPr lang="en-US" sz="1800" smtClean="0"/>
              <a:t>: string, </a:t>
            </a:r>
            <a:r>
              <a:rPr lang="en-US" sz="1800" i="1" smtClean="0"/>
              <a:t>login</a:t>
            </a:r>
            <a:r>
              <a:rPr lang="en-US" sz="1800" smtClean="0"/>
              <a:t>: string,  </a:t>
            </a:r>
          </a:p>
          <a:p>
            <a:pPr marL="1143000" lvl="2">
              <a:buFont typeface="Wingdings" pitchFamily="2" charset="2"/>
              <a:buNone/>
            </a:pPr>
            <a:r>
              <a:rPr lang="en-US" sz="1800" smtClean="0"/>
              <a:t>                          </a:t>
            </a:r>
            <a:r>
              <a:rPr lang="en-US" sz="1800" i="1" smtClean="0"/>
              <a:t>age</a:t>
            </a:r>
            <a:r>
              <a:rPr lang="en-US" sz="1800" smtClean="0"/>
              <a:t>: integer, </a:t>
            </a:r>
            <a:r>
              <a:rPr lang="en-US" sz="1800" i="1" smtClean="0"/>
              <a:t>gpa</a:t>
            </a:r>
            <a:r>
              <a:rPr lang="en-US" sz="1800" smtClean="0"/>
              <a:t>: real) </a:t>
            </a:r>
          </a:p>
          <a:p>
            <a:pPr marL="1143000" lvl="2"/>
            <a:r>
              <a:rPr lang="en-US" sz="1800" smtClean="0">
                <a:solidFill>
                  <a:srgbClr val="CF0E30"/>
                </a:solidFill>
              </a:rPr>
              <a:t>#fields = </a:t>
            </a:r>
            <a:r>
              <a:rPr lang="en-US" sz="1800" i="1" smtClean="0">
                <a:solidFill>
                  <a:srgbClr val="CF0E30"/>
                </a:solidFill>
              </a:rPr>
              <a:t>degree / arity</a:t>
            </a:r>
            <a:endParaRPr lang="en-US" sz="1800" smtClean="0"/>
          </a:p>
          <a:p>
            <a:r>
              <a:rPr lang="en-US" smtClean="0"/>
              <a:t>Can think of a relation as a </a:t>
            </a:r>
            <a:r>
              <a:rPr lang="en-US" i="1" smtClean="0">
                <a:solidFill>
                  <a:srgbClr val="CF0E30"/>
                </a:solidFill>
              </a:rPr>
              <a:t>set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of rows or </a:t>
            </a:r>
            <a:r>
              <a:rPr lang="en-US" i="1" smtClean="0">
                <a:solidFill>
                  <a:srgbClr val="CF0E30"/>
                </a:solidFill>
              </a:rPr>
              <a:t>tuples</a:t>
            </a:r>
            <a:r>
              <a:rPr lang="en-US" smtClean="0"/>
              <a:t>. </a:t>
            </a:r>
          </a:p>
          <a:p>
            <a:pPr lvl="1"/>
            <a:r>
              <a:rPr lang="en-US" sz="1800" smtClean="0"/>
              <a:t>i.e., all rows are distinct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 other words...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Data Model – a way to organize information</a:t>
            </a:r>
          </a:p>
          <a:p>
            <a:r>
              <a:rPr lang="en-US" smtClean="0"/>
              <a:t>Schema – one particular organization, </a:t>
            </a:r>
          </a:p>
          <a:p>
            <a:pPr lvl="1"/>
            <a:r>
              <a:rPr lang="en-US" sz="1800" smtClean="0"/>
              <a:t>i.e., a set of fields/columns, each of a given type</a:t>
            </a:r>
          </a:p>
          <a:p>
            <a:r>
              <a:rPr lang="en-US" smtClean="0"/>
              <a:t>Relation</a:t>
            </a:r>
          </a:p>
          <a:p>
            <a:pPr lvl="1"/>
            <a:r>
              <a:rPr lang="en-US" sz="1800" smtClean="0"/>
              <a:t>a name</a:t>
            </a:r>
          </a:p>
          <a:p>
            <a:pPr lvl="1"/>
            <a:r>
              <a:rPr lang="en-US" sz="1800" smtClean="0"/>
              <a:t>a schema</a:t>
            </a:r>
          </a:p>
          <a:p>
            <a:pPr lvl="1"/>
            <a:r>
              <a:rPr lang="en-US" sz="1800" smtClean="0"/>
              <a:t>a set of tuples/rows, each following organization specified in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6709</TotalTime>
  <Words>1415</Words>
  <Application>Microsoft Office PowerPoint</Application>
  <PresentationFormat>On-screen Show (4:3)</PresentationFormat>
  <Paragraphs>220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Book Antiqua</vt:lpstr>
      <vt:lpstr>Helvetica</vt:lpstr>
      <vt:lpstr>Lucida Console</vt:lpstr>
      <vt:lpstr>Monotype Sorts</vt:lpstr>
      <vt:lpstr>Tahoma</vt:lpstr>
      <vt:lpstr>Times New Roman</vt:lpstr>
      <vt:lpstr>Tw Cen MT</vt:lpstr>
      <vt:lpstr>Wingdings</vt:lpstr>
      <vt:lpstr>Wingdings 2</vt:lpstr>
      <vt:lpstr>Median</vt:lpstr>
      <vt:lpstr>Document</vt:lpstr>
      <vt:lpstr>Relational Model</vt:lpstr>
      <vt:lpstr>Relational Data Model</vt:lpstr>
      <vt:lpstr>Relations</vt:lpstr>
      <vt:lpstr>Relations </vt:lpstr>
      <vt:lpstr>Storing Data in a Table</vt:lpstr>
      <vt:lpstr>Storing More Data in Tables</vt:lpstr>
      <vt:lpstr>Linking Data from Multiple Tables</vt:lpstr>
      <vt:lpstr>Relational Data Model: Formal Definitions</vt:lpstr>
      <vt:lpstr>In other words...</vt:lpstr>
      <vt:lpstr>Example Instance of Students Relation</vt:lpstr>
      <vt:lpstr>SQL - A language for Relational DBs</vt:lpstr>
      <vt:lpstr>SQL Overview</vt:lpstr>
      <vt:lpstr>Creating Relations in SQL</vt:lpstr>
      <vt:lpstr>Adding and Deleting Tuples</vt:lpstr>
      <vt:lpstr>Updating Tuples</vt:lpstr>
      <vt:lpstr>Integrity Constraints over Relations</vt:lpstr>
      <vt:lpstr>Primary Keys - Definitions</vt:lpstr>
      <vt:lpstr>Primary Key Constraints </vt:lpstr>
      <vt:lpstr>Primary and Candidate Keys in SQL</vt:lpstr>
      <vt:lpstr>Foreign Keys</vt:lpstr>
      <vt:lpstr>Foreign Keys, Referential Integrity</vt:lpstr>
      <vt:lpstr>Foreign Keys in SQL</vt:lpstr>
      <vt:lpstr>Enforcing Referential Integrity </vt:lpstr>
      <vt:lpstr>Referential Integrity in SQL </vt:lpstr>
      <vt:lpstr>Other Integrity Constraints (ICs)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User</cp:lastModifiedBy>
  <cp:revision>127</cp:revision>
  <cp:lastPrinted>2001-02-09T15:35:27Z</cp:lastPrinted>
  <dcterms:created xsi:type="dcterms:W3CDTF">1999-11-04T20:50:09Z</dcterms:created>
  <dcterms:modified xsi:type="dcterms:W3CDTF">2023-09-04T07:21:24Z</dcterms:modified>
</cp:coreProperties>
</file>