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0"/>
  </p:notesMasterIdLst>
  <p:sldIdLst>
    <p:sldId id="256" r:id="rId2"/>
    <p:sldId id="257" r:id="rId3"/>
    <p:sldId id="288" r:id="rId4"/>
    <p:sldId id="278" r:id="rId5"/>
    <p:sldId id="279" r:id="rId6"/>
    <p:sldId id="280" r:id="rId7"/>
    <p:sldId id="258" r:id="rId8"/>
    <p:sldId id="259" r:id="rId9"/>
    <p:sldId id="260" r:id="rId10"/>
    <p:sldId id="261" r:id="rId11"/>
    <p:sldId id="262" r:id="rId12"/>
    <p:sldId id="263" r:id="rId13"/>
    <p:sldId id="264" r:id="rId14"/>
    <p:sldId id="266" r:id="rId15"/>
    <p:sldId id="269" r:id="rId16"/>
    <p:sldId id="271" r:id="rId17"/>
    <p:sldId id="273" r:id="rId18"/>
    <p:sldId id="281" r:id="rId19"/>
    <p:sldId id="282" r:id="rId20"/>
    <p:sldId id="283" r:id="rId21"/>
    <p:sldId id="289" r:id="rId22"/>
    <p:sldId id="284" r:id="rId23"/>
    <p:sldId id="285" r:id="rId24"/>
    <p:sldId id="286" r:id="rId25"/>
    <p:sldId id="287" r:id="rId26"/>
    <p:sldId id="275"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5"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A734-E40C-49C9-856B-07034D534541}" type="datetimeFigureOut">
              <a:rPr lang="en-US" smtClean="0"/>
              <a:pPr/>
              <a:t>9/19/2022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DCED4-1F6B-47B5-BB8F-9D615D50CF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4DCED4-1F6B-47B5-BB8F-9D615D50CFF3}" type="slidenum">
              <a:rPr lang="en-US" smtClean="0"/>
              <a:pPr/>
              <a:t>3</a:t>
            </a:fld>
            <a:endParaRPr lang="en-US"/>
          </a:p>
        </p:txBody>
      </p:sp>
    </p:spTree>
    <p:extLst>
      <p:ext uri="{BB962C8B-B14F-4D97-AF65-F5344CB8AC3E}">
        <p14:creationId xmlns:p14="http://schemas.microsoft.com/office/powerpoint/2010/main" val="3651792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85775" y="155575"/>
            <a:ext cx="5883275" cy="4411663"/>
          </a:xfrm>
          <a:ln cap="flat"/>
        </p:spPr>
      </p:sp>
      <p:sp>
        <p:nvSpPr>
          <p:cNvPr id="26627" name="Rectangle 3"/>
          <p:cNvSpPr>
            <a:spLocks noGrp="1" noChangeArrowheads="1"/>
          </p:cNvSpPr>
          <p:nvPr>
            <p:ph type="body" idx="1"/>
          </p:nvPr>
        </p:nvSpPr>
        <p:spPr>
          <a:noFill/>
          <a:ln/>
        </p:spPr>
        <p:txBody>
          <a:bodyPr/>
          <a:lstStyle/>
          <a:p>
            <a:r>
              <a:rPr lang="en-US" dirty="0"/>
              <a:t>Using the EXISTS Operator (continued)</a:t>
            </a:r>
          </a:p>
          <a:p>
            <a:pPr lvl="1"/>
            <a:r>
              <a:rPr lang="en-US" dirty="0"/>
              <a:t>Note that the inner SELECT does not need to return a specific value, so a literal can be selected. From a performance standpoint, it is faster to select a constant than a column.</a:t>
            </a:r>
          </a:p>
          <a:p>
            <a:pPr lvl="1"/>
            <a:r>
              <a:rPr lang="en-US" b="1" dirty="0"/>
              <a:t>Alternative</a:t>
            </a:r>
            <a:r>
              <a:rPr lang="en-US" dirty="0"/>
              <a:t> </a:t>
            </a:r>
            <a:r>
              <a:rPr lang="en-US" b="1" dirty="0"/>
              <a:t>Solution</a:t>
            </a:r>
            <a:endParaRPr lang="en-US" dirty="0"/>
          </a:p>
          <a:p>
            <a:pPr lvl="1"/>
            <a:endParaRPr lang="en-US" dirty="0"/>
          </a:p>
          <a:p>
            <a:pPr lvl="1"/>
            <a:endParaRPr lang="en-US" dirty="0"/>
          </a:p>
          <a:p>
            <a:pPr lvl="1"/>
            <a:endParaRPr lang="en-US" dirty="0"/>
          </a:p>
          <a:p>
            <a:pPr lvl="1"/>
            <a:endParaRPr lang="en-US" dirty="0"/>
          </a:p>
          <a:p>
            <a:pPr lvl="1"/>
            <a:r>
              <a:rPr lang="en-US" dirty="0"/>
              <a:t>As shown in the previous example, a NOT IN construct can be used as an alternative for a NOT EXISTS. However, caution should be used. NOT IN evaluates to FALSE if any member of the set is NULL. In that case your query will not return any rows.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b="0" dirty="0">
              <a:latin typeface="Times New Roman" pitchFamily="18" charset="0"/>
            </a:endParaRPr>
          </a:p>
        </p:txBody>
      </p:sp>
      <p:grpSp>
        <p:nvGrpSpPr>
          <p:cNvPr id="2" name="Group 15"/>
          <p:cNvGrpSpPr>
            <a:grpSpLocks/>
          </p:cNvGrpSpPr>
          <p:nvPr/>
        </p:nvGrpSpPr>
        <p:grpSpPr bwMode="auto">
          <a:xfrm>
            <a:off x="170852" y="5066571"/>
            <a:ext cx="285816" cy="305330"/>
            <a:chOff x="107" y="3186"/>
            <a:chExt cx="179" cy="192"/>
          </a:xfrm>
        </p:grpSpPr>
        <p:sp>
          <p:nvSpPr>
            <p:cNvPr id="26628" name="Freeform 4"/>
            <p:cNvSpPr>
              <a:spLocks/>
            </p:cNvSpPr>
            <p:nvPr/>
          </p:nvSpPr>
          <p:spPr bwMode="auto">
            <a:xfrm>
              <a:off x="107" y="3186"/>
              <a:ext cx="179" cy="183"/>
            </a:xfrm>
            <a:custGeom>
              <a:avLst/>
              <a:gdLst/>
              <a:ahLst/>
              <a:cxnLst>
                <a:cxn ang="0">
                  <a:pos x="178" y="182"/>
                </a:cxn>
                <a:cxn ang="0">
                  <a:pos x="178" y="0"/>
                </a:cxn>
                <a:cxn ang="0">
                  <a:pos x="0" y="0"/>
                </a:cxn>
                <a:cxn ang="0">
                  <a:pos x="0" y="182"/>
                </a:cxn>
                <a:cxn ang="0">
                  <a:pos x="178" y="182"/>
                </a:cxn>
              </a:cxnLst>
              <a:rect l="0" t="0" r="r" b="b"/>
              <a:pathLst>
                <a:path w="179" h="183">
                  <a:moveTo>
                    <a:pt x="178" y="182"/>
                  </a:moveTo>
                  <a:lnTo>
                    <a:pt x="178" y="0"/>
                  </a:lnTo>
                  <a:lnTo>
                    <a:pt x="0" y="0"/>
                  </a:lnTo>
                  <a:lnTo>
                    <a:pt x="0" y="182"/>
                  </a:lnTo>
                  <a:lnTo>
                    <a:pt x="178" y="182"/>
                  </a:lnTo>
                </a:path>
              </a:pathLst>
            </a:custGeom>
            <a:solidFill>
              <a:srgbClr val="000000"/>
            </a:solidFill>
            <a:ln w="9525" cap="rnd">
              <a:noFill/>
              <a:round/>
              <a:headEnd/>
              <a:tailEnd/>
            </a:ln>
            <a:effectLst/>
          </p:spPr>
          <p:txBody>
            <a:bodyPr/>
            <a:lstStyle/>
            <a:p>
              <a:endParaRPr lang="en-US"/>
            </a:p>
          </p:txBody>
        </p:sp>
        <p:sp>
          <p:nvSpPr>
            <p:cNvPr id="26629" name="Freeform 5"/>
            <p:cNvSpPr>
              <a:spLocks/>
            </p:cNvSpPr>
            <p:nvPr/>
          </p:nvSpPr>
          <p:spPr bwMode="auto">
            <a:xfrm>
              <a:off x="189" y="3359"/>
              <a:ext cx="25" cy="19"/>
            </a:xfrm>
            <a:custGeom>
              <a:avLst/>
              <a:gdLst/>
              <a:ahLst/>
              <a:cxnLst>
                <a:cxn ang="0">
                  <a:pos x="24" y="18"/>
                </a:cxn>
                <a:cxn ang="0">
                  <a:pos x="24" y="0"/>
                </a:cxn>
                <a:cxn ang="0">
                  <a:pos x="0" y="0"/>
                </a:cxn>
                <a:cxn ang="0">
                  <a:pos x="0" y="18"/>
                </a:cxn>
                <a:cxn ang="0">
                  <a:pos x="24" y="18"/>
                </a:cxn>
              </a:cxnLst>
              <a:rect l="0" t="0" r="r" b="b"/>
              <a:pathLst>
                <a:path w="25" h="19">
                  <a:moveTo>
                    <a:pt x="24" y="18"/>
                  </a:moveTo>
                  <a:lnTo>
                    <a:pt x="24" y="0"/>
                  </a:lnTo>
                  <a:lnTo>
                    <a:pt x="0" y="0"/>
                  </a:lnTo>
                  <a:lnTo>
                    <a:pt x="0" y="18"/>
                  </a:lnTo>
                  <a:lnTo>
                    <a:pt x="24" y="18"/>
                  </a:lnTo>
                </a:path>
              </a:pathLst>
            </a:custGeom>
            <a:solidFill>
              <a:srgbClr val="FFFFFF"/>
            </a:solidFill>
            <a:ln w="9525" cap="rnd">
              <a:noFill/>
              <a:round/>
              <a:headEnd/>
              <a:tailEnd/>
            </a:ln>
            <a:effectLst/>
          </p:spPr>
          <p:txBody>
            <a:bodyPr/>
            <a:lstStyle/>
            <a:p>
              <a:endParaRPr lang="en-US"/>
            </a:p>
          </p:txBody>
        </p:sp>
        <p:sp>
          <p:nvSpPr>
            <p:cNvPr id="26630" name="Freeform 6"/>
            <p:cNvSpPr>
              <a:spLocks/>
            </p:cNvSpPr>
            <p:nvPr/>
          </p:nvSpPr>
          <p:spPr bwMode="auto">
            <a:xfrm>
              <a:off x="129" y="3239"/>
              <a:ext cx="31" cy="20"/>
            </a:xfrm>
            <a:custGeom>
              <a:avLst/>
              <a:gdLst/>
              <a:ahLst/>
              <a:cxnLst>
                <a:cxn ang="0">
                  <a:pos x="0" y="0"/>
                </a:cxn>
                <a:cxn ang="0">
                  <a:pos x="24" y="19"/>
                </a:cxn>
                <a:cxn ang="0">
                  <a:pos x="30" y="8"/>
                </a:cxn>
                <a:cxn ang="0">
                  <a:pos x="0" y="0"/>
                </a:cxn>
              </a:cxnLst>
              <a:rect l="0" t="0" r="r" b="b"/>
              <a:pathLst>
                <a:path w="31" h="20">
                  <a:moveTo>
                    <a:pt x="0" y="0"/>
                  </a:moveTo>
                  <a:lnTo>
                    <a:pt x="24" y="19"/>
                  </a:lnTo>
                  <a:lnTo>
                    <a:pt x="30" y="8"/>
                  </a:lnTo>
                  <a:lnTo>
                    <a:pt x="0" y="0"/>
                  </a:lnTo>
                </a:path>
              </a:pathLst>
            </a:custGeom>
            <a:solidFill>
              <a:srgbClr val="FFFFFF"/>
            </a:solidFill>
            <a:ln w="9525" cap="rnd">
              <a:noFill/>
              <a:round/>
              <a:headEnd/>
              <a:tailEnd/>
            </a:ln>
            <a:effectLst/>
          </p:spPr>
          <p:txBody>
            <a:bodyPr/>
            <a:lstStyle/>
            <a:p>
              <a:endParaRPr lang="en-US"/>
            </a:p>
          </p:txBody>
        </p:sp>
        <p:sp>
          <p:nvSpPr>
            <p:cNvPr id="26631" name="Freeform 7"/>
            <p:cNvSpPr>
              <a:spLocks/>
            </p:cNvSpPr>
            <p:nvPr/>
          </p:nvSpPr>
          <p:spPr bwMode="auto">
            <a:xfrm>
              <a:off x="239" y="3239"/>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26632" name="Freeform 8"/>
            <p:cNvSpPr>
              <a:spLocks/>
            </p:cNvSpPr>
            <p:nvPr/>
          </p:nvSpPr>
          <p:spPr bwMode="auto">
            <a:xfrm>
              <a:off x="124" y="3277"/>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26633" name="Freeform 9"/>
            <p:cNvSpPr>
              <a:spLocks/>
            </p:cNvSpPr>
            <p:nvPr/>
          </p:nvSpPr>
          <p:spPr bwMode="auto">
            <a:xfrm>
              <a:off x="242" y="3278"/>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26634" name="Freeform 10"/>
            <p:cNvSpPr>
              <a:spLocks/>
            </p:cNvSpPr>
            <p:nvPr/>
          </p:nvSpPr>
          <p:spPr bwMode="auto">
            <a:xfrm>
              <a:off x="151" y="3201"/>
              <a:ext cx="27" cy="30"/>
            </a:xfrm>
            <a:custGeom>
              <a:avLst/>
              <a:gdLst/>
              <a:ahLst/>
              <a:cxnLst>
                <a:cxn ang="0">
                  <a:pos x="0" y="0"/>
                </a:cxn>
                <a:cxn ang="0">
                  <a:pos x="15" y="29"/>
                </a:cxn>
                <a:cxn ang="0">
                  <a:pos x="26" y="22"/>
                </a:cxn>
                <a:cxn ang="0">
                  <a:pos x="0" y="0"/>
                </a:cxn>
              </a:cxnLst>
              <a:rect l="0" t="0" r="r" b="b"/>
              <a:pathLst>
                <a:path w="27" h="30">
                  <a:moveTo>
                    <a:pt x="0" y="0"/>
                  </a:moveTo>
                  <a:lnTo>
                    <a:pt x="15" y="29"/>
                  </a:lnTo>
                  <a:lnTo>
                    <a:pt x="26" y="22"/>
                  </a:lnTo>
                  <a:lnTo>
                    <a:pt x="0" y="0"/>
                  </a:lnTo>
                </a:path>
              </a:pathLst>
            </a:custGeom>
            <a:solidFill>
              <a:srgbClr val="FFFFFF"/>
            </a:solidFill>
            <a:ln w="9525" cap="rnd">
              <a:noFill/>
              <a:round/>
              <a:headEnd/>
              <a:tailEnd/>
            </a:ln>
            <a:effectLst/>
          </p:spPr>
          <p:txBody>
            <a:bodyPr/>
            <a:lstStyle/>
            <a:p>
              <a:endParaRPr lang="en-US"/>
            </a:p>
          </p:txBody>
        </p:sp>
        <p:sp>
          <p:nvSpPr>
            <p:cNvPr id="26635" name="Freeform 11"/>
            <p:cNvSpPr>
              <a:spLocks/>
            </p:cNvSpPr>
            <p:nvPr/>
          </p:nvSpPr>
          <p:spPr bwMode="auto">
            <a:xfrm>
              <a:off x="217" y="3203"/>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26636" name="Freeform 12"/>
            <p:cNvSpPr>
              <a:spLocks/>
            </p:cNvSpPr>
            <p:nvPr/>
          </p:nvSpPr>
          <p:spPr bwMode="auto">
            <a:xfrm>
              <a:off x="192" y="3193"/>
              <a:ext cx="17" cy="30"/>
            </a:xfrm>
            <a:custGeom>
              <a:avLst/>
              <a:gdLst/>
              <a:ahLst/>
              <a:cxnLst>
                <a:cxn ang="0">
                  <a:pos x="7" y="0"/>
                </a:cxn>
                <a:cxn ang="0">
                  <a:pos x="0" y="29"/>
                </a:cxn>
                <a:cxn ang="0">
                  <a:pos x="16" y="28"/>
                </a:cxn>
                <a:cxn ang="0">
                  <a:pos x="7" y="0"/>
                </a:cxn>
              </a:cxnLst>
              <a:rect l="0" t="0" r="r" b="b"/>
              <a:pathLst>
                <a:path w="17" h="30">
                  <a:moveTo>
                    <a:pt x="7" y="0"/>
                  </a:moveTo>
                  <a:lnTo>
                    <a:pt x="0" y="29"/>
                  </a:lnTo>
                  <a:lnTo>
                    <a:pt x="16" y="28"/>
                  </a:lnTo>
                  <a:lnTo>
                    <a:pt x="7" y="0"/>
                  </a:lnTo>
                </a:path>
              </a:pathLst>
            </a:custGeom>
            <a:solidFill>
              <a:srgbClr val="FFFFFF"/>
            </a:solidFill>
            <a:ln w="9525" cap="rnd">
              <a:noFill/>
              <a:round/>
              <a:headEnd/>
              <a:tailEnd/>
            </a:ln>
            <a:effectLst/>
          </p:spPr>
          <p:txBody>
            <a:bodyPr/>
            <a:lstStyle/>
            <a:p>
              <a:endParaRPr lang="en-US"/>
            </a:p>
          </p:txBody>
        </p:sp>
        <p:sp>
          <p:nvSpPr>
            <p:cNvPr id="26637" name="Freeform 13"/>
            <p:cNvSpPr>
              <a:spLocks/>
            </p:cNvSpPr>
            <p:nvPr/>
          </p:nvSpPr>
          <p:spPr bwMode="auto">
            <a:xfrm>
              <a:off x="165" y="3238"/>
              <a:ext cx="69"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8" y="32"/>
                </a:cxn>
                <a:cxn ang="0">
                  <a:pos x="66" y="48"/>
                </a:cxn>
                <a:cxn ang="0">
                  <a:pos x="59" y="68"/>
                </a:cxn>
                <a:cxn ang="0">
                  <a:pos x="43" y="91"/>
                </a:cxn>
                <a:cxn ang="0">
                  <a:pos x="43" y="114"/>
                </a:cxn>
                <a:cxn ang="0">
                  <a:pos x="22" y="114"/>
                </a:cxn>
              </a:cxnLst>
              <a:rect l="0" t="0" r="r" b="b"/>
              <a:pathLst>
                <a:path w="69"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8"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26638" name="Freeform 14"/>
            <p:cNvSpPr>
              <a:spLocks/>
            </p:cNvSpPr>
            <p:nvPr/>
          </p:nvSpPr>
          <p:spPr bwMode="auto">
            <a:xfrm>
              <a:off x="194" y="3259"/>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
        <p:nvSpPr>
          <p:cNvPr id="26640" name="Rectangle 16"/>
          <p:cNvSpPr>
            <a:spLocks noChangeArrowheads="1"/>
          </p:cNvSpPr>
          <p:nvPr/>
        </p:nvSpPr>
        <p:spPr bwMode="auto">
          <a:xfrm>
            <a:off x="603568" y="5697905"/>
            <a:ext cx="5676412" cy="756964"/>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endParaRPr lang="en-US" sz="1100" dirty="0">
              <a:solidFill>
                <a:schemeClr val="tx2"/>
              </a:solidFill>
              <a:latin typeface="Courier New" pitchFamily="49" charset="0"/>
            </a:endParaRPr>
          </a:p>
          <a:p>
            <a:pPr defTabSz="872908">
              <a:spcBef>
                <a:spcPct val="0"/>
              </a:spcBef>
            </a:pPr>
            <a:r>
              <a:rPr lang="en-US" sz="1100" dirty="0">
                <a:solidFill>
                  <a:schemeClr val="tx2"/>
                </a:solidFill>
                <a:latin typeface="Courier New" pitchFamily="49" charset="0"/>
              </a:rPr>
              <a:t>  2  FROM   dept</a:t>
            </a:r>
          </a:p>
          <a:p>
            <a:pPr defTabSz="872908">
              <a:spcBef>
                <a:spcPct val="0"/>
              </a:spcBef>
            </a:pPr>
            <a:r>
              <a:rPr lang="en-US" sz="1100" dirty="0">
                <a:solidFill>
                  <a:schemeClr val="tx2"/>
                </a:solidFill>
                <a:latin typeface="Courier New" pitchFamily="49" charset="0"/>
              </a:rPr>
              <a:t>  3  WHERE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NOT IN (SELECT </a:t>
            </a:r>
            <a:r>
              <a:rPr lang="en-US" sz="1100" dirty="0" err="1">
                <a:solidFill>
                  <a:schemeClr val="tx2"/>
                </a:solidFill>
                <a:latin typeface="Courier New" pitchFamily="49" charset="0"/>
              </a:rPr>
              <a:t>deptno</a:t>
            </a:r>
            <a:endParaRPr lang="en-US" sz="1100" dirty="0">
              <a:solidFill>
                <a:schemeClr val="tx2"/>
              </a:solidFill>
              <a:latin typeface="Courier New" pitchFamily="49" charset="0"/>
            </a:endParaRPr>
          </a:p>
          <a:p>
            <a:pPr defTabSz="872908">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400783" y="4770783"/>
            <a:ext cx="5998953" cy="3802314"/>
          </a:xfrm>
          <a:noFill/>
          <a:ln/>
        </p:spPr>
        <p:txBody>
          <a:bodyPr lIns="90796" tIns="44601" rIns="90796" bIns="44601"/>
          <a:lstStyle/>
          <a:p>
            <a:pPr defTabSz="471498">
              <a:tabLst>
                <a:tab pos="446011" algn="l"/>
              </a:tabLst>
            </a:pPr>
            <a:r>
              <a:rPr lang="en-US" dirty="0"/>
              <a:t>Using Correlated </a:t>
            </a:r>
            <a:r>
              <a:rPr lang="en-US" dirty="0" err="1"/>
              <a:t>Subqueries</a:t>
            </a:r>
            <a:r>
              <a:rPr lang="en-US" dirty="0"/>
              <a:t>  </a:t>
            </a:r>
          </a:p>
          <a:p>
            <a:pPr lvl="1" defTabSz="471498">
              <a:tabLst>
                <a:tab pos="446011" algn="l"/>
              </a:tabLst>
            </a:pPr>
            <a:r>
              <a:rPr lang="en-US" dirty="0"/>
              <a:t>In the case of the UPDATE statement, you can use a correlated </a:t>
            </a:r>
            <a:r>
              <a:rPr lang="en-US" dirty="0" err="1"/>
              <a:t>subquery</a:t>
            </a:r>
            <a:r>
              <a:rPr lang="en-US" dirty="0"/>
              <a:t> to update rows in one table based on rows from another table.</a:t>
            </a:r>
          </a:p>
          <a:p>
            <a:pPr lvl="1" defTabSz="471498">
              <a:tabLst>
                <a:tab pos="446011" algn="l"/>
              </a:tabLst>
            </a:pPr>
            <a:r>
              <a:rPr lang="en-US" b="1" dirty="0"/>
              <a:t>Example</a:t>
            </a:r>
          </a:p>
          <a:p>
            <a:pPr lvl="1" defTabSz="471498">
              <a:tabLst>
                <a:tab pos="446011" algn="l"/>
              </a:tabLst>
            </a:pPr>
            <a:r>
              <a:rPr lang="en-US" dirty="0" err="1"/>
              <a:t>Denormalize</a:t>
            </a:r>
            <a:r>
              <a:rPr lang="en-US" dirty="0"/>
              <a:t> the EMP table by adding a column to store the department name. Then populate the table using a correlated update.</a:t>
            </a:r>
          </a:p>
        </p:txBody>
      </p:sp>
      <p:sp>
        <p:nvSpPr>
          <p:cNvPr id="28675" name="Rectangle 3"/>
          <p:cNvSpPr>
            <a:spLocks noGrp="1" noRot="1" noChangeAspect="1" noChangeArrowheads="1" noTextEdit="1"/>
          </p:cNvSpPr>
          <p:nvPr>
            <p:ph type="sldImg"/>
          </p:nvPr>
        </p:nvSpPr>
        <p:spPr>
          <a:xfrm>
            <a:off x="454025" y="168275"/>
            <a:ext cx="5938838" cy="4452938"/>
          </a:xfrm>
          <a:ln cap="flat"/>
        </p:spPr>
      </p:sp>
      <p:grpSp>
        <p:nvGrpSpPr>
          <p:cNvPr id="2" name="Group 6"/>
          <p:cNvGrpSpPr>
            <a:grpSpLocks/>
          </p:cNvGrpSpPr>
          <p:nvPr/>
        </p:nvGrpSpPr>
        <p:grpSpPr bwMode="auto">
          <a:xfrm>
            <a:off x="574827" y="6039811"/>
            <a:ext cx="5676412" cy="1321507"/>
            <a:chOff x="360" y="3798"/>
            <a:chExt cx="3555" cy="831"/>
          </a:xfrm>
        </p:grpSpPr>
        <p:sp>
          <p:nvSpPr>
            <p:cNvPr id="28676" name="Rectangle 4"/>
            <p:cNvSpPr>
              <a:spLocks noChangeArrowheads="1"/>
            </p:cNvSpPr>
            <p:nvPr/>
          </p:nvSpPr>
          <p:spPr bwMode="auto">
            <a:xfrm>
              <a:off x="360" y="3798"/>
              <a:ext cx="3555" cy="265"/>
            </a:xfrm>
            <a:prstGeom prst="rect">
              <a:avLst/>
            </a:prstGeom>
            <a:noFill/>
            <a:ln w="12700">
              <a:solidFill>
                <a:schemeClr val="tx1"/>
              </a:solidFill>
              <a:miter lim="800000"/>
              <a:headEnd/>
              <a:tailEnd/>
            </a:ln>
            <a:effectLst/>
          </p:spPr>
          <p:txBody>
            <a:bodyPr wrap="none" lIns="92075" tIns="46038" rIns="92075" bIns="46038" anchor="ctr"/>
            <a:lstStyle/>
            <a:p>
              <a:pPr algn="l">
                <a:lnSpc>
                  <a:spcPct val="100000"/>
                </a:lnSpc>
                <a:spcBef>
                  <a:spcPct val="0"/>
                </a:spcBef>
              </a:pPr>
              <a:r>
                <a:rPr lang="en-US" sz="1100" dirty="0">
                  <a:solidFill>
                    <a:schemeClr val="tx2"/>
                  </a:solidFill>
                  <a:latin typeface="Courier New" pitchFamily="49" charset="0"/>
                </a:rPr>
                <a:t>SQL&gt; ALTER TABLE </a:t>
              </a:r>
              <a:r>
                <a:rPr lang="en-US" sz="1100" dirty="0" err="1">
                  <a:solidFill>
                    <a:schemeClr val="tx2"/>
                  </a:solidFill>
                  <a:latin typeface="Courier New" pitchFamily="49" charset="0"/>
                </a:rPr>
                <a:t>emp</a:t>
              </a:r>
              <a:endParaRPr lang="en-US" sz="1100" dirty="0">
                <a:solidFill>
                  <a:schemeClr val="tx2"/>
                </a:solidFill>
                <a:latin typeface="Courier New" pitchFamily="49" charset="0"/>
              </a:endParaRPr>
            </a:p>
            <a:p>
              <a:pPr algn="l">
                <a:lnSpc>
                  <a:spcPct val="100000"/>
                </a:lnSpc>
                <a:spcBef>
                  <a:spcPct val="0"/>
                </a:spcBef>
              </a:pPr>
              <a:r>
                <a:rPr lang="en-US" sz="1100" dirty="0">
                  <a:solidFill>
                    <a:schemeClr val="tx2"/>
                  </a:solidFill>
                  <a:latin typeface="Courier New" pitchFamily="49" charset="0"/>
                </a:rPr>
                <a:t>  2  ADD(</a:t>
              </a:r>
              <a:r>
                <a:rPr lang="en-US" sz="1100" dirty="0" err="1">
                  <a:solidFill>
                    <a:schemeClr val="tx2"/>
                  </a:solidFill>
                  <a:latin typeface="Courier New" pitchFamily="49" charset="0"/>
                </a:rPr>
                <a:t>dname</a:t>
              </a:r>
              <a:r>
                <a:rPr lang="en-US" sz="1100" dirty="0">
                  <a:solidFill>
                    <a:schemeClr val="tx2"/>
                  </a:solidFill>
                  <a:latin typeface="Courier New" pitchFamily="49" charset="0"/>
                </a:rPr>
                <a:t> VARCHAR2(14));</a:t>
              </a:r>
            </a:p>
          </p:txBody>
        </p:sp>
        <p:sp>
          <p:nvSpPr>
            <p:cNvPr id="28677" name="Rectangle 5"/>
            <p:cNvSpPr>
              <a:spLocks noChangeArrowheads="1"/>
            </p:cNvSpPr>
            <p:nvPr/>
          </p:nvSpPr>
          <p:spPr bwMode="auto">
            <a:xfrm>
              <a:off x="360" y="4164"/>
              <a:ext cx="3555" cy="465"/>
            </a:xfrm>
            <a:prstGeom prst="rect">
              <a:avLst/>
            </a:prstGeom>
            <a:noFill/>
            <a:ln w="12700">
              <a:solidFill>
                <a:schemeClr val="tx1"/>
              </a:solidFill>
              <a:miter lim="800000"/>
              <a:headEnd/>
              <a:tailEnd/>
            </a:ln>
            <a:effectLst/>
          </p:spPr>
          <p:txBody>
            <a:bodyPr wrap="none" lIns="92075" tIns="46038" rIns="92075" bIns="46038" anchor="ctr"/>
            <a:lstStyle/>
            <a:p>
              <a:pPr algn="l">
                <a:lnSpc>
                  <a:spcPct val="100000"/>
                </a:lnSpc>
                <a:spcBef>
                  <a:spcPct val="0"/>
                </a:spcBef>
              </a:pPr>
              <a:r>
                <a:rPr lang="en-US" sz="1100" dirty="0">
                  <a:solidFill>
                    <a:schemeClr val="tx2"/>
                  </a:solidFill>
                  <a:latin typeface="Courier New" pitchFamily="49" charset="0"/>
                </a:rPr>
                <a:t>SQL&gt; UPDATE </a:t>
              </a:r>
              <a:r>
                <a:rPr lang="en-US" sz="1100" dirty="0" err="1">
                  <a:solidFill>
                    <a:schemeClr val="tx2"/>
                  </a:solidFill>
                  <a:latin typeface="Courier New" pitchFamily="49" charset="0"/>
                </a:rPr>
                <a:t>emp</a:t>
              </a:r>
              <a:r>
                <a:rPr lang="en-US" sz="1100" dirty="0">
                  <a:solidFill>
                    <a:schemeClr val="tx2"/>
                  </a:solidFill>
                  <a:latin typeface="Courier New" pitchFamily="49" charset="0"/>
                </a:rPr>
                <a:t> e</a:t>
              </a:r>
            </a:p>
            <a:p>
              <a:pPr algn="l">
                <a:lnSpc>
                  <a:spcPct val="100000"/>
                </a:lnSpc>
                <a:spcBef>
                  <a:spcPct val="0"/>
                </a:spcBef>
              </a:pPr>
              <a:r>
                <a:rPr lang="en-US" sz="1100" dirty="0">
                  <a:solidFill>
                    <a:schemeClr val="tx2"/>
                  </a:solidFill>
                  <a:latin typeface="Courier New" pitchFamily="49" charset="0"/>
                </a:rPr>
                <a:t>  2  SET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 (SELECT </a:t>
              </a:r>
              <a:r>
                <a:rPr lang="en-US" sz="1100" dirty="0" err="1">
                  <a:solidFill>
                    <a:schemeClr val="tx2"/>
                  </a:solidFill>
                  <a:latin typeface="Courier New" pitchFamily="49" charset="0"/>
                </a:rPr>
                <a:t>dname</a:t>
              </a:r>
              <a:endParaRPr lang="en-US" sz="1100" dirty="0">
                <a:solidFill>
                  <a:schemeClr val="tx2"/>
                </a:solidFill>
                <a:latin typeface="Courier New" pitchFamily="49" charset="0"/>
              </a:endParaRPr>
            </a:p>
            <a:p>
              <a:pPr algn="l">
                <a:lnSpc>
                  <a:spcPct val="100000"/>
                </a:lnSpc>
                <a:spcBef>
                  <a:spcPct val="0"/>
                </a:spcBef>
              </a:pPr>
              <a:r>
                <a:rPr lang="en-US" sz="1100" dirty="0">
                  <a:solidFill>
                    <a:schemeClr val="tx2"/>
                  </a:solidFill>
                  <a:latin typeface="Courier New" pitchFamily="49" charset="0"/>
                </a:rPr>
                <a:t>  3                  FROM   dept d</a:t>
              </a:r>
            </a:p>
            <a:p>
              <a:pPr algn="l">
                <a:lnSpc>
                  <a:spcPct val="100000"/>
                </a:lnSpc>
                <a:spcBef>
                  <a:spcPct val="0"/>
                </a:spcBef>
              </a:pPr>
              <a:r>
                <a:rPr lang="en-US" sz="1100" dirty="0">
                  <a:solidFill>
                    <a:schemeClr val="tx2"/>
                  </a:solidFill>
                  <a:latin typeface="Courier New" pitchFamily="49" charset="0"/>
                </a:rPr>
                <a:t>  4                  WHERE  </a:t>
              </a:r>
              <a:r>
                <a:rPr lang="en-US" sz="1100" dirty="0" err="1">
                  <a:solidFill>
                    <a:schemeClr val="tx2"/>
                  </a:solidFill>
                  <a:latin typeface="Courier New" pitchFamily="49" charset="0"/>
                </a:rPr>
                <a:t>e.deptno</a:t>
              </a:r>
              <a:r>
                <a:rPr lang="en-US" sz="1100" dirty="0">
                  <a:solidFill>
                    <a:schemeClr val="tx2"/>
                  </a:solidFill>
                  <a:latin typeface="Courier New" pitchFamily="49" charset="0"/>
                </a:rPr>
                <a:t> = </a:t>
              </a:r>
              <a:r>
                <a:rPr lang="en-US" sz="1100" dirty="0" err="1">
                  <a:solidFill>
                    <a:schemeClr val="tx2"/>
                  </a:solidFill>
                  <a:latin typeface="Courier New" pitchFamily="49" charset="0"/>
                </a:rPr>
                <a:t>d.deptno</a:t>
              </a:r>
              <a:r>
                <a:rPr lang="en-US" sz="1100" dirty="0">
                  <a:solidFill>
                    <a:schemeClr val="tx2"/>
                  </a:solidFill>
                  <a:latin typeface="Courier New" pitchFamily="49" charset="0"/>
                </a:rPr>
                <a:t>);</a:t>
              </a:r>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85775" y="155575"/>
            <a:ext cx="5883275" cy="4411663"/>
          </a:xfrm>
          <a:ln cap="flat"/>
        </p:spPr>
      </p:sp>
      <p:sp>
        <p:nvSpPr>
          <p:cNvPr id="30723" name="Rectangle 3"/>
          <p:cNvSpPr>
            <a:spLocks noGrp="1" noChangeArrowheads="1"/>
          </p:cNvSpPr>
          <p:nvPr>
            <p:ph type="body" idx="1"/>
          </p:nvPr>
        </p:nvSpPr>
        <p:spPr>
          <a:xfrm>
            <a:off x="400783" y="4767603"/>
            <a:ext cx="5970211" cy="3756196"/>
          </a:xfrm>
          <a:noFill/>
          <a:ln/>
        </p:spPr>
        <p:txBody>
          <a:bodyPr/>
          <a:lstStyle/>
          <a:p>
            <a:r>
              <a:rPr lang="en-US"/>
              <a:t>Using Correlated Subqueries (continued)</a:t>
            </a:r>
          </a:p>
          <a:p>
            <a:pPr lvl="1"/>
            <a:r>
              <a:rPr lang="en-US"/>
              <a:t>In the case of a DELETE statement, you can use a correlated subquery to delete only those rows that also exist in another table.</a:t>
            </a:r>
          </a:p>
          <a:p>
            <a:pPr lvl="1"/>
            <a:r>
              <a:rPr lang="en-US" b="1"/>
              <a:t>Example</a:t>
            </a:r>
          </a:p>
          <a:p>
            <a:pPr lvl="1"/>
            <a:r>
              <a:rPr lang="en-US"/>
              <a:t>Write a query to find all records with duplicate employee numbers and delete the duplicate rows from the EMP table.</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b="1"/>
              <a:t>Note: </a:t>
            </a:r>
            <a:r>
              <a:rPr lang="en-US"/>
              <a:t>The FOR UPDATE clause locks the rows selected by the query. Other users cannot lock or update the selected rows until you end your transaction.</a:t>
            </a:r>
          </a:p>
        </p:txBody>
      </p:sp>
      <p:sp>
        <p:nvSpPr>
          <p:cNvPr id="30724" name="Rectangle 4"/>
          <p:cNvSpPr>
            <a:spLocks noChangeArrowheads="1"/>
          </p:cNvSpPr>
          <p:nvPr/>
        </p:nvSpPr>
        <p:spPr bwMode="auto">
          <a:xfrm>
            <a:off x="603568" y="6033450"/>
            <a:ext cx="5676412" cy="1046392"/>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ename</a:t>
            </a:r>
            <a:endParaRPr lang="en-US" sz="1100" dirty="0">
              <a:solidFill>
                <a:schemeClr val="tx2"/>
              </a:solidFill>
              <a:latin typeface="Courier New" pitchFamily="49" charset="0"/>
            </a:endParaRPr>
          </a:p>
          <a:p>
            <a:pPr defTabSz="872908">
              <a:spcBef>
                <a:spcPct val="0"/>
              </a:spcBef>
            </a:pPr>
            <a:r>
              <a:rPr lang="en-US" sz="1100" dirty="0">
                <a:solidFill>
                  <a:schemeClr val="tx2"/>
                </a:solidFill>
                <a:latin typeface="Courier New" pitchFamily="49" charset="0"/>
              </a:rPr>
              <a:t>  2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outer</a:t>
            </a:r>
          </a:p>
          <a:p>
            <a:pPr defTabSz="872908">
              <a:spcBef>
                <a:spcPct val="0"/>
              </a:spcBef>
            </a:pPr>
            <a:r>
              <a:rPr lang="en-US" sz="1100" dirty="0">
                <a:solidFill>
                  <a:schemeClr val="tx2"/>
                </a:solidFill>
                <a:latin typeface="Courier New" pitchFamily="49" charset="0"/>
              </a:rPr>
              <a:t>  3  WHERE  ROWID &gt; (SELECT MIN(ROWID)</a:t>
            </a:r>
          </a:p>
          <a:p>
            <a:pPr defTabSz="872908">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inner</a:t>
            </a:r>
          </a:p>
          <a:p>
            <a:pPr defTabSz="872908">
              <a:spcBef>
                <a:spcPct val="0"/>
              </a:spcBef>
            </a:pPr>
            <a:r>
              <a:rPr lang="en-US" sz="1100" dirty="0">
                <a:solidFill>
                  <a:schemeClr val="tx2"/>
                </a:solidFill>
                <a:latin typeface="Courier New" pitchFamily="49" charset="0"/>
              </a:rPr>
              <a:t>  5                  WHERE  </a:t>
            </a:r>
            <a:r>
              <a:rPr lang="en-US" sz="1100" dirty="0" err="1">
                <a:solidFill>
                  <a:schemeClr val="tx2"/>
                </a:solidFill>
                <a:latin typeface="Courier New" pitchFamily="49" charset="0"/>
              </a:rPr>
              <a:t>outer.empno</a:t>
            </a:r>
            <a:r>
              <a:rPr lang="en-US" sz="1100" dirty="0">
                <a:solidFill>
                  <a:schemeClr val="tx2"/>
                </a:solidFill>
                <a:latin typeface="Courier New" pitchFamily="49" charset="0"/>
              </a:rPr>
              <a:t> = </a:t>
            </a:r>
            <a:r>
              <a:rPr lang="en-US" sz="1100" dirty="0" err="1">
                <a:solidFill>
                  <a:schemeClr val="tx2"/>
                </a:solidFill>
                <a:latin typeface="Courier New" pitchFamily="49" charset="0"/>
              </a:rPr>
              <a:t>inner.empno</a:t>
            </a:r>
            <a:r>
              <a:rPr lang="en-US" sz="1100" dirty="0">
                <a:solidFill>
                  <a:schemeClr val="tx2"/>
                </a:solidFill>
                <a:latin typeface="Courier New" pitchFamily="49" charset="0"/>
              </a:rPr>
              <a:t>)</a:t>
            </a:r>
          </a:p>
          <a:p>
            <a:pPr defTabSz="872908">
              <a:spcBef>
                <a:spcPct val="0"/>
              </a:spcBef>
            </a:pPr>
            <a:r>
              <a:rPr lang="en-US" sz="1100" dirty="0">
                <a:solidFill>
                  <a:schemeClr val="tx2"/>
                </a:solidFill>
                <a:latin typeface="Courier New" pitchFamily="49" charset="0"/>
              </a:rPr>
              <a:t>  6  FOR UPDATE; </a:t>
            </a:r>
          </a:p>
        </p:txBody>
      </p:sp>
      <p:sp>
        <p:nvSpPr>
          <p:cNvPr id="30725" name="Rectangle 5"/>
          <p:cNvSpPr>
            <a:spLocks noChangeArrowheads="1"/>
          </p:cNvSpPr>
          <p:nvPr/>
        </p:nvSpPr>
        <p:spPr bwMode="auto">
          <a:xfrm>
            <a:off x="603568" y="7226146"/>
            <a:ext cx="5676412" cy="736291"/>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DELETE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outer</a:t>
            </a:r>
          </a:p>
          <a:p>
            <a:pPr defTabSz="872908">
              <a:spcBef>
                <a:spcPct val="0"/>
              </a:spcBef>
            </a:pPr>
            <a:r>
              <a:rPr lang="en-US" sz="1100" dirty="0">
                <a:solidFill>
                  <a:schemeClr val="tx2"/>
                </a:solidFill>
                <a:latin typeface="Courier New" pitchFamily="49" charset="0"/>
              </a:rPr>
              <a:t>  2  WHERE  ROWID &gt; (SELECT MIN(ROWID)</a:t>
            </a:r>
          </a:p>
          <a:p>
            <a:pPr defTabSz="872908">
              <a:spcBef>
                <a:spcPct val="0"/>
              </a:spcBef>
            </a:pPr>
            <a:r>
              <a:rPr lang="en-US" sz="1100" dirty="0">
                <a:solidFill>
                  <a:schemeClr val="tx2"/>
                </a:solidFill>
                <a:latin typeface="Courier New" pitchFamily="49" charset="0"/>
              </a:rPr>
              <a:t>  3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 inner</a:t>
            </a:r>
          </a:p>
          <a:p>
            <a:pPr defTabSz="872908">
              <a:spcBef>
                <a:spcPct val="0"/>
              </a:spcBef>
            </a:pPr>
            <a:r>
              <a:rPr lang="en-US" sz="1100" dirty="0">
                <a:solidFill>
                  <a:schemeClr val="tx2"/>
                </a:solidFill>
                <a:latin typeface="Courier New" pitchFamily="49" charset="0"/>
              </a:rPr>
              <a:t>  4                  WHERE  </a:t>
            </a:r>
            <a:r>
              <a:rPr lang="en-US" sz="1100" dirty="0" err="1">
                <a:solidFill>
                  <a:schemeClr val="tx2"/>
                </a:solidFill>
                <a:latin typeface="Courier New" pitchFamily="49" charset="0"/>
              </a:rPr>
              <a:t>outer.empno</a:t>
            </a:r>
            <a:r>
              <a:rPr lang="en-US" sz="1100" dirty="0">
                <a:solidFill>
                  <a:schemeClr val="tx2"/>
                </a:solidFill>
                <a:latin typeface="Courier New" pitchFamily="49" charset="0"/>
              </a:rPr>
              <a:t> = </a:t>
            </a:r>
            <a:r>
              <a:rPr lang="en-US" sz="1100" dirty="0" err="1">
                <a:solidFill>
                  <a:schemeClr val="tx2"/>
                </a:solidFill>
                <a:latin typeface="Courier New" pitchFamily="49" charset="0"/>
              </a:rPr>
              <a:t>inner.empno</a:t>
            </a:r>
            <a:r>
              <a:rPr lang="en-US" sz="1100" dirty="0">
                <a:solidFill>
                  <a:schemeClr val="tx2"/>
                </a:solidFill>
                <a:latin typeface="Courier New" pitchFamily="49"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03976" y="4767603"/>
            <a:ext cx="5995759" cy="3802314"/>
          </a:xfrm>
          <a:noFill/>
          <a:ln/>
        </p:spPr>
        <p:txBody>
          <a:bodyPr lIns="0" tIns="0" rIns="0" bIns="0"/>
          <a:lstStyle/>
          <a:p>
            <a:pPr marL="109910" defTabSz="471498">
              <a:tabLst>
                <a:tab pos="446011" algn="l"/>
              </a:tabLst>
            </a:pPr>
            <a:r>
              <a:rPr lang="en-US" dirty="0"/>
              <a:t>What Is a </a:t>
            </a:r>
            <a:r>
              <a:rPr lang="en-US" dirty="0" err="1"/>
              <a:t>Subquery</a:t>
            </a:r>
            <a:r>
              <a:rPr lang="en-US" dirty="0"/>
              <a:t>?</a:t>
            </a:r>
          </a:p>
          <a:p>
            <a:pPr marL="224599" lvl="1" defTabSz="471498">
              <a:tabLst>
                <a:tab pos="446011" algn="l"/>
              </a:tabLst>
            </a:pPr>
            <a:r>
              <a:rPr lang="en-US" dirty="0"/>
              <a:t>A </a:t>
            </a:r>
            <a:r>
              <a:rPr lang="en-US" i="1" dirty="0" err="1"/>
              <a:t>subquer</a:t>
            </a:r>
            <a:r>
              <a:rPr lang="en-US" dirty="0" err="1"/>
              <a:t>y</a:t>
            </a:r>
            <a:r>
              <a:rPr lang="en-US" b="1" i="1" dirty="0"/>
              <a:t> </a:t>
            </a:r>
            <a:r>
              <a:rPr lang="en-US" dirty="0"/>
              <a:t>is a SELECT statement that is embedded in the clause of another SQL statement.</a:t>
            </a:r>
          </a:p>
          <a:p>
            <a:pPr marL="224599" lvl="1" defTabSz="471498">
              <a:tabLst>
                <a:tab pos="446011" algn="l"/>
              </a:tabLst>
            </a:pPr>
            <a:r>
              <a:rPr lang="en-US" dirty="0"/>
              <a:t>The </a:t>
            </a:r>
            <a:r>
              <a:rPr lang="en-US" dirty="0" err="1"/>
              <a:t>subquery</a:t>
            </a:r>
            <a:r>
              <a:rPr lang="en-US" dirty="0"/>
              <a:t> (inner query) returns a value that is used by the main query (outer query). Using a </a:t>
            </a:r>
            <a:r>
              <a:rPr lang="en-US" dirty="0" err="1"/>
              <a:t>subquery</a:t>
            </a:r>
            <a:r>
              <a:rPr lang="en-US" dirty="0"/>
              <a:t> is equivalent to performing two sequential queries, and using the result of the first query as the search value in the second query.</a:t>
            </a:r>
          </a:p>
          <a:p>
            <a:pPr marL="224599" lvl="1" defTabSz="471498">
              <a:tabLst>
                <a:tab pos="446011" algn="l"/>
              </a:tabLst>
            </a:pPr>
            <a:r>
              <a:rPr lang="en-US" dirty="0" err="1"/>
              <a:t>Subqueries</a:t>
            </a:r>
            <a:r>
              <a:rPr lang="en-US" dirty="0"/>
              <a:t> can be used for the following purposes: </a:t>
            </a:r>
          </a:p>
          <a:p>
            <a:pPr marL="552736" lvl="2" indent="-213448" defTabSz="471498">
              <a:tabLst>
                <a:tab pos="446011" algn="l"/>
              </a:tabLst>
            </a:pPr>
            <a:r>
              <a:rPr lang="en-US" dirty="0"/>
              <a:t>To provide values for conditions in WHERE, HAVING, and START WITH clauses of SELECT, UPDATE, and DELETE statements</a:t>
            </a:r>
          </a:p>
          <a:p>
            <a:pPr marL="552736" lvl="2" indent="-213448" defTabSz="471498">
              <a:tabLst>
                <a:tab pos="446011" algn="l"/>
              </a:tabLst>
            </a:pPr>
            <a:r>
              <a:rPr lang="en-US" dirty="0"/>
              <a:t>To define the set of rows to be inserted into the target table of an INSERT or CREATE TABLE statement</a:t>
            </a:r>
          </a:p>
          <a:p>
            <a:pPr marL="552736" lvl="2" indent="-213448" defTabSz="471498">
              <a:tabLst>
                <a:tab pos="446011" algn="l"/>
              </a:tabLst>
            </a:pPr>
            <a:r>
              <a:rPr lang="en-US" dirty="0"/>
              <a:t>To define the set of rows to be included in a view or snapshot in a CREATE VIEW or CREATE SNAPSHOT statement</a:t>
            </a:r>
          </a:p>
          <a:p>
            <a:pPr marL="552736" lvl="2" indent="-213448" defTabSz="471498">
              <a:tabLst>
                <a:tab pos="446011" algn="l"/>
              </a:tabLst>
            </a:pPr>
            <a:r>
              <a:rPr lang="en-US" dirty="0"/>
              <a:t>To define one or more values to be assigned to existing rows in an UPDATE statement</a:t>
            </a:r>
          </a:p>
          <a:p>
            <a:pPr marL="552736" lvl="2" indent="-213448" defTabSz="471498">
              <a:tabLst>
                <a:tab pos="446011" algn="l"/>
              </a:tabLst>
            </a:pPr>
            <a:r>
              <a:rPr lang="en-US" dirty="0"/>
              <a:t>To define a table to be operated on by a containing query. You do this by placing the </a:t>
            </a:r>
            <a:r>
              <a:rPr lang="en-US" dirty="0" err="1"/>
              <a:t>subquery</a:t>
            </a:r>
            <a:r>
              <a:rPr lang="en-US" dirty="0"/>
              <a:t> in the FROM clause. This can be done in INSERT, UPDATE, and DELETE statements as well.</a:t>
            </a:r>
          </a:p>
          <a:p>
            <a:pPr marL="224599" lvl="1" defTabSz="471498">
              <a:tabLst>
                <a:tab pos="446011" algn="l"/>
              </a:tabLst>
            </a:pPr>
            <a:r>
              <a:rPr lang="en-US" b="1" dirty="0"/>
              <a:t>Note:</a:t>
            </a:r>
            <a:r>
              <a:rPr lang="en-US" dirty="0"/>
              <a:t> A </a:t>
            </a:r>
            <a:r>
              <a:rPr lang="en-US" dirty="0" err="1"/>
              <a:t>subquery</a:t>
            </a:r>
            <a:r>
              <a:rPr lang="en-US" dirty="0"/>
              <a:t> is evaluated once for the entire parent statement.</a:t>
            </a:r>
          </a:p>
          <a:p>
            <a:pPr marL="109910" defTabSz="471498">
              <a:tabLst>
                <a:tab pos="446011" algn="l"/>
              </a:tabLst>
            </a:pPr>
            <a:endParaRPr lang="en-US" b="0" dirty="0">
              <a:latin typeface="Times New Roman" pitchFamily="18" charset="0"/>
            </a:endParaRPr>
          </a:p>
        </p:txBody>
      </p:sp>
      <p:sp>
        <p:nvSpPr>
          <p:cNvPr id="10243" name="Rectangle 3"/>
          <p:cNvSpPr>
            <a:spLocks noGrp="1" noRot="1" noChangeAspect="1" noChangeArrowheads="1" noTextEdit="1"/>
          </p:cNvSpPr>
          <p:nvPr>
            <p:ph type="sldImg"/>
          </p:nvPr>
        </p:nvSpPr>
        <p:spPr>
          <a:xfrm>
            <a:off x="454025" y="168275"/>
            <a:ext cx="5938838" cy="4452938"/>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a:t>
            </a:r>
          </a:p>
        </p:txBody>
      </p:sp>
      <p:sp>
        <p:nvSpPr>
          <p:cNvPr id="12291" name="Rectangle 3"/>
          <p:cNvSpPr>
            <a:spLocks noGrp="1" noRot="1" noChangeAspect="1" noChangeArrowheads="1" noTextEdit="1"/>
          </p:cNvSpPr>
          <p:nvPr>
            <p:ph type="sldImg"/>
          </p:nvPr>
        </p:nvSpPr>
        <p:spPr>
          <a:xfrm>
            <a:off x="449263" y="214313"/>
            <a:ext cx="5883275" cy="441325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55613" y="168275"/>
            <a:ext cx="5938837" cy="4452938"/>
          </a:xfrm>
          <a:ln cap="flat"/>
        </p:spPr>
      </p:sp>
      <p:sp>
        <p:nvSpPr>
          <p:cNvPr id="14339" name="Rectangle 3"/>
          <p:cNvSpPr>
            <a:spLocks noGrp="1" noChangeArrowheads="1"/>
          </p:cNvSpPr>
          <p:nvPr>
            <p:ph type="body" idx="1"/>
          </p:nvPr>
        </p:nvSpPr>
        <p:spPr>
          <a:xfrm>
            <a:off x="403976" y="4767603"/>
            <a:ext cx="6018114" cy="3802314"/>
          </a:xfrm>
          <a:noFill/>
          <a:ln/>
        </p:spPr>
        <p:txBody>
          <a:bodyPr>
            <a:normAutofit lnSpcReduction="10000"/>
          </a:bodyPr>
          <a:lstStyle/>
          <a:p>
            <a:pPr defTabSz="398224">
              <a:spcBef>
                <a:spcPct val="0"/>
              </a:spcBef>
              <a:tabLst>
                <a:tab pos="457162" algn="l"/>
              </a:tabLst>
            </a:pPr>
            <a:r>
              <a:rPr lang="en-US" dirty="0"/>
              <a:t>Using a </a:t>
            </a:r>
            <a:r>
              <a:rPr lang="en-US" dirty="0" err="1"/>
              <a:t>Subquery</a:t>
            </a:r>
            <a:endParaRPr lang="en-US" dirty="0"/>
          </a:p>
          <a:p>
            <a:pPr lvl="1" defTabSz="398224">
              <a:spcBef>
                <a:spcPct val="0"/>
              </a:spcBef>
              <a:tabLst>
                <a:tab pos="457162" algn="l"/>
              </a:tabLst>
            </a:pPr>
            <a:r>
              <a:rPr lang="en-US" dirty="0"/>
              <a:t>In the slide, the inner query returns the salary of employee 7566. The outer query takes the result of the inner query and uses this result to display the names of all the employees who earn more than this amount.</a:t>
            </a:r>
          </a:p>
          <a:p>
            <a:pPr lvl="1" defTabSz="398224">
              <a:spcBef>
                <a:spcPct val="0"/>
              </a:spcBef>
              <a:tabLst>
                <a:tab pos="457162" algn="l"/>
              </a:tabLst>
            </a:pPr>
            <a:r>
              <a:rPr lang="en-US" dirty="0" err="1"/>
              <a:t>Subqueries</a:t>
            </a:r>
            <a:r>
              <a:rPr lang="en-US" dirty="0"/>
              <a:t> are very useful for writing SQL statements that need values based on an unknown conditional value.</a:t>
            </a:r>
          </a:p>
          <a:p>
            <a:pPr lvl="1" defTabSz="398224">
              <a:spcBef>
                <a:spcPct val="0"/>
              </a:spcBef>
              <a:tabLst>
                <a:tab pos="457162" algn="l"/>
              </a:tabLst>
            </a:pPr>
            <a:r>
              <a:rPr lang="en-US" b="1" dirty="0"/>
              <a:t>Examples</a:t>
            </a:r>
          </a:p>
          <a:p>
            <a:pPr lvl="1" defTabSz="398224">
              <a:spcBef>
                <a:spcPct val="0"/>
              </a:spcBef>
              <a:tabLst>
                <a:tab pos="457162" algn="l"/>
              </a:tabLst>
            </a:pPr>
            <a:r>
              <a:rPr lang="en-US" dirty="0"/>
              <a:t>Create a duplicate of the DEPT table.</a:t>
            </a:r>
          </a:p>
          <a:p>
            <a:pPr lvl="1" defTabSz="398224">
              <a:tabLst>
                <a:tab pos="457162" algn="l"/>
              </a:tabLst>
            </a:pPr>
            <a:endParaRPr lang="en-US" dirty="0"/>
          </a:p>
          <a:p>
            <a:pPr lvl="1" defTabSz="398224">
              <a:tabLst>
                <a:tab pos="457162" algn="l"/>
              </a:tabLst>
            </a:pPr>
            <a:endParaRPr lang="en-US" dirty="0"/>
          </a:p>
          <a:p>
            <a:pPr lvl="1" defTabSz="398224">
              <a:tabLst>
                <a:tab pos="457162" algn="l"/>
              </a:tabLst>
            </a:pPr>
            <a:endParaRPr lang="en-US" dirty="0"/>
          </a:p>
          <a:p>
            <a:pPr lvl="1" defTabSz="398224">
              <a:tabLst>
                <a:tab pos="457162" algn="l"/>
              </a:tabLst>
            </a:pPr>
            <a:r>
              <a:rPr lang="en-US" dirty="0"/>
              <a:t>Display all employees who make less than the average salary in the company.</a:t>
            </a:r>
          </a:p>
          <a:p>
            <a:pPr lvl="1" defTabSz="398224">
              <a:tabLst>
                <a:tab pos="457162" algn="l"/>
              </a:tabLst>
            </a:pPr>
            <a:endParaRPr lang="en-US" dirty="0"/>
          </a:p>
          <a:p>
            <a:pPr lvl="1" defTabSz="398224">
              <a:tabLst>
                <a:tab pos="457162" algn="l"/>
              </a:tabLst>
            </a:pPr>
            <a:endParaRPr lang="en-US" dirty="0"/>
          </a:p>
          <a:p>
            <a:pPr lvl="1" defTabSz="398224">
              <a:tabLst>
                <a:tab pos="457162" algn="l"/>
              </a:tabLst>
            </a:pPr>
            <a:endParaRPr lang="en-US" dirty="0"/>
          </a:p>
          <a:p>
            <a:pPr defTabSz="398224">
              <a:spcBef>
                <a:spcPct val="0"/>
              </a:spcBef>
              <a:tabLst>
                <a:tab pos="457162" algn="l"/>
              </a:tabLst>
            </a:pPr>
            <a:endParaRPr lang="en-US" dirty="0">
              <a:solidFill>
                <a:schemeClr val="accent2"/>
              </a:solidFill>
            </a:endParaRPr>
          </a:p>
          <a:p>
            <a:pPr defTabSz="398224">
              <a:spcBef>
                <a:spcPct val="0"/>
              </a:spcBef>
              <a:tabLst>
                <a:tab pos="457162" algn="l"/>
              </a:tabLst>
            </a:pPr>
            <a:r>
              <a:rPr lang="en-US" dirty="0">
                <a:solidFill>
                  <a:schemeClr val="accent2"/>
                </a:solidFill>
              </a:rPr>
              <a:t>Class Management Note</a:t>
            </a:r>
          </a:p>
          <a:p>
            <a:pPr lvl="1" defTabSz="398224">
              <a:spcBef>
                <a:spcPct val="0"/>
              </a:spcBef>
              <a:tabLst>
                <a:tab pos="457162" algn="l"/>
              </a:tabLst>
            </a:pPr>
            <a:r>
              <a:rPr lang="en-US" dirty="0">
                <a:solidFill>
                  <a:schemeClr val="accent2"/>
                </a:solidFill>
              </a:rPr>
              <a:t>Execute the </a:t>
            </a:r>
            <a:r>
              <a:rPr lang="en-US" dirty="0" err="1">
                <a:solidFill>
                  <a:schemeClr val="accent2"/>
                </a:solidFill>
              </a:rPr>
              <a:t>subquery</a:t>
            </a:r>
            <a:r>
              <a:rPr lang="en-US" dirty="0">
                <a:solidFill>
                  <a:schemeClr val="accent2"/>
                </a:solidFill>
              </a:rPr>
              <a:t> (inner query) on its own first to show the value that the </a:t>
            </a:r>
            <a:r>
              <a:rPr lang="en-US" dirty="0" err="1">
                <a:solidFill>
                  <a:schemeClr val="accent2"/>
                </a:solidFill>
              </a:rPr>
              <a:t>subquery</a:t>
            </a:r>
            <a:r>
              <a:rPr lang="en-US" dirty="0">
                <a:solidFill>
                  <a:schemeClr val="accent2"/>
                </a:solidFill>
              </a:rPr>
              <a:t> returns. Then execute the outer query using the result returned by the inner query. Finally, execute the entire query (containing the </a:t>
            </a:r>
            <a:r>
              <a:rPr lang="en-US" dirty="0" err="1">
                <a:solidFill>
                  <a:schemeClr val="accent2"/>
                </a:solidFill>
              </a:rPr>
              <a:t>subquery</a:t>
            </a:r>
            <a:r>
              <a:rPr lang="en-US" dirty="0">
                <a:solidFill>
                  <a:schemeClr val="accent2"/>
                </a:solidFill>
              </a:rPr>
              <a:t>) and show that the result is the same.</a:t>
            </a:r>
            <a:r>
              <a:rPr lang="en-US" dirty="0">
                <a:solidFill>
                  <a:schemeClr val="accent1"/>
                </a:solidFill>
              </a:rPr>
              <a:t> </a:t>
            </a:r>
          </a:p>
        </p:txBody>
      </p:sp>
      <p:sp>
        <p:nvSpPr>
          <p:cNvPr id="14340" name="Rectangle 4"/>
          <p:cNvSpPr>
            <a:spLocks noChangeArrowheads="1"/>
          </p:cNvSpPr>
          <p:nvPr/>
        </p:nvSpPr>
        <p:spPr bwMode="auto">
          <a:xfrm>
            <a:off x="603568" y="6216330"/>
            <a:ext cx="5649267" cy="539098"/>
          </a:xfrm>
          <a:prstGeom prst="rect">
            <a:avLst/>
          </a:prstGeom>
          <a:noFill/>
          <a:ln w="12700">
            <a:solidFill>
              <a:schemeClr val="tx1"/>
            </a:solidFill>
            <a:miter lim="800000"/>
            <a:headEnd/>
            <a:tailEnd/>
          </a:ln>
          <a:effectLst/>
        </p:spPr>
        <p:txBody>
          <a:bodyPr wrap="none" lIns="90796" tIns="44601" rIns="90796" bIns="44601" anchor="ctr"/>
          <a:lstStyle/>
          <a:p>
            <a:pPr defTabSz="872908">
              <a:spcBef>
                <a:spcPct val="0"/>
              </a:spcBef>
            </a:pPr>
            <a:r>
              <a:rPr lang="en-US" sz="1100" dirty="0">
                <a:solidFill>
                  <a:schemeClr val="tx2"/>
                </a:solidFill>
                <a:latin typeface="Courier New" pitchFamily="49" charset="0"/>
              </a:rPr>
              <a:t>SQL&gt; CREATE TABLE </a:t>
            </a:r>
            <a:r>
              <a:rPr lang="en-US" sz="1100" dirty="0" err="1">
                <a:solidFill>
                  <a:schemeClr val="tx2"/>
                </a:solidFill>
                <a:latin typeface="Courier New" pitchFamily="49" charset="0"/>
              </a:rPr>
              <a:t>dept_copy</a:t>
            </a:r>
            <a:r>
              <a:rPr lang="en-US" sz="1100" dirty="0">
                <a:solidFill>
                  <a:schemeClr val="tx2"/>
                </a:solidFill>
                <a:latin typeface="Courier New" pitchFamily="49" charset="0"/>
              </a:rPr>
              <a:t>(</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a:t>
            </a:r>
          </a:p>
          <a:p>
            <a:pPr defTabSz="872908">
              <a:lnSpc>
                <a:spcPct val="90000"/>
              </a:lnSpc>
              <a:spcBef>
                <a:spcPct val="0"/>
              </a:spcBef>
            </a:pPr>
            <a:r>
              <a:rPr lang="en-US" sz="1100" dirty="0">
                <a:solidFill>
                  <a:schemeClr val="tx2"/>
                </a:solidFill>
                <a:latin typeface="Courier New" pitchFamily="49" charset="0"/>
              </a:rPr>
              <a:t>  2  AS SELECT </a:t>
            </a:r>
            <a:r>
              <a:rPr lang="en-US" sz="1100" dirty="0" err="1">
                <a:solidFill>
                  <a:schemeClr val="tx2"/>
                </a:solidFill>
                <a:latin typeface="Courier New" pitchFamily="49" charset="0"/>
              </a:rPr>
              <a:t>deptno</a:t>
            </a:r>
            <a:r>
              <a:rPr lang="en-US" sz="1100" dirty="0">
                <a:solidFill>
                  <a:schemeClr val="tx2"/>
                </a:solidFill>
                <a:latin typeface="Courier New" pitchFamily="49" charset="0"/>
              </a:rPr>
              <a:t>, </a:t>
            </a:r>
            <a:r>
              <a:rPr lang="en-US" sz="1100" dirty="0" err="1">
                <a:solidFill>
                  <a:schemeClr val="tx2"/>
                </a:solidFill>
                <a:latin typeface="Courier New" pitchFamily="49" charset="0"/>
              </a:rPr>
              <a:t>dname</a:t>
            </a:r>
            <a:r>
              <a:rPr lang="en-US" sz="1100" dirty="0">
                <a:solidFill>
                  <a:schemeClr val="tx2"/>
                </a:solidFill>
                <a:latin typeface="Courier New" pitchFamily="49" charset="0"/>
              </a:rPr>
              <a:t>, loc </a:t>
            </a:r>
          </a:p>
          <a:p>
            <a:pPr defTabSz="872908">
              <a:spcBef>
                <a:spcPct val="0"/>
              </a:spcBef>
            </a:pPr>
            <a:r>
              <a:rPr lang="en-US" sz="1100" dirty="0">
                <a:solidFill>
                  <a:schemeClr val="tx2"/>
                </a:solidFill>
                <a:latin typeface="Courier New" pitchFamily="49" charset="0"/>
              </a:rPr>
              <a:t>  3  FROM dept;</a:t>
            </a:r>
          </a:p>
        </p:txBody>
      </p:sp>
      <p:sp>
        <p:nvSpPr>
          <p:cNvPr id="14341" name="Rectangle 5"/>
          <p:cNvSpPr>
            <a:spLocks noChangeArrowheads="1"/>
          </p:cNvSpPr>
          <p:nvPr/>
        </p:nvSpPr>
        <p:spPr bwMode="auto">
          <a:xfrm>
            <a:off x="603569" y="7068711"/>
            <a:ext cx="5650864" cy="663138"/>
          </a:xfrm>
          <a:prstGeom prst="rect">
            <a:avLst/>
          </a:prstGeom>
          <a:noFill/>
          <a:ln w="12700">
            <a:solidFill>
              <a:schemeClr val="tx1"/>
            </a:solidFill>
            <a:miter lim="800000"/>
            <a:headEnd/>
            <a:tailEnd/>
          </a:ln>
          <a:effectLst/>
        </p:spPr>
        <p:txBody>
          <a:bodyPr wrap="none" lIns="90796" tIns="44601" rIns="90796" bIns="44601" anchor="ctr"/>
          <a:lstStyle/>
          <a:p>
            <a:pPr defTabSz="872908">
              <a:lnSpc>
                <a:spcPct val="90000"/>
              </a:lnSpc>
              <a:spcBef>
                <a:spcPct val="0"/>
              </a:spcBef>
            </a:pPr>
            <a:r>
              <a:rPr lang="en-US" sz="1100" dirty="0">
                <a:solidFill>
                  <a:schemeClr val="tx2"/>
                </a:solidFill>
                <a:latin typeface="Courier New" pitchFamily="49" charset="0"/>
              </a:rPr>
              <a:t>SQL&gt; SELECT </a:t>
            </a:r>
            <a:r>
              <a:rPr lang="en-US" sz="1100" dirty="0" err="1">
                <a:solidFill>
                  <a:schemeClr val="tx2"/>
                </a:solidFill>
                <a:latin typeface="Courier New" pitchFamily="49" charset="0"/>
              </a:rPr>
              <a:t>ename</a:t>
            </a:r>
            <a:r>
              <a:rPr lang="en-US" sz="1100" dirty="0">
                <a:solidFill>
                  <a:schemeClr val="tx2"/>
                </a:solidFill>
                <a:latin typeface="Courier New" pitchFamily="49" charset="0"/>
              </a:rPr>
              <a:t>, job, </a:t>
            </a:r>
            <a:r>
              <a:rPr lang="en-US" sz="1100" dirty="0" err="1">
                <a:solidFill>
                  <a:schemeClr val="tx2"/>
                </a:solidFill>
                <a:latin typeface="Courier New" pitchFamily="49" charset="0"/>
              </a:rPr>
              <a:t>sal</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2  FROM   </a:t>
            </a:r>
            <a:r>
              <a:rPr lang="en-US" sz="1100" dirty="0" err="1">
                <a:solidFill>
                  <a:schemeClr val="tx2"/>
                </a:solidFill>
                <a:latin typeface="Courier New" pitchFamily="49" charset="0"/>
              </a:rPr>
              <a:t>emp</a:t>
            </a:r>
            <a:endParaRPr lang="en-US" sz="1100" dirty="0">
              <a:solidFill>
                <a:schemeClr val="tx2"/>
              </a:solidFill>
              <a:latin typeface="Courier New" pitchFamily="49" charset="0"/>
            </a:endParaRPr>
          </a:p>
          <a:p>
            <a:pPr defTabSz="872908">
              <a:lnSpc>
                <a:spcPct val="90000"/>
              </a:lnSpc>
              <a:spcBef>
                <a:spcPct val="0"/>
              </a:spcBef>
            </a:pPr>
            <a:r>
              <a:rPr lang="en-US" sz="1100" dirty="0">
                <a:solidFill>
                  <a:schemeClr val="tx2"/>
                </a:solidFill>
                <a:latin typeface="Courier New" pitchFamily="49" charset="0"/>
              </a:rPr>
              <a:t>  3  WHERE  </a:t>
            </a:r>
            <a:r>
              <a:rPr lang="en-US" sz="1100" dirty="0" err="1">
                <a:solidFill>
                  <a:schemeClr val="tx2"/>
                </a:solidFill>
                <a:latin typeface="Courier New" pitchFamily="49" charset="0"/>
              </a:rPr>
              <a:t>sal</a:t>
            </a:r>
            <a:r>
              <a:rPr lang="en-US" sz="1100" dirty="0">
                <a:solidFill>
                  <a:schemeClr val="tx2"/>
                </a:solidFill>
                <a:latin typeface="Courier New" pitchFamily="49" charset="0"/>
              </a:rPr>
              <a:t> &lt; (SELECT AVG(</a:t>
            </a:r>
            <a:r>
              <a:rPr lang="en-US" sz="1100" dirty="0" err="1">
                <a:solidFill>
                  <a:schemeClr val="tx2"/>
                </a:solidFill>
                <a:latin typeface="Courier New" pitchFamily="49" charset="0"/>
              </a:rPr>
              <a:t>sal</a:t>
            </a:r>
            <a:r>
              <a:rPr lang="en-US" sz="1100" dirty="0">
                <a:solidFill>
                  <a:schemeClr val="tx2"/>
                </a:solidFill>
                <a:latin typeface="Courier New" pitchFamily="49" charset="0"/>
              </a:rPr>
              <a:t>)</a:t>
            </a:r>
          </a:p>
          <a:p>
            <a:pPr defTabSz="872908">
              <a:lnSpc>
                <a:spcPct val="90000"/>
              </a:lnSpc>
              <a:spcBef>
                <a:spcPct val="0"/>
              </a:spcBef>
            </a:pPr>
            <a:r>
              <a:rPr lang="en-US" sz="1100" dirty="0">
                <a:solidFill>
                  <a:schemeClr val="tx2"/>
                </a:solidFill>
                <a:latin typeface="Courier New" pitchFamily="49" charset="0"/>
              </a:rPr>
              <a:t>  4                FROM   </a:t>
            </a:r>
            <a:r>
              <a:rPr lang="en-US" sz="1100" dirty="0" err="1">
                <a:solidFill>
                  <a:schemeClr val="tx2"/>
                </a:solidFill>
                <a:latin typeface="Courier New" pitchFamily="49" charset="0"/>
              </a:rPr>
              <a:t>emp</a:t>
            </a:r>
            <a:r>
              <a:rPr lang="en-US" sz="1100" dirty="0">
                <a:solidFill>
                  <a:schemeClr val="tx2"/>
                </a:solidFill>
                <a:latin typeface="Courier New" pitchFamily="49"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4DCED4-1F6B-47B5-BB8F-9D615D50CFF3}" type="slidenum">
              <a:rPr lang="en-US" smtClean="0"/>
              <a:pPr/>
              <a:t>16</a:t>
            </a:fld>
            <a:endParaRPr lang="en-US"/>
          </a:p>
        </p:txBody>
      </p:sp>
    </p:spTree>
    <p:extLst>
      <p:ext uri="{BB962C8B-B14F-4D97-AF65-F5344CB8AC3E}">
        <p14:creationId xmlns:p14="http://schemas.microsoft.com/office/powerpoint/2010/main" val="17511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39738" y="193675"/>
            <a:ext cx="5940425" cy="4454525"/>
          </a:xfrm>
          <a:ln cap="flat"/>
        </p:spPr>
      </p:sp>
      <p:grpSp>
        <p:nvGrpSpPr>
          <p:cNvPr id="2" name="Group 14"/>
          <p:cNvGrpSpPr>
            <a:grpSpLocks/>
          </p:cNvGrpSpPr>
          <p:nvPr/>
        </p:nvGrpSpPr>
        <p:grpSpPr bwMode="auto">
          <a:xfrm>
            <a:off x="231528" y="7485359"/>
            <a:ext cx="285816" cy="302150"/>
            <a:chOff x="145" y="4707"/>
            <a:chExt cx="179" cy="190"/>
          </a:xfrm>
        </p:grpSpPr>
        <p:sp>
          <p:nvSpPr>
            <p:cNvPr id="16387" name="Freeform 3"/>
            <p:cNvSpPr>
              <a:spLocks/>
            </p:cNvSpPr>
            <p:nvPr/>
          </p:nvSpPr>
          <p:spPr bwMode="auto">
            <a:xfrm>
              <a:off x="145" y="4707"/>
              <a:ext cx="179" cy="182"/>
            </a:xfrm>
            <a:custGeom>
              <a:avLst/>
              <a:gdLst/>
              <a:ahLst/>
              <a:cxnLst>
                <a:cxn ang="0">
                  <a:pos x="178" y="181"/>
                </a:cxn>
                <a:cxn ang="0">
                  <a:pos x="178" y="0"/>
                </a:cxn>
                <a:cxn ang="0">
                  <a:pos x="0" y="0"/>
                </a:cxn>
                <a:cxn ang="0">
                  <a:pos x="0" y="181"/>
                </a:cxn>
                <a:cxn ang="0">
                  <a:pos x="178" y="181"/>
                </a:cxn>
              </a:cxnLst>
              <a:rect l="0" t="0" r="r" b="b"/>
              <a:pathLst>
                <a:path w="179" h="182">
                  <a:moveTo>
                    <a:pt x="178" y="181"/>
                  </a:moveTo>
                  <a:lnTo>
                    <a:pt x="178" y="0"/>
                  </a:lnTo>
                  <a:lnTo>
                    <a:pt x="0" y="0"/>
                  </a:lnTo>
                  <a:lnTo>
                    <a:pt x="0" y="181"/>
                  </a:lnTo>
                  <a:lnTo>
                    <a:pt x="178" y="181"/>
                  </a:lnTo>
                </a:path>
              </a:pathLst>
            </a:custGeom>
            <a:solidFill>
              <a:srgbClr val="000000"/>
            </a:solidFill>
            <a:ln w="9525" cap="rnd">
              <a:noFill/>
              <a:round/>
              <a:headEnd/>
              <a:tailEnd/>
            </a:ln>
            <a:effectLst/>
          </p:spPr>
          <p:txBody>
            <a:bodyPr/>
            <a:lstStyle/>
            <a:p>
              <a:endParaRPr lang="en-US"/>
            </a:p>
          </p:txBody>
        </p:sp>
        <p:sp>
          <p:nvSpPr>
            <p:cNvPr id="16388" name="Freeform 4"/>
            <p:cNvSpPr>
              <a:spLocks/>
            </p:cNvSpPr>
            <p:nvPr/>
          </p:nvSpPr>
          <p:spPr bwMode="auto">
            <a:xfrm>
              <a:off x="227" y="4880"/>
              <a:ext cx="25" cy="17"/>
            </a:xfrm>
            <a:custGeom>
              <a:avLst/>
              <a:gdLst/>
              <a:ahLst/>
              <a:cxnLst>
                <a:cxn ang="0">
                  <a:pos x="24" y="16"/>
                </a:cxn>
                <a:cxn ang="0">
                  <a:pos x="24" y="0"/>
                </a:cxn>
                <a:cxn ang="0">
                  <a:pos x="0" y="0"/>
                </a:cxn>
                <a:cxn ang="0">
                  <a:pos x="0" y="16"/>
                </a:cxn>
                <a:cxn ang="0">
                  <a:pos x="24" y="16"/>
                </a:cxn>
              </a:cxnLst>
              <a:rect l="0" t="0" r="r" b="b"/>
              <a:pathLst>
                <a:path w="25" h="17">
                  <a:moveTo>
                    <a:pt x="24" y="16"/>
                  </a:moveTo>
                  <a:lnTo>
                    <a:pt x="24" y="0"/>
                  </a:lnTo>
                  <a:lnTo>
                    <a:pt x="0" y="0"/>
                  </a:lnTo>
                  <a:lnTo>
                    <a:pt x="0" y="16"/>
                  </a:lnTo>
                  <a:lnTo>
                    <a:pt x="24" y="16"/>
                  </a:lnTo>
                </a:path>
              </a:pathLst>
            </a:custGeom>
            <a:solidFill>
              <a:srgbClr val="FFFFFF"/>
            </a:solidFill>
            <a:ln w="9525" cap="rnd">
              <a:noFill/>
              <a:round/>
              <a:headEnd/>
              <a:tailEnd/>
            </a:ln>
            <a:effectLst/>
          </p:spPr>
          <p:txBody>
            <a:bodyPr/>
            <a:lstStyle/>
            <a:p>
              <a:endParaRPr lang="en-US"/>
            </a:p>
          </p:txBody>
        </p:sp>
        <p:sp>
          <p:nvSpPr>
            <p:cNvPr id="16389" name="Freeform 5"/>
            <p:cNvSpPr>
              <a:spLocks/>
            </p:cNvSpPr>
            <p:nvPr/>
          </p:nvSpPr>
          <p:spPr bwMode="auto">
            <a:xfrm>
              <a:off x="167" y="4760"/>
              <a:ext cx="31" cy="19"/>
            </a:xfrm>
            <a:custGeom>
              <a:avLst/>
              <a:gdLst/>
              <a:ahLst/>
              <a:cxnLst>
                <a:cxn ang="0">
                  <a:pos x="0" y="0"/>
                </a:cxn>
                <a:cxn ang="0">
                  <a:pos x="24" y="18"/>
                </a:cxn>
                <a:cxn ang="0">
                  <a:pos x="30" y="8"/>
                </a:cxn>
                <a:cxn ang="0">
                  <a:pos x="0" y="0"/>
                </a:cxn>
              </a:cxnLst>
              <a:rect l="0" t="0" r="r" b="b"/>
              <a:pathLst>
                <a:path w="31" h="19">
                  <a:moveTo>
                    <a:pt x="0" y="0"/>
                  </a:moveTo>
                  <a:lnTo>
                    <a:pt x="24" y="18"/>
                  </a:lnTo>
                  <a:lnTo>
                    <a:pt x="30" y="8"/>
                  </a:lnTo>
                  <a:lnTo>
                    <a:pt x="0" y="0"/>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277" y="4760"/>
              <a:ext cx="36" cy="19"/>
            </a:xfrm>
            <a:custGeom>
              <a:avLst/>
              <a:gdLst/>
              <a:ahLst/>
              <a:cxnLst>
                <a:cxn ang="0">
                  <a:pos x="35" y="0"/>
                </a:cxn>
                <a:cxn ang="0">
                  <a:pos x="6" y="18"/>
                </a:cxn>
                <a:cxn ang="0">
                  <a:pos x="0" y="8"/>
                </a:cxn>
                <a:cxn ang="0">
                  <a:pos x="35" y="0"/>
                </a:cxn>
              </a:cxnLst>
              <a:rect l="0" t="0" r="r" b="b"/>
              <a:pathLst>
                <a:path w="36" h="19">
                  <a:moveTo>
                    <a:pt x="35" y="0"/>
                  </a:moveTo>
                  <a:lnTo>
                    <a:pt x="6" y="18"/>
                  </a:lnTo>
                  <a:lnTo>
                    <a:pt x="0" y="8"/>
                  </a:lnTo>
                  <a:lnTo>
                    <a:pt x="35" y="0"/>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163" y="4799"/>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80" y="4800"/>
              <a:ext cx="35" cy="19"/>
            </a:xfrm>
            <a:custGeom>
              <a:avLst/>
              <a:gdLst/>
              <a:ahLst/>
              <a:cxnLst>
                <a:cxn ang="0">
                  <a:pos x="34" y="18"/>
                </a:cxn>
                <a:cxn ang="0">
                  <a:pos x="0" y="15"/>
                </a:cxn>
                <a:cxn ang="0">
                  <a:pos x="2" y="0"/>
                </a:cxn>
                <a:cxn ang="0">
                  <a:pos x="34" y="18"/>
                </a:cxn>
              </a:cxnLst>
              <a:rect l="0" t="0" r="r" b="b"/>
              <a:pathLst>
                <a:path w="35" h="19">
                  <a:moveTo>
                    <a:pt x="34" y="18"/>
                  </a:moveTo>
                  <a:lnTo>
                    <a:pt x="0" y="15"/>
                  </a:lnTo>
                  <a:lnTo>
                    <a:pt x="2" y="0"/>
                  </a:lnTo>
                  <a:lnTo>
                    <a:pt x="34" y="18"/>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190" y="4721"/>
              <a:ext cx="27" cy="31"/>
            </a:xfrm>
            <a:custGeom>
              <a:avLst/>
              <a:gdLst/>
              <a:ahLst/>
              <a:cxnLst>
                <a:cxn ang="0">
                  <a:pos x="0" y="0"/>
                </a:cxn>
                <a:cxn ang="0">
                  <a:pos x="15" y="30"/>
                </a:cxn>
                <a:cxn ang="0">
                  <a:pos x="26" y="23"/>
                </a:cxn>
                <a:cxn ang="0">
                  <a:pos x="0" y="0"/>
                </a:cxn>
              </a:cxnLst>
              <a:rect l="0" t="0" r="r" b="b"/>
              <a:pathLst>
                <a:path w="27" h="31">
                  <a:moveTo>
                    <a:pt x="0" y="0"/>
                  </a:moveTo>
                  <a:lnTo>
                    <a:pt x="15" y="30"/>
                  </a:lnTo>
                  <a:lnTo>
                    <a:pt x="26" y="23"/>
                  </a:lnTo>
                  <a:lnTo>
                    <a:pt x="0" y="0"/>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255" y="4724"/>
              <a:ext cx="28" cy="31"/>
            </a:xfrm>
            <a:custGeom>
              <a:avLst/>
              <a:gdLst/>
              <a:ahLst/>
              <a:cxnLst>
                <a:cxn ang="0">
                  <a:pos x="27" y="0"/>
                </a:cxn>
                <a:cxn ang="0">
                  <a:pos x="11" y="30"/>
                </a:cxn>
                <a:cxn ang="0">
                  <a:pos x="0" y="22"/>
                </a:cxn>
                <a:cxn ang="0">
                  <a:pos x="27" y="0"/>
                </a:cxn>
              </a:cxnLst>
              <a:rect l="0" t="0" r="r" b="b"/>
              <a:pathLst>
                <a:path w="28" h="31">
                  <a:moveTo>
                    <a:pt x="27" y="0"/>
                  </a:moveTo>
                  <a:lnTo>
                    <a:pt x="11" y="30"/>
                  </a:lnTo>
                  <a:lnTo>
                    <a:pt x="0" y="22"/>
                  </a:lnTo>
                  <a:lnTo>
                    <a:pt x="27" y="0"/>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231" y="4712"/>
              <a:ext cx="17" cy="32"/>
            </a:xfrm>
            <a:custGeom>
              <a:avLst/>
              <a:gdLst/>
              <a:ahLst/>
              <a:cxnLst>
                <a:cxn ang="0">
                  <a:pos x="7" y="0"/>
                </a:cxn>
                <a:cxn ang="0">
                  <a:pos x="0" y="31"/>
                </a:cxn>
                <a:cxn ang="0">
                  <a:pos x="16" y="29"/>
                </a:cxn>
                <a:cxn ang="0">
                  <a:pos x="7" y="0"/>
                </a:cxn>
              </a:cxnLst>
              <a:rect l="0" t="0" r="r" b="b"/>
              <a:pathLst>
                <a:path w="17" h="32">
                  <a:moveTo>
                    <a:pt x="7" y="0"/>
                  </a:moveTo>
                  <a:lnTo>
                    <a:pt x="0" y="31"/>
                  </a:lnTo>
                  <a:lnTo>
                    <a:pt x="16" y="29"/>
                  </a:lnTo>
                  <a:lnTo>
                    <a:pt x="7" y="0"/>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04" y="4759"/>
              <a:ext cx="69" cy="114"/>
            </a:xfrm>
            <a:custGeom>
              <a:avLst/>
              <a:gdLst/>
              <a:ahLst/>
              <a:cxnLst>
                <a:cxn ang="0">
                  <a:pos x="22" y="113"/>
                </a:cxn>
                <a:cxn ang="0">
                  <a:pos x="23" y="93"/>
                </a:cxn>
                <a:cxn ang="0">
                  <a:pos x="21" y="90"/>
                </a:cxn>
                <a:cxn ang="0">
                  <a:pos x="15" y="82"/>
                </a:cxn>
                <a:cxn ang="0">
                  <a:pos x="9" y="71"/>
                </a:cxn>
                <a:cxn ang="0">
                  <a:pos x="4" y="57"/>
                </a:cxn>
                <a:cxn ang="0">
                  <a:pos x="0" y="41"/>
                </a:cxn>
                <a:cxn ang="0">
                  <a:pos x="1" y="26"/>
                </a:cxn>
                <a:cxn ang="0">
                  <a:pos x="8" y="11"/>
                </a:cxn>
                <a:cxn ang="0">
                  <a:pos x="23" y="0"/>
                </a:cxn>
                <a:cxn ang="0">
                  <a:pos x="43" y="0"/>
                </a:cxn>
                <a:cxn ang="0">
                  <a:pos x="46" y="0"/>
                </a:cxn>
                <a:cxn ang="0">
                  <a:pos x="51" y="4"/>
                </a:cxn>
                <a:cxn ang="0">
                  <a:pos x="57" y="10"/>
                </a:cxn>
                <a:cxn ang="0">
                  <a:pos x="63" y="19"/>
                </a:cxn>
                <a:cxn ang="0">
                  <a:pos x="68" y="31"/>
                </a:cxn>
                <a:cxn ang="0">
                  <a:pos x="66" y="47"/>
                </a:cxn>
                <a:cxn ang="0">
                  <a:pos x="59" y="67"/>
                </a:cxn>
                <a:cxn ang="0">
                  <a:pos x="43" y="90"/>
                </a:cxn>
                <a:cxn ang="0">
                  <a:pos x="43" y="113"/>
                </a:cxn>
                <a:cxn ang="0">
                  <a:pos x="22" y="113"/>
                </a:cxn>
              </a:cxnLst>
              <a:rect l="0" t="0" r="r" b="b"/>
              <a:pathLst>
                <a:path w="69"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8" y="31"/>
                  </a:lnTo>
                  <a:lnTo>
                    <a:pt x="66" y="47"/>
                  </a:lnTo>
                  <a:lnTo>
                    <a:pt x="59" y="67"/>
                  </a:lnTo>
                  <a:lnTo>
                    <a:pt x="43" y="90"/>
                  </a:lnTo>
                  <a:lnTo>
                    <a:pt x="43" y="113"/>
                  </a:lnTo>
                  <a:lnTo>
                    <a:pt x="22" y="11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233" y="4779"/>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
        <p:nvSpPr>
          <p:cNvPr id="16399" name="Rectangle 15"/>
          <p:cNvSpPr>
            <a:spLocks noGrp="1" noChangeArrowheads="1"/>
          </p:cNvSpPr>
          <p:nvPr>
            <p:ph type="body" idx="1"/>
          </p:nvPr>
        </p:nvSpPr>
        <p:spPr>
          <a:xfrm>
            <a:off x="411959" y="4773963"/>
            <a:ext cx="6030889" cy="3568545"/>
          </a:xfrm>
          <a:noFill/>
          <a:ln/>
        </p:spPr>
        <p:txBody>
          <a:bodyPr/>
          <a:lstStyle/>
          <a:p>
            <a:pPr>
              <a:tabLst>
                <a:tab pos="344066" algn="l"/>
              </a:tabLst>
            </a:pPr>
            <a:r>
              <a:rPr lang="en-US" dirty="0">
                <a:latin typeface="Helvetica" pitchFamily="34" charset="0"/>
              </a:rPr>
              <a:t>Correlated </a:t>
            </a:r>
            <a:r>
              <a:rPr lang="en-US" dirty="0" err="1">
                <a:latin typeface="Helvetica" pitchFamily="34" charset="0"/>
              </a:rPr>
              <a:t>Subqueries</a:t>
            </a:r>
            <a:endParaRPr lang="en-US" b="0" dirty="0">
              <a:latin typeface="Helvetica" pitchFamily="34" charset="0"/>
            </a:endParaRPr>
          </a:p>
          <a:p>
            <a:pPr lvl="1">
              <a:tabLst>
                <a:tab pos="344066" algn="l"/>
              </a:tabLst>
            </a:pPr>
            <a:r>
              <a:rPr lang="en-US" dirty="0"/>
              <a:t>A correlated </a:t>
            </a:r>
            <a:r>
              <a:rPr lang="en-US" dirty="0" err="1"/>
              <a:t>subquery</a:t>
            </a:r>
            <a:r>
              <a:rPr lang="en-US" dirty="0"/>
              <a:t> is a nested </a:t>
            </a:r>
            <a:r>
              <a:rPr lang="en-US" dirty="0" err="1"/>
              <a:t>subquery</a:t>
            </a:r>
            <a:r>
              <a:rPr lang="en-US" dirty="0"/>
              <a:t> that is evaluated once for each row processed by the main query, and that on execution uses a value from a column in the outer query.</a:t>
            </a:r>
          </a:p>
          <a:p>
            <a:pPr lvl="1">
              <a:tabLst>
                <a:tab pos="344066" algn="l"/>
              </a:tabLst>
            </a:pPr>
            <a:r>
              <a:rPr lang="en-US" b="1" dirty="0"/>
              <a:t>Nested </a:t>
            </a:r>
            <a:r>
              <a:rPr lang="en-US" b="1" dirty="0" err="1"/>
              <a:t>Subqueries</a:t>
            </a:r>
            <a:r>
              <a:rPr lang="en-US" b="1" dirty="0"/>
              <a:t> Versus Correlated </a:t>
            </a:r>
            <a:r>
              <a:rPr lang="en-US" b="1" dirty="0" err="1"/>
              <a:t>Subqueries</a:t>
            </a:r>
            <a:endParaRPr lang="en-US" b="1" dirty="0"/>
          </a:p>
          <a:p>
            <a:pPr lvl="1">
              <a:tabLst>
                <a:tab pos="344066" algn="l"/>
              </a:tabLst>
            </a:pPr>
            <a:r>
              <a:rPr lang="en-US" dirty="0"/>
              <a:t>With a normal nested </a:t>
            </a:r>
            <a:r>
              <a:rPr lang="en-US" dirty="0" err="1"/>
              <a:t>subquery</a:t>
            </a:r>
            <a:r>
              <a:rPr lang="en-US" dirty="0"/>
              <a:t>, the inner SELECT runs first and executes once, returning values to be used by the main query. A correlated </a:t>
            </a:r>
            <a:r>
              <a:rPr lang="en-US" dirty="0" err="1"/>
              <a:t>subquery</a:t>
            </a:r>
            <a:r>
              <a:rPr lang="en-US" dirty="0"/>
              <a:t>, on the other hand, executes once for each candidate row considered by the outer query. In other words, the inner query is driven by the outer query.</a:t>
            </a:r>
            <a:endParaRPr lang="en-US" b="1" dirty="0"/>
          </a:p>
          <a:p>
            <a:pPr lvl="1">
              <a:tabLst>
                <a:tab pos="344066" algn="l"/>
              </a:tabLst>
            </a:pPr>
            <a:r>
              <a:rPr lang="en-US" b="1" dirty="0"/>
              <a:t>Correlated </a:t>
            </a:r>
            <a:r>
              <a:rPr lang="en-US" b="1" dirty="0" err="1"/>
              <a:t>Subquery</a:t>
            </a:r>
            <a:r>
              <a:rPr lang="en-US" b="1" dirty="0"/>
              <a:t> Execution</a:t>
            </a:r>
            <a:endParaRPr lang="en-US" dirty="0"/>
          </a:p>
          <a:p>
            <a:pPr lvl="1">
              <a:tabLst>
                <a:tab pos="344066" algn="l"/>
              </a:tabLst>
            </a:pPr>
            <a:r>
              <a:rPr lang="en-US" dirty="0"/>
              <a:t>1. 	Get a candidate row (fetched by the outer query).</a:t>
            </a:r>
          </a:p>
          <a:p>
            <a:pPr lvl="1">
              <a:tabLst>
                <a:tab pos="344066" algn="l"/>
              </a:tabLst>
            </a:pPr>
            <a:r>
              <a:rPr lang="en-US" dirty="0"/>
              <a:t>2. 	Execute the inner query using the value of the candidate row.</a:t>
            </a:r>
            <a:endParaRPr lang="en-US" b="1" dirty="0"/>
          </a:p>
          <a:p>
            <a:pPr lvl="1">
              <a:tabLst>
                <a:tab pos="344066" algn="l"/>
              </a:tabLst>
            </a:pPr>
            <a:r>
              <a:rPr lang="en-US" dirty="0"/>
              <a:t>3. 	Use the value(s) resulting from the inner query to qualify or disqualify the candidate.</a:t>
            </a:r>
            <a:endParaRPr lang="en-US" b="1" dirty="0"/>
          </a:p>
          <a:p>
            <a:pPr lvl="1">
              <a:tabLst>
                <a:tab pos="344066" algn="l"/>
              </a:tabLst>
            </a:pPr>
            <a:r>
              <a:rPr lang="en-US" dirty="0"/>
              <a:t>4. 	Repeat until no candidate row remains.</a:t>
            </a:r>
            <a:endParaRPr lang="en-US" b="1" dirty="0"/>
          </a:p>
          <a:p>
            <a:pPr lvl="1">
              <a:tabLst>
                <a:tab pos="344066" algn="l"/>
              </a:tabLst>
            </a:pPr>
            <a:r>
              <a:rPr lang="en-US" dirty="0"/>
              <a:t>Although this discussion focuses on correlated </a:t>
            </a:r>
            <a:r>
              <a:rPr lang="en-US" dirty="0" err="1"/>
              <a:t>subqueries</a:t>
            </a:r>
            <a:r>
              <a:rPr lang="en-US" dirty="0"/>
              <a:t> in SELECT statements, it also applies to correlated UPDATE and DELETE statements.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00783" y="4770783"/>
            <a:ext cx="6010130" cy="3802314"/>
          </a:xfrm>
          <a:noFill/>
          <a:ln/>
        </p:spPr>
        <p:txBody>
          <a:bodyPr lIns="90796" tIns="44601" rIns="90796" bIns="44601"/>
          <a:lstStyle/>
          <a:p>
            <a:pPr defTabSz="471498">
              <a:tabLst>
                <a:tab pos="446011" algn="l"/>
              </a:tabLst>
            </a:pPr>
            <a:r>
              <a:rPr lang="en-US" dirty="0"/>
              <a:t>Using Correlated </a:t>
            </a:r>
            <a:r>
              <a:rPr lang="en-US" dirty="0" err="1"/>
              <a:t>Subqueries</a:t>
            </a:r>
            <a:endParaRPr lang="en-US" dirty="0"/>
          </a:p>
          <a:p>
            <a:pPr lvl="1" defTabSz="471498">
              <a:tabLst>
                <a:tab pos="446011" algn="l"/>
              </a:tabLst>
            </a:pPr>
            <a:r>
              <a:rPr lang="en-US" dirty="0"/>
              <a:t>In the example, we determine which employees earn more than the average salaries for their departments. In this case, the correlated </a:t>
            </a:r>
            <a:r>
              <a:rPr lang="en-US" dirty="0" err="1"/>
              <a:t>subquery</a:t>
            </a:r>
            <a:r>
              <a:rPr lang="en-US" dirty="0"/>
              <a:t> specifically computes the average salary for each department.</a:t>
            </a:r>
          </a:p>
          <a:p>
            <a:pPr lvl="1" defTabSz="471498">
              <a:tabLst>
                <a:tab pos="446011" algn="l"/>
              </a:tabLst>
            </a:pPr>
            <a:r>
              <a:rPr lang="en-US" dirty="0"/>
              <a:t>Because the outer query and inner query both use the EMP table in the FROM clause, an alias is given to EMP in each separate SELECT statement for clarity. Not only does the alias make the entire SELECT statement more readable, without the alias the query would not work properly because the inner statement would not be able to distinguish the inner table column from the outer table column.</a:t>
            </a:r>
          </a:p>
          <a:p>
            <a:pPr defTabSz="471498">
              <a:tabLst>
                <a:tab pos="446011" algn="l"/>
              </a:tabLst>
            </a:pPr>
            <a:r>
              <a:rPr lang="en-US" dirty="0"/>
              <a:t>    </a:t>
            </a:r>
          </a:p>
          <a:p>
            <a:pPr defTabSz="471498">
              <a:spcBef>
                <a:spcPct val="0"/>
              </a:spcBef>
              <a:tabLst>
                <a:tab pos="446011" algn="l"/>
              </a:tabLst>
            </a:pPr>
            <a:endParaRPr lang="en-US" b="0" dirty="0">
              <a:solidFill>
                <a:schemeClr val="tx2"/>
              </a:solidFill>
              <a:latin typeface="Courier New" pitchFamily="49" charset="0"/>
            </a:endParaRPr>
          </a:p>
          <a:p>
            <a:pPr defTabSz="471498">
              <a:spcBef>
                <a:spcPct val="0"/>
              </a:spcBef>
              <a:tabLst>
                <a:tab pos="446011" algn="l"/>
              </a:tabLst>
            </a:pPr>
            <a:r>
              <a:rPr lang="en-US" b="0" dirty="0">
                <a:solidFill>
                  <a:schemeClr val="tx2"/>
                </a:solidFill>
                <a:latin typeface="Courier New" pitchFamily="49" charset="0"/>
              </a:rPr>
              <a:t>   </a:t>
            </a:r>
            <a:endParaRPr lang="en-US" dirty="0"/>
          </a:p>
          <a:p>
            <a:pPr defTabSz="471498">
              <a:tabLst>
                <a:tab pos="446011" algn="l"/>
              </a:tabLst>
            </a:pPr>
            <a:endParaRPr lang="en-US" dirty="0"/>
          </a:p>
          <a:p>
            <a:pPr defTabSz="471498">
              <a:tabLst>
                <a:tab pos="446011" algn="l"/>
              </a:tabLst>
            </a:pPr>
            <a:endParaRPr lang="en-US" dirty="0"/>
          </a:p>
          <a:p>
            <a:pPr defTabSz="471498">
              <a:tabLst>
                <a:tab pos="446011" algn="l"/>
              </a:tabLst>
            </a:pPr>
            <a:endParaRPr lang="en-US" dirty="0"/>
          </a:p>
        </p:txBody>
      </p:sp>
      <p:sp>
        <p:nvSpPr>
          <p:cNvPr id="20483" name="Rectangle 3"/>
          <p:cNvSpPr>
            <a:spLocks noGrp="1" noRot="1" noChangeAspect="1" noChangeArrowheads="1" noTextEdit="1"/>
          </p:cNvSpPr>
          <p:nvPr>
            <p:ph type="sldImg"/>
          </p:nvPr>
        </p:nvSpPr>
        <p:spPr>
          <a:xfrm>
            <a:off x="454025" y="168275"/>
            <a:ext cx="5938838" cy="4452938"/>
          </a:xfrm>
          <a:ln cap="flat"/>
        </p:spPr>
      </p:sp>
      <p:grpSp>
        <p:nvGrpSpPr>
          <p:cNvPr id="2" name="Group 15"/>
          <p:cNvGrpSpPr>
            <a:grpSpLocks/>
          </p:cNvGrpSpPr>
          <p:nvPr/>
        </p:nvGrpSpPr>
        <p:grpSpPr bwMode="auto">
          <a:xfrm>
            <a:off x="188415" y="5624753"/>
            <a:ext cx="287413" cy="303739"/>
            <a:chOff x="118" y="3537"/>
            <a:chExt cx="180" cy="191"/>
          </a:xfrm>
        </p:grpSpPr>
        <p:sp>
          <p:nvSpPr>
            <p:cNvPr id="20484" name="Freeform 4"/>
            <p:cNvSpPr>
              <a:spLocks/>
            </p:cNvSpPr>
            <p:nvPr/>
          </p:nvSpPr>
          <p:spPr bwMode="auto">
            <a:xfrm>
              <a:off x="118" y="3537"/>
              <a:ext cx="180" cy="183"/>
            </a:xfrm>
            <a:custGeom>
              <a:avLst/>
              <a:gdLst/>
              <a:ahLst/>
              <a:cxnLst>
                <a:cxn ang="0">
                  <a:pos x="179" y="182"/>
                </a:cxn>
                <a:cxn ang="0">
                  <a:pos x="179" y="0"/>
                </a:cxn>
                <a:cxn ang="0">
                  <a:pos x="0" y="0"/>
                </a:cxn>
                <a:cxn ang="0">
                  <a:pos x="0" y="182"/>
                </a:cxn>
                <a:cxn ang="0">
                  <a:pos x="179" y="182"/>
                </a:cxn>
              </a:cxnLst>
              <a:rect l="0" t="0" r="r" b="b"/>
              <a:pathLst>
                <a:path w="180" h="183">
                  <a:moveTo>
                    <a:pt x="179" y="182"/>
                  </a:moveTo>
                  <a:lnTo>
                    <a:pt x="179" y="0"/>
                  </a:lnTo>
                  <a:lnTo>
                    <a:pt x="0" y="0"/>
                  </a:lnTo>
                  <a:lnTo>
                    <a:pt x="0" y="182"/>
                  </a:lnTo>
                  <a:lnTo>
                    <a:pt x="179" y="182"/>
                  </a:lnTo>
                </a:path>
              </a:pathLst>
            </a:custGeom>
            <a:solidFill>
              <a:srgbClr val="000000"/>
            </a:solidFill>
            <a:ln w="9525" cap="rnd">
              <a:noFill/>
              <a:round/>
              <a:headEnd/>
              <a:tailEnd/>
            </a:ln>
            <a:effectLst/>
          </p:spPr>
          <p:txBody>
            <a:bodyPr/>
            <a:lstStyle/>
            <a:p>
              <a:endParaRPr lang="en-US"/>
            </a:p>
          </p:txBody>
        </p:sp>
        <p:sp>
          <p:nvSpPr>
            <p:cNvPr id="20485" name="Freeform 5"/>
            <p:cNvSpPr>
              <a:spLocks/>
            </p:cNvSpPr>
            <p:nvPr/>
          </p:nvSpPr>
          <p:spPr bwMode="auto">
            <a:xfrm>
              <a:off x="199" y="3710"/>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20486" name="Freeform 6"/>
            <p:cNvSpPr>
              <a:spLocks/>
            </p:cNvSpPr>
            <p:nvPr/>
          </p:nvSpPr>
          <p:spPr bwMode="auto">
            <a:xfrm>
              <a:off x="14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20487" name="Freeform 7"/>
            <p:cNvSpPr>
              <a:spLocks/>
            </p:cNvSpPr>
            <p:nvPr/>
          </p:nvSpPr>
          <p:spPr bwMode="auto">
            <a:xfrm>
              <a:off x="251"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20488" name="Freeform 8"/>
            <p:cNvSpPr>
              <a:spLocks/>
            </p:cNvSpPr>
            <p:nvPr/>
          </p:nvSpPr>
          <p:spPr bwMode="auto">
            <a:xfrm>
              <a:off x="137"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20489" name="Freeform 9"/>
            <p:cNvSpPr>
              <a:spLocks/>
            </p:cNvSpPr>
            <p:nvPr/>
          </p:nvSpPr>
          <p:spPr bwMode="auto">
            <a:xfrm>
              <a:off x="254"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20490" name="Freeform 10"/>
            <p:cNvSpPr>
              <a:spLocks/>
            </p:cNvSpPr>
            <p:nvPr/>
          </p:nvSpPr>
          <p:spPr bwMode="auto">
            <a:xfrm>
              <a:off x="162" y="3553"/>
              <a:ext cx="29" cy="28"/>
            </a:xfrm>
            <a:custGeom>
              <a:avLst/>
              <a:gdLst/>
              <a:ahLst/>
              <a:cxnLst>
                <a:cxn ang="0">
                  <a:pos x="0" y="0"/>
                </a:cxn>
                <a:cxn ang="0">
                  <a:pos x="16" y="27"/>
                </a:cxn>
                <a:cxn ang="0">
                  <a:pos x="28" y="20"/>
                </a:cxn>
                <a:cxn ang="0">
                  <a:pos x="0" y="0"/>
                </a:cxn>
              </a:cxnLst>
              <a:rect l="0" t="0" r="r" b="b"/>
              <a:pathLst>
                <a:path w="29" h="28">
                  <a:moveTo>
                    <a:pt x="0" y="0"/>
                  </a:moveTo>
                  <a:lnTo>
                    <a:pt x="16" y="27"/>
                  </a:lnTo>
                  <a:lnTo>
                    <a:pt x="28" y="20"/>
                  </a:lnTo>
                  <a:lnTo>
                    <a:pt x="0" y="0"/>
                  </a:lnTo>
                </a:path>
              </a:pathLst>
            </a:custGeom>
            <a:solidFill>
              <a:srgbClr val="FFFFFF"/>
            </a:solidFill>
            <a:ln w="9525" cap="rnd">
              <a:noFill/>
              <a:round/>
              <a:headEnd/>
              <a:tailEnd/>
            </a:ln>
            <a:effectLst/>
          </p:spPr>
          <p:txBody>
            <a:bodyPr/>
            <a:lstStyle/>
            <a:p>
              <a:endParaRPr lang="en-US"/>
            </a:p>
          </p:txBody>
        </p:sp>
        <p:sp>
          <p:nvSpPr>
            <p:cNvPr id="20491" name="Freeform 11"/>
            <p:cNvSpPr>
              <a:spLocks/>
            </p:cNvSpPr>
            <p:nvPr/>
          </p:nvSpPr>
          <p:spPr bwMode="auto">
            <a:xfrm>
              <a:off x="229" y="3555"/>
              <a:ext cx="28" cy="30"/>
            </a:xfrm>
            <a:custGeom>
              <a:avLst/>
              <a:gdLst/>
              <a:ahLst/>
              <a:cxnLst>
                <a:cxn ang="0">
                  <a:pos x="27" y="0"/>
                </a:cxn>
                <a:cxn ang="0">
                  <a:pos x="11" y="29"/>
                </a:cxn>
                <a:cxn ang="0">
                  <a:pos x="0" y="21"/>
                </a:cxn>
                <a:cxn ang="0">
                  <a:pos x="27" y="0"/>
                </a:cxn>
              </a:cxnLst>
              <a:rect l="0" t="0" r="r" b="b"/>
              <a:pathLst>
                <a:path w="28" h="30">
                  <a:moveTo>
                    <a:pt x="27" y="0"/>
                  </a:moveTo>
                  <a:lnTo>
                    <a:pt x="11" y="29"/>
                  </a:lnTo>
                  <a:lnTo>
                    <a:pt x="0" y="21"/>
                  </a:lnTo>
                  <a:lnTo>
                    <a:pt x="27" y="0"/>
                  </a:lnTo>
                </a:path>
              </a:pathLst>
            </a:custGeom>
            <a:solidFill>
              <a:srgbClr val="FFFFFF"/>
            </a:solidFill>
            <a:ln w="9525" cap="rnd">
              <a:noFill/>
              <a:round/>
              <a:headEnd/>
              <a:tailEnd/>
            </a:ln>
            <a:effectLst/>
          </p:spPr>
          <p:txBody>
            <a:bodyPr/>
            <a:lstStyle/>
            <a:p>
              <a:endParaRPr lang="en-US"/>
            </a:p>
          </p:txBody>
        </p:sp>
        <p:sp>
          <p:nvSpPr>
            <p:cNvPr id="20492" name="Freeform 12"/>
            <p:cNvSpPr>
              <a:spLocks/>
            </p:cNvSpPr>
            <p:nvPr/>
          </p:nvSpPr>
          <p:spPr bwMode="auto">
            <a:xfrm>
              <a:off x="203" y="3543"/>
              <a:ext cx="18" cy="31"/>
            </a:xfrm>
            <a:custGeom>
              <a:avLst/>
              <a:gdLst/>
              <a:ahLst/>
              <a:cxnLst>
                <a:cxn ang="0">
                  <a:pos x="7" y="0"/>
                </a:cxn>
                <a:cxn ang="0">
                  <a:pos x="0" y="30"/>
                </a:cxn>
                <a:cxn ang="0">
                  <a:pos x="17" y="29"/>
                </a:cxn>
                <a:cxn ang="0">
                  <a:pos x="7" y="0"/>
                </a:cxn>
              </a:cxnLst>
              <a:rect l="0" t="0" r="r" b="b"/>
              <a:pathLst>
                <a:path w="18" h="31">
                  <a:moveTo>
                    <a:pt x="7" y="0"/>
                  </a:moveTo>
                  <a:lnTo>
                    <a:pt x="0" y="30"/>
                  </a:lnTo>
                  <a:lnTo>
                    <a:pt x="17" y="29"/>
                  </a:lnTo>
                  <a:lnTo>
                    <a:pt x="7" y="0"/>
                  </a:lnTo>
                </a:path>
              </a:pathLst>
            </a:custGeom>
            <a:solidFill>
              <a:srgbClr val="FFFFFF"/>
            </a:solidFill>
            <a:ln w="9525" cap="rnd">
              <a:noFill/>
              <a:round/>
              <a:headEnd/>
              <a:tailEnd/>
            </a:ln>
            <a:effectLst/>
          </p:spPr>
          <p:txBody>
            <a:bodyPr/>
            <a:lstStyle/>
            <a:p>
              <a:endParaRPr lang="en-US"/>
            </a:p>
          </p:txBody>
        </p:sp>
        <p:sp>
          <p:nvSpPr>
            <p:cNvPr id="20493" name="Freeform 13"/>
            <p:cNvSpPr>
              <a:spLocks/>
            </p:cNvSpPr>
            <p:nvPr/>
          </p:nvSpPr>
          <p:spPr bwMode="auto">
            <a:xfrm>
              <a:off x="178" y="3589"/>
              <a:ext cx="67" cy="114"/>
            </a:xfrm>
            <a:custGeom>
              <a:avLst/>
              <a:gdLst/>
              <a:ahLst/>
              <a:cxnLst>
                <a:cxn ang="0">
                  <a:pos x="21" y="113"/>
                </a:cxn>
                <a:cxn ang="0">
                  <a:pos x="22" y="93"/>
                </a:cxn>
                <a:cxn ang="0">
                  <a:pos x="20" y="90"/>
                </a:cxn>
                <a:cxn ang="0">
                  <a:pos x="14" y="82"/>
                </a:cxn>
                <a:cxn ang="0">
                  <a:pos x="8" y="71"/>
                </a:cxn>
                <a:cxn ang="0">
                  <a:pos x="3" y="57"/>
                </a:cxn>
                <a:cxn ang="0">
                  <a:pos x="0" y="41"/>
                </a:cxn>
                <a:cxn ang="0">
                  <a:pos x="0" y="26"/>
                </a:cxn>
                <a:cxn ang="0">
                  <a:pos x="7" y="11"/>
                </a:cxn>
                <a:cxn ang="0">
                  <a:pos x="22" y="0"/>
                </a:cxn>
                <a:cxn ang="0">
                  <a:pos x="42" y="0"/>
                </a:cxn>
                <a:cxn ang="0">
                  <a:pos x="45" y="0"/>
                </a:cxn>
                <a:cxn ang="0">
                  <a:pos x="50" y="4"/>
                </a:cxn>
                <a:cxn ang="0">
                  <a:pos x="56" y="10"/>
                </a:cxn>
                <a:cxn ang="0">
                  <a:pos x="62" y="19"/>
                </a:cxn>
                <a:cxn ang="0">
                  <a:pos x="66" y="31"/>
                </a:cxn>
                <a:cxn ang="0">
                  <a:pos x="65" y="47"/>
                </a:cxn>
                <a:cxn ang="0">
                  <a:pos x="58" y="67"/>
                </a:cxn>
                <a:cxn ang="0">
                  <a:pos x="42" y="90"/>
                </a:cxn>
                <a:cxn ang="0">
                  <a:pos x="42" y="113"/>
                </a:cxn>
                <a:cxn ang="0">
                  <a:pos x="21" y="113"/>
                </a:cxn>
              </a:cxnLst>
              <a:rect l="0" t="0" r="r" b="b"/>
              <a:pathLst>
                <a:path w="67" h="114">
                  <a:moveTo>
                    <a:pt x="21" y="113"/>
                  </a:moveTo>
                  <a:lnTo>
                    <a:pt x="22" y="93"/>
                  </a:lnTo>
                  <a:lnTo>
                    <a:pt x="20" y="90"/>
                  </a:lnTo>
                  <a:lnTo>
                    <a:pt x="14" y="82"/>
                  </a:lnTo>
                  <a:lnTo>
                    <a:pt x="8" y="71"/>
                  </a:lnTo>
                  <a:lnTo>
                    <a:pt x="3" y="57"/>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7"/>
                  </a:lnTo>
                  <a:lnTo>
                    <a:pt x="42" y="90"/>
                  </a:lnTo>
                  <a:lnTo>
                    <a:pt x="42" y="113"/>
                  </a:lnTo>
                  <a:lnTo>
                    <a:pt x="21" y="113"/>
                  </a:lnTo>
                </a:path>
              </a:pathLst>
            </a:custGeom>
            <a:solidFill>
              <a:srgbClr val="FFFFFF"/>
            </a:solidFill>
            <a:ln w="9525" cap="rnd">
              <a:noFill/>
              <a:round/>
              <a:headEnd/>
              <a:tailEnd/>
            </a:ln>
            <a:effectLst/>
          </p:spPr>
          <p:txBody>
            <a:bodyPr/>
            <a:lstStyle/>
            <a:p>
              <a:endParaRPr lang="en-US"/>
            </a:p>
          </p:txBody>
        </p:sp>
        <p:sp>
          <p:nvSpPr>
            <p:cNvPr id="20494" name="Freeform 14"/>
            <p:cNvSpPr>
              <a:spLocks/>
            </p:cNvSpPr>
            <p:nvPr/>
          </p:nvSpPr>
          <p:spPr bwMode="auto">
            <a:xfrm>
              <a:off x="205" y="3610"/>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91202" y="4767603"/>
            <a:ext cx="5933487" cy="3802314"/>
          </a:xfrm>
          <a:noFill/>
          <a:ln/>
        </p:spPr>
        <p:txBody>
          <a:bodyPr lIns="90796" tIns="44601" rIns="90796" bIns="44601"/>
          <a:lstStyle/>
          <a:p>
            <a:pPr defTabSz="471498">
              <a:tabLst>
                <a:tab pos="446011" algn="l"/>
              </a:tabLst>
            </a:pPr>
            <a:r>
              <a:rPr lang="en-US" dirty="0"/>
              <a:t>EXISTS Operator</a:t>
            </a:r>
          </a:p>
          <a:p>
            <a:pPr lvl="1" defTabSz="471498">
              <a:spcAft>
                <a:spcPct val="657000"/>
              </a:spcAft>
              <a:tabLst>
                <a:tab pos="446011" algn="l"/>
              </a:tabLst>
            </a:pPr>
            <a:r>
              <a:rPr lang="en-US" dirty="0"/>
              <a:t>With nesting SELECT statements, all logical operators are valid. In addition, you can use the EXISTS operator. This operator is frequently used with correlated </a:t>
            </a:r>
            <a:r>
              <a:rPr lang="en-US" dirty="0" err="1"/>
              <a:t>subqueries</a:t>
            </a:r>
            <a:r>
              <a:rPr lang="en-US" dirty="0"/>
              <a:t>. It tests whether a value is there. If the value exists, it returns TRUE; if the value does not exist, it returns FALSE. Similarly, NOT EXISTS ensures that a value is not there. </a:t>
            </a:r>
          </a:p>
        </p:txBody>
      </p:sp>
      <p:sp>
        <p:nvSpPr>
          <p:cNvPr id="22531" name="Rectangle 3"/>
          <p:cNvSpPr>
            <a:spLocks noGrp="1" noRot="1" noChangeAspect="1" noChangeArrowheads="1" noTextEdit="1"/>
          </p:cNvSpPr>
          <p:nvPr>
            <p:ph type="sldImg"/>
          </p:nvPr>
        </p:nvSpPr>
        <p:spPr>
          <a:xfrm>
            <a:off x="388938" y="168275"/>
            <a:ext cx="5937250" cy="4452938"/>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85775" y="155575"/>
            <a:ext cx="5883275" cy="4411663"/>
          </a:xfrm>
          <a:ln cap="flat"/>
        </p:spPr>
      </p:sp>
      <p:sp>
        <p:nvSpPr>
          <p:cNvPr id="24579" name="Rectangle 3"/>
          <p:cNvSpPr>
            <a:spLocks noGrp="1" noChangeArrowheads="1"/>
          </p:cNvSpPr>
          <p:nvPr>
            <p:ph type="body" idx="1"/>
          </p:nvPr>
        </p:nvSpPr>
        <p:spPr>
          <a:noFill/>
          <a:ln/>
        </p:spPr>
        <p:txBody>
          <a:bodyPr/>
          <a:lstStyle/>
          <a:p>
            <a:r>
              <a:rPr lang="en-US"/>
              <a:t>Using the EXISTS Operator</a:t>
            </a:r>
          </a:p>
          <a:p>
            <a:pPr lvl="1"/>
            <a:r>
              <a:rPr lang="en-US"/>
              <a:t>The EXISTS operator ensures that the search in the inner query will not continue when at least one match is found for the manager and employee numbers.</a:t>
            </a:r>
          </a:p>
          <a:p>
            <a:pPr lvl="1"/>
            <a:endParaRPr lang="en-US"/>
          </a:p>
          <a:p>
            <a:pPr lvl="1"/>
            <a:endParaRPr lang="en-US"/>
          </a:p>
          <a:p>
            <a:pPr lvl="1"/>
            <a:endParaRPr lang="en-US"/>
          </a:p>
          <a:p>
            <a:pPr lvl="1"/>
            <a:endParaRPr lang="en-US"/>
          </a:p>
          <a:p>
            <a:pPr lvl="1"/>
            <a:endParaRPr lang="en-US"/>
          </a:p>
          <a:p>
            <a:pPr lvl="1"/>
            <a:endParaRPr lang="en-US"/>
          </a:p>
          <a:p>
            <a:endParaRPr lang="en-US" b="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78D29C7-E413-4077-84B3-807883710094}" type="datetimeFigureOut">
              <a:rPr lang="en-US" smtClean="0"/>
              <a:pPr/>
              <a:t>9/19/2022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1F97445-9E59-4174-BA94-F8128E2E67F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8D29C7-E413-4077-84B3-80788371009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8D29C7-E413-4077-84B3-80788371009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685800" y="6248400"/>
            <a:ext cx="2895600" cy="457200"/>
          </a:xfrm>
        </p:spPr>
        <p:txBody>
          <a:bodyPr/>
          <a:lstStyle>
            <a:lvl1pPr>
              <a:defRPr/>
            </a:lvl1p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D72D294D-5BFA-43BF-B923-4BC102BF9FC8}" type="slidenum">
              <a:rPr lang="en-US"/>
              <a:pPr/>
              <a:t>‹#›</a:t>
            </a:fld>
            <a:endParaRPr 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8D29C7-E413-4077-84B3-807883710094}"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97445-9E59-4174-BA94-F8128E2E67F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8D29C7-E413-4077-84B3-807883710094}" type="datetimeFigureOut">
              <a:rPr lang="en-US" smtClean="0"/>
              <a:pPr/>
              <a:t>9/19/2022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1F97445-9E59-4174-BA94-F8128E2E67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8D29C7-E413-4077-84B3-80788371009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97445-9E59-4174-BA94-F8128E2E67F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8D29C7-E413-4077-84B3-807883710094}"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F97445-9E59-4174-BA94-F8128E2E67F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8D29C7-E413-4077-84B3-807883710094}"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D29C7-E413-4077-84B3-807883710094}"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F97445-9E59-4174-BA94-F8128E2E67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8D29C7-E413-4077-84B3-807883710094}"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97445-9E59-4174-BA94-F8128E2E67F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8D29C7-E413-4077-84B3-807883710094}" type="datetimeFigureOut">
              <a:rPr lang="en-US" smtClean="0"/>
              <a:pPr/>
              <a:t>9/19/2022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1F97445-9E59-4174-BA94-F8128E2E67F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78D29C7-E413-4077-84B3-807883710094}" type="datetimeFigureOut">
              <a:rPr lang="en-US" smtClean="0"/>
              <a:pPr/>
              <a:t>9/19/2022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1F97445-9E59-4174-BA94-F8128E2E67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sql-order-b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geeksforgeeks.org/sql-group-b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Nested Subqueries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normAutofit fontScale="90000"/>
          </a:bodyPr>
          <a:lstStyle/>
          <a:p>
            <a:r>
              <a:rPr lang="en-US"/>
              <a:t>Single-Row Subquery in a HAVING Clause</a:t>
            </a:r>
          </a:p>
        </p:txBody>
      </p:sp>
      <p:sp>
        <p:nvSpPr>
          <p:cNvPr id="354307" name="Rectangle 3"/>
          <p:cNvSpPr>
            <a:spLocks noGrp="1" noChangeArrowheads="1"/>
          </p:cNvSpPr>
          <p:nvPr>
            <p:ph type="body" sz="half" idx="1"/>
          </p:nvPr>
        </p:nvSpPr>
        <p:spPr>
          <a:xfrm>
            <a:off x="685800" y="1981200"/>
            <a:ext cx="7696200" cy="1066800"/>
          </a:xfrm>
        </p:spPr>
        <p:txBody>
          <a:bodyPr/>
          <a:lstStyle/>
          <a:p>
            <a:pPr>
              <a:buFont typeface="Times" charset="0"/>
              <a:buChar char="•"/>
            </a:pPr>
            <a:r>
              <a:rPr lang="en-US" sz="2800"/>
              <a:t>Required when returned value is compared to grouped data</a:t>
            </a:r>
          </a:p>
        </p:txBody>
      </p:sp>
      <p:pic>
        <p:nvPicPr>
          <p:cNvPr id="354310" name="Picture 6" descr="Fig12-08"/>
          <p:cNvPicPr>
            <a:picLocks noGrp="1" noChangeAspect="1" noChangeArrowheads="1"/>
          </p:cNvPicPr>
          <p:nvPr>
            <p:ph sz="half" idx="2"/>
          </p:nvPr>
        </p:nvPicPr>
        <p:blipFill>
          <a:blip r:embed="rId2"/>
          <a:srcRect/>
          <a:stretch>
            <a:fillRect/>
          </a:stretch>
        </p:blipFill>
        <p:spPr>
          <a:xfrm>
            <a:off x="1828800" y="2952750"/>
            <a:ext cx="5181600" cy="3221038"/>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963D4FD9-67D2-4FC2-B8A9-ECC6192A717F}" type="slidenum">
              <a:rPr lang="en-US"/>
              <a:pPr/>
              <a:t>10</a:t>
            </a:fld>
            <a:endParaRPr lang="en-US">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fontScale="90000"/>
          </a:bodyPr>
          <a:lstStyle/>
          <a:p>
            <a:r>
              <a:rPr lang="en-US"/>
              <a:t>Single-Row Subquery in a SELECT Clause</a:t>
            </a:r>
          </a:p>
        </p:txBody>
      </p:sp>
      <p:sp>
        <p:nvSpPr>
          <p:cNvPr id="358403" name="Rectangle 3"/>
          <p:cNvSpPr>
            <a:spLocks noGrp="1" noChangeArrowheads="1"/>
          </p:cNvSpPr>
          <p:nvPr>
            <p:ph type="body" sz="half" idx="1"/>
          </p:nvPr>
        </p:nvSpPr>
        <p:spPr>
          <a:xfrm>
            <a:off x="685800" y="1981200"/>
            <a:ext cx="3581400" cy="1600200"/>
          </a:xfrm>
        </p:spPr>
        <p:txBody>
          <a:bodyPr/>
          <a:lstStyle/>
          <a:p>
            <a:pPr>
              <a:buFont typeface="Times" charset="0"/>
              <a:buChar char="•"/>
            </a:pPr>
            <a:r>
              <a:rPr lang="en-US" sz="2400"/>
              <a:t>Replicates subquery value for each row displayed</a:t>
            </a:r>
          </a:p>
        </p:txBody>
      </p:sp>
      <p:pic>
        <p:nvPicPr>
          <p:cNvPr id="358405" name="Picture 5" descr="Fig12-09"/>
          <p:cNvPicPr>
            <a:picLocks noGrp="1" noChangeAspect="1" noChangeArrowheads="1"/>
          </p:cNvPicPr>
          <p:nvPr>
            <p:ph sz="half" idx="2"/>
          </p:nvPr>
        </p:nvPicPr>
        <p:blipFill>
          <a:blip r:embed="rId2"/>
          <a:srcRect/>
          <a:stretch>
            <a:fillRect/>
          </a:stretch>
        </p:blipFill>
        <p:spPr>
          <a:xfrm>
            <a:off x="4572000" y="1905000"/>
            <a:ext cx="3416300" cy="4267200"/>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14760F16-D85B-443F-9A4D-C3EE4BDE1549}" type="slidenum">
              <a:rPr lang="en-US"/>
              <a:pPr/>
              <a:t>11</a:t>
            </a:fld>
            <a:endParaRPr lang="en-US">
              <a:latin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Multiple</a:t>
            </a:r>
            <a:r>
              <a:rPr lang="en-US" sz="4000"/>
              <a:t>-</a:t>
            </a:r>
            <a:r>
              <a:rPr lang="en-US"/>
              <a:t>Row</a:t>
            </a:r>
            <a:r>
              <a:rPr lang="en-US" sz="4000"/>
              <a:t> </a:t>
            </a:r>
            <a:r>
              <a:rPr lang="en-US"/>
              <a:t>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A05CCA86-E0A6-4D92-B9C0-F5061730687D}" type="slidenum">
              <a:rPr lang="en-US"/>
              <a:pPr/>
              <a:t>12</a:t>
            </a:fld>
            <a:endParaRPr lang="en-US">
              <a:latin typeface="Arial" pitchFamily="34" charset="0"/>
            </a:endParaRPr>
          </a:p>
        </p:txBody>
      </p:sp>
      <p:sp>
        <p:nvSpPr>
          <p:cNvPr id="360451" name="Rectangle 3"/>
          <p:cNvSpPr>
            <a:spLocks noGrp="1" noChangeArrowheads="1"/>
          </p:cNvSpPr>
          <p:nvPr>
            <p:ph sz="quarter" idx="1"/>
          </p:nvPr>
        </p:nvSpPr>
        <p:spPr/>
        <p:txBody>
          <a:bodyPr/>
          <a:lstStyle/>
          <a:p>
            <a:r>
              <a:rPr lang="en-US"/>
              <a:t>Return more than one row of results </a:t>
            </a:r>
          </a:p>
          <a:p>
            <a:r>
              <a:rPr lang="en-US"/>
              <a:t>Require use of IN, ANY, ALL, or EXISTS operators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ANY and ALL Operators</a:t>
            </a:r>
          </a:p>
        </p:txBody>
      </p:sp>
      <p:sp>
        <p:nvSpPr>
          <p:cNvPr id="364547" name="Rectangle 3"/>
          <p:cNvSpPr>
            <a:spLocks noGrp="1" noChangeArrowheads="1"/>
          </p:cNvSpPr>
          <p:nvPr>
            <p:ph type="body" sz="half" idx="1"/>
          </p:nvPr>
        </p:nvSpPr>
        <p:spPr>
          <a:xfrm>
            <a:off x="685800" y="1981200"/>
            <a:ext cx="7315200" cy="533400"/>
          </a:xfrm>
        </p:spPr>
        <p:txBody>
          <a:bodyPr/>
          <a:lstStyle/>
          <a:p>
            <a:pPr>
              <a:buFont typeface="Times" charset="0"/>
              <a:buChar char="•"/>
            </a:pPr>
            <a:r>
              <a:rPr lang="en-US" sz="2800"/>
              <a:t>Combine with arithmetic operators</a:t>
            </a:r>
          </a:p>
        </p:txBody>
      </p:sp>
      <p:pic>
        <p:nvPicPr>
          <p:cNvPr id="364549" name="Picture 5" descr="Fig12-11"/>
          <p:cNvPicPr>
            <a:picLocks noGrp="1" noChangeAspect="1" noChangeArrowheads="1"/>
          </p:cNvPicPr>
          <p:nvPr>
            <p:ph sz="half" idx="2"/>
          </p:nvPr>
        </p:nvPicPr>
        <p:blipFill>
          <a:blip r:embed="rId2"/>
          <a:srcRect/>
          <a:stretch>
            <a:fillRect/>
          </a:stretch>
        </p:blipFill>
        <p:spPr>
          <a:xfrm>
            <a:off x="533400" y="2574925"/>
            <a:ext cx="8305800" cy="2619375"/>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2A0C3170-A850-4A1B-880F-8E9D433E9D30}" type="slidenum">
              <a:rPr lang="en-US"/>
              <a:pPr/>
              <a:t>13</a:t>
            </a:fld>
            <a:endParaRPr lang="en-US">
              <a:latin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5" name="Rectangle 1029"/>
          <p:cNvSpPr>
            <a:spLocks noGrp="1" noChangeArrowheads="1"/>
          </p:cNvSpPr>
          <p:nvPr>
            <p:ph type="title"/>
          </p:nvPr>
        </p:nvSpPr>
        <p:spPr/>
        <p:txBody>
          <a:bodyPr>
            <a:normAutofit fontScale="90000"/>
          </a:bodyPr>
          <a:lstStyle/>
          <a:p>
            <a:r>
              <a:rPr lang="en-US"/>
              <a:t>Multiple-Row Subquery in a WHERE Clause (continued)</a:t>
            </a:r>
            <a:endParaRPr lang="en-US" sz="4000"/>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F54FFB41-33E2-43F9-B905-13EBEA510C04}" type="slidenum">
              <a:rPr lang="en-US"/>
              <a:pPr/>
              <a:t>14</a:t>
            </a:fld>
            <a:endParaRPr lang="en-US">
              <a:latin typeface="Arial" pitchFamily="34" charset="0"/>
            </a:endParaRPr>
          </a:p>
        </p:txBody>
      </p:sp>
      <p:pic>
        <p:nvPicPr>
          <p:cNvPr id="404484" name="Picture 1028" descr="Fig12-15"/>
          <p:cNvPicPr>
            <a:picLocks noGrp="1" noChangeAspect="1" noChangeArrowheads="1"/>
          </p:cNvPicPr>
          <p:nvPr>
            <p:ph sz="quarter" idx="1"/>
          </p:nvPr>
        </p:nvPicPr>
        <p:blipFill>
          <a:blip r:embed="rId2"/>
          <a:stretch>
            <a:fillRect/>
          </a:stretch>
        </p:blipFill>
        <p:spPr>
          <a:xfrm>
            <a:off x="1600200" y="1524000"/>
            <a:ext cx="5638800" cy="4311279"/>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t>Multiple-Column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AEB1E636-8DFE-4ABD-99C3-1476992E9447}" type="slidenum">
              <a:rPr lang="en-US"/>
              <a:pPr/>
              <a:t>15</a:t>
            </a:fld>
            <a:endParaRPr lang="en-US">
              <a:latin typeface="Arial" pitchFamily="34" charset="0"/>
            </a:endParaRPr>
          </a:p>
        </p:txBody>
      </p:sp>
      <p:sp>
        <p:nvSpPr>
          <p:cNvPr id="369667" name="Rectangle 3"/>
          <p:cNvSpPr>
            <a:spLocks noGrp="1" noChangeArrowheads="1"/>
          </p:cNvSpPr>
          <p:nvPr>
            <p:ph sz="quarter" idx="1"/>
          </p:nvPr>
        </p:nvSpPr>
        <p:spPr/>
        <p:txBody>
          <a:bodyPr/>
          <a:lstStyle/>
          <a:p>
            <a:r>
              <a:rPr lang="en-US"/>
              <a:t>Return more than one column in results</a:t>
            </a:r>
          </a:p>
          <a:p>
            <a:r>
              <a:rPr lang="en-US"/>
              <a:t>Can return more than one row</a:t>
            </a:r>
          </a:p>
          <a:p>
            <a:r>
              <a:rPr lang="en-US"/>
              <a:t>Column list on the left side of operator must be in parentheses</a:t>
            </a:r>
          </a:p>
          <a:p>
            <a:r>
              <a:rPr lang="en-US"/>
              <a:t>Use the IN operator for WHERE and HAVING clauses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normAutofit fontScale="90000"/>
          </a:bodyPr>
          <a:lstStyle/>
          <a:p>
            <a:r>
              <a:rPr lang="en-US"/>
              <a:t>Multiple-Column Subquery in a WHERE Clause</a:t>
            </a:r>
          </a:p>
        </p:txBody>
      </p:sp>
      <p:sp>
        <p:nvSpPr>
          <p:cNvPr id="374787" name="Rectangle 3"/>
          <p:cNvSpPr>
            <a:spLocks noGrp="1" noChangeArrowheads="1"/>
          </p:cNvSpPr>
          <p:nvPr>
            <p:ph type="body" sz="half" idx="1"/>
          </p:nvPr>
        </p:nvSpPr>
        <p:spPr>
          <a:xfrm>
            <a:off x="685800" y="1981200"/>
            <a:ext cx="3124200" cy="2743200"/>
          </a:xfrm>
        </p:spPr>
        <p:txBody>
          <a:bodyPr/>
          <a:lstStyle/>
          <a:p>
            <a:pPr>
              <a:buFont typeface="Times" charset="0"/>
              <a:buChar char="•"/>
            </a:pPr>
            <a:r>
              <a:rPr lang="en-US" sz="2800"/>
              <a:t>Returns multiple columns for evaluation</a:t>
            </a:r>
          </a:p>
        </p:txBody>
      </p:sp>
      <p:pic>
        <p:nvPicPr>
          <p:cNvPr id="374789" name="Picture 5" descr="Fig12-24"/>
          <p:cNvPicPr>
            <a:picLocks noGrp="1" noChangeAspect="1" noChangeArrowheads="1"/>
          </p:cNvPicPr>
          <p:nvPr>
            <p:ph sz="half" idx="2"/>
          </p:nvPr>
        </p:nvPicPr>
        <p:blipFill>
          <a:blip r:embed="rId3"/>
          <a:srcRect/>
          <a:stretch>
            <a:fillRect/>
          </a:stretch>
        </p:blipFill>
        <p:spPr>
          <a:xfrm>
            <a:off x="3886200" y="1981200"/>
            <a:ext cx="4572000" cy="4268788"/>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AF4CD203-AE0C-4D61-81B0-5AB7597631AE}" type="slidenum">
              <a:rPr lang="en-US"/>
              <a:pPr/>
              <a:t>16</a:t>
            </a:fld>
            <a:endParaRPr lang="en-US">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1026"/>
          <p:cNvSpPr>
            <a:spLocks noGrp="1" noChangeArrowheads="1"/>
          </p:cNvSpPr>
          <p:nvPr>
            <p:ph type="title"/>
          </p:nvPr>
        </p:nvSpPr>
        <p:spPr/>
        <p:txBody>
          <a:bodyPr/>
          <a:lstStyle/>
          <a:p>
            <a:r>
              <a:rPr lang="en-US"/>
              <a:t>Uncorrelated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DA8D3E9B-F8FC-4D78-9A00-3CC97C289071}" type="slidenum">
              <a:rPr lang="en-US"/>
              <a:pPr/>
              <a:t>17</a:t>
            </a:fld>
            <a:endParaRPr lang="en-US">
              <a:latin typeface="Arial" pitchFamily="34" charset="0"/>
            </a:endParaRPr>
          </a:p>
        </p:txBody>
      </p:sp>
      <p:sp>
        <p:nvSpPr>
          <p:cNvPr id="382979" name="Rectangle 1027"/>
          <p:cNvSpPr>
            <a:spLocks noGrp="1" noChangeArrowheads="1"/>
          </p:cNvSpPr>
          <p:nvPr>
            <p:ph sz="quarter" idx="1"/>
          </p:nvPr>
        </p:nvSpPr>
        <p:spPr/>
        <p:txBody>
          <a:bodyPr/>
          <a:lstStyle/>
          <a:p>
            <a:r>
              <a:rPr lang="en-US"/>
              <a:t>Processing sequence:</a:t>
            </a:r>
          </a:p>
          <a:p>
            <a:pPr lvl="1"/>
            <a:r>
              <a:rPr lang="en-US"/>
              <a:t>Inner query is executed first</a:t>
            </a:r>
          </a:p>
          <a:p>
            <a:pPr lvl="1"/>
            <a:r>
              <a:rPr lang="en-US"/>
              <a:t>Result is passed to outer query</a:t>
            </a:r>
          </a:p>
          <a:p>
            <a:pPr lvl="1"/>
            <a:r>
              <a:rPr lang="en-US"/>
              <a:t>Outer query is executed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Correlated Subqueries</a:t>
            </a:r>
          </a:p>
        </p:txBody>
      </p:sp>
      <p:sp>
        <p:nvSpPr>
          <p:cNvPr id="15363" name="Rectangle 3"/>
          <p:cNvSpPr>
            <a:spLocks noGrp="1" noChangeArrowheads="1"/>
          </p:cNvSpPr>
          <p:nvPr>
            <p:ph sz="quarter" idx="1"/>
          </p:nvPr>
        </p:nvSpPr>
        <p:spPr>
          <a:xfrm>
            <a:off x="863600" y="1495425"/>
            <a:ext cx="7385050" cy="1311275"/>
          </a:xfrm>
          <a:ln/>
        </p:spPr>
        <p:txBody>
          <a:bodyPr>
            <a:normAutofit/>
          </a:bodyPr>
          <a:lstStyle/>
          <a:p>
            <a:r>
              <a:rPr lang="en-US"/>
              <a:t>Used to affect row-by-row processing, each subquery is executed once for every row of the outer query.</a:t>
            </a:r>
          </a:p>
        </p:txBody>
      </p:sp>
      <p:sp>
        <p:nvSpPr>
          <p:cNvPr id="15364" name="Rectangle 4"/>
          <p:cNvSpPr>
            <a:spLocks noChangeArrowheads="1"/>
          </p:cNvSpPr>
          <p:nvPr/>
        </p:nvSpPr>
        <p:spPr bwMode="auto">
          <a:xfrm>
            <a:off x="2514600" y="4089400"/>
            <a:ext cx="4267200" cy="558800"/>
          </a:xfrm>
          <a:prstGeom prst="rect">
            <a:avLst/>
          </a:prstGeom>
          <a:solidFill>
            <a:schemeClr val="accent1"/>
          </a:solidFill>
          <a:ln w="9525">
            <a:noFill/>
            <a:miter lim="800000"/>
            <a:headEnd/>
            <a:tailEnd/>
          </a:ln>
          <a:effectLst/>
        </p:spPr>
        <p:txBody>
          <a:bodyPr wrap="none" anchor="ctr"/>
          <a:lstStyle/>
          <a:p>
            <a:endParaRPr lang="en-US"/>
          </a:p>
        </p:txBody>
      </p:sp>
      <p:sp>
        <p:nvSpPr>
          <p:cNvPr id="15365" name="Rectangle 5"/>
          <p:cNvSpPr>
            <a:spLocks noChangeArrowheads="1"/>
          </p:cNvSpPr>
          <p:nvPr/>
        </p:nvSpPr>
        <p:spPr bwMode="auto">
          <a:xfrm>
            <a:off x="2501900" y="5181600"/>
            <a:ext cx="4267200" cy="838200"/>
          </a:xfrm>
          <a:prstGeom prst="rect">
            <a:avLst/>
          </a:prstGeom>
          <a:solidFill>
            <a:schemeClr val="accent1"/>
          </a:solidFill>
          <a:ln w="9525">
            <a:noFill/>
            <a:miter lim="800000"/>
            <a:headEnd/>
            <a:tailEnd/>
          </a:ln>
          <a:effectLst/>
        </p:spPr>
        <p:txBody>
          <a:bodyPr wrap="none" anchor="ctr"/>
          <a:lstStyle/>
          <a:p>
            <a:endParaRPr lang="en-US"/>
          </a:p>
        </p:txBody>
      </p:sp>
      <p:sp>
        <p:nvSpPr>
          <p:cNvPr id="15366" name="Rectangle 6"/>
          <p:cNvSpPr>
            <a:spLocks noChangeArrowheads="1"/>
          </p:cNvSpPr>
          <p:nvPr/>
        </p:nvSpPr>
        <p:spPr bwMode="auto">
          <a:xfrm>
            <a:off x="2514600" y="2974975"/>
            <a:ext cx="4267200" cy="582613"/>
          </a:xfrm>
          <a:prstGeom prst="rect">
            <a:avLst/>
          </a:prstGeom>
          <a:solidFill>
            <a:schemeClr val="accent1"/>
          </a:solidFill>
          <a:ln w="9525">
            <a:noFill/>
            <a:miter lim="800000"/>
            <a:headEnd/>
            <a:tailEnd/>
          </a:ln>
          <a:effectLst/>
        </p:spPr>
        <p:txBody>
          <a:bodyPr wrap="none" anchor="ctr"/>
          <a:lstStyle/>
          <a:p>
            <a:endParaRPr lang="en-US"/>
          </a:p>
        </p:txBody>
      </p:sp>
      <p:sp>
        <p:nvSpPr>
          <p:cNvPr id="15367" name="Rectangle 7"/>
          <p:cNvSpPr>
            <a:spLocks noChangeArrowheads="1"/>
          </p:cNvSpPr>
          <p:nvPr/>
        </p:nvSpPr>
        <p:spPr bwMode="auto">
          <a:xfrm>
            <a:off x="2514600" y="2935288"/>
            <a:ext cx="4279900" cy="641350"/>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pPr>
            <a:r>
              <a:rPr lang="en-US" sz="1800">
                <a:solidFill>
                  <a:srgbClr val="003366"/>
                </a:solidFill>
                <a:latin typeface="Arial" pitchFamily="34" charset="0"/>
              </a:rPr>
              <a:t>GET</a:t>
            </a:r>
          </a:p>
          <a:p>
            <a:pPr>
              <a:lnSpc>
                <a:spcPct val="100000"/>
              </a:lnSpc>
              <a:spcBef>
                <a:spcPct val="0"/>
              </a:spcBef>
            </a:pPr>
            <a:r>
              <a:rPr lang="en-US" sz="1800">
                <a:solidFill>
                  <a:srgbClr val="003366"/>
                </a:solidFill>
                <a:latin typeface="Arial" pitchFamily="34" charset="0"/>
              </a:rPr>
              <a:t>candidate row</a:t>
            </a:r>
          </a:p>
        </p:txBody>
      </p:sp>
      <p:sp>
        <p:nvSpPr>
          <p:cNvPr id="15368" name="Rectangle 8"/>
          <p:cNvSpPr>
            <a:spLocks noChangeArrowheads="1"/>
          </p:cNvSpPr>
          <p:nvPr/>
        </p:nvSpPr>
        <p:spPr bwMode="auto">
          <a:xfrm>
            <a:off x="2473325" y="4067175"/>
            <a:ext cx="4351338" cy="641350"/>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pPr>
            <a:r>
              <a:rPr lang="en-US" sz="1800">
                <a:solidFill>
                  <a:srgbClr val="003366"/>
                </a:solidFill>
                <a:latin typeface="Arial" pitchFamily="34" charset="0"/>
              </a:rPr>
              <a:t>EXECUTE</a:t>
            </a:r>
          </a:p>
          <a:p>
            <a:pPr>
              <a:lnSpc>
                <a:spcPct val="100000"/>
              </a:lnSpc>
              <a:spcBef>
                <a:spcPct val="0"/>
              </a:spcBef>
            </a:pPr>
            <a:r>
              <a:rPr lang="en-US" sz="1800">
                <a:solidFill>
                  <a:srgbClr val="003366"/>
                </a:solidFill>
                <a:latin typeface="Arial" pitchFamily="34" charset="0"/>
              </a:rPr>
              <a:t>inner query using candidate row value</a:t>
            </a:r>
          </a:p>
        </p:txBody>
      </p:sp>
      <p:sp>
        <p:nvSpPr>
          <p:cNvPr id="15369" name="Rectangle 9"/>
          <p:cNvSpPr>
            <a:spLocks noChangeArrowheads="1"/>
          </p:cNvSpPr>
          <p:nvPr/>
        </p:nvSpPr>
        <p:spPr bwMode="auto">
          <a:xfrm>
            <a:off x="2489200" y="5170488"/>
            <a:ext cx="4292600" cy="915987"/>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pPr>
            <a:r>
              <a:rPr lang="en-US" sz="1800">
                <a:solidFill>
                  <a:srgbClr val="003366"/>
                </a:solidFill>
                <a:latin typeface="Arial" pitchFamily="34" charset="0"/>
              </a:rPr>
              <a:t>USE</a:t>
            </a:r>
          </a:p>
          <a:p>
            <a:pPr>
              <a:lnSpc>
                <a:spcPct val="100000"/>
              </a:lnSpc>
              <a:spcBef>
                <a:spcPct val="0"/>
              </a:spcBef>
            </a:pPr>
            <a:r>
              <a:rPr lang="en-US" sz="1800">
                <a:solidFill>
                  <a:srgbClr val="003366"/>
                </a:solidFill>
                <a:latin typeface="Arial" pitchFamily="34" charset="0"/>
              </a:rPr>
              <a:t>value(s) from inner query to qualify candidate row</a:t>
            </a:r>
          </a:p>
        </p:txBody>
      </p:sp>
      <p:sp>
        <p:nvSpPr>
          <p:cNvPr id="15370" name="Line 10"/>
          <p:cNvSpPr>
            <a:spLocks noChangeShapeType="1"/>
          </p:cNvSpPr>
          <p:nvPr/>
        </p:nvSpPr>
        <p:spPr bwMode="auto">
          <a:xfrm>
            <a:off x="4597400" y="3606800"/>
            <a:ext cx="0" cy="419100"/>
          </a:xfrm>
          <a:prstGeom prst="line">
            <a:avLst/>
          </a:prstGeom>
          <a:noFill/>
          <a:ln w="12700">
            <a:solidFill>
              <a:schemeClr val="hlink"/>
            </a:solidFill>
            <a:round/>
            <a:headEnd type="none" w="sm" len="sm"/>
            <a:tailEnd type="stealth" w="med" len="lg"/>
          </a:ln>
          <a:effectLst/>
        </p:spPr>
        <p:txBody>
          <a:bodyPr/>
          <a:lstStyle/>
          <a:p>
            <a:endParaRPr lang="en-US"/>
          </a:p>
        </p:txBody>
      </p:sp>
      <p:sp>
        <p:nvSpPr>
          <p:cNvPr id="15371" name="Line 11"/>
          <p:cNvSpPr>
            <a:spLocks noChangeShapeType="1"/>
          </p:cNvSpPr>
          <p:nvPr/>
        </p:nvSpPr>
        <p:spPr bwMode="auto">
          <a:xfrm>
            <a:off x="4584700" y="4711700"/>
            <a:ext cx="0" cy="419100"/>
          </a:xfrm>
          <a:prstGeom prst="line">
            <a:avLst/>
          </a:prstGeom>
          <a:noFill/>
          <a:ln w="12700">
            <a:solidFill>
              <a:schemeClr val="hlink"/>
            </a:solidFill>
            <a:round/>
            <a:headEnd type="none" w="sm" len="sm"/>
            <a:tailEnd type="stealth" w="med" len="lg"/>
          </a:ln>
          <a:effectLst/>
        </p:spPr>
        <p:txBody>
          <a:bodyPr/>
          <a:lstStyle/>
          <a:p>
            <a:endParaRPr lang="en-US"/>
          </a:p>
        </p:txBody>
      </p:sp>
      <p:sp>
        <p:nvSpPr>
          <p:cNvPr id="15372" name="Line 12"/>
          <p:cNvSpPr>
            <a:spLocks noChangeShapeType="1"/>
          </p:cNvSpPr>
          <p:nvPr/>
        </p:nvSpPr>
        <p:spPr bwMode="auto">
          <a:xfrm flipH="1">
            <a:off x="1752600" y="5562600"/>
            <a:ext cx="698500" cy="0"/>
          </a:xfrm>
          <a:prstGeom prst="line">
            <a:avLst/>
          </a:prstGeom>
          <a:noFill/>
          <a:ln w="12700">
            <a:solidFill>
              <a:schemeClr val="hlink"/>
            </a:solidFill>
            <a:round/>
            <a:headEnd type="none" w="sm" len="sm"/>
            <a:tailEnd type="none" w="sm" len="sm"/>
          </a:ln>
          <a:effectLst/>
        </p:spPr>
        <p:txBody>
          <a:bodyPr/>
          <a:lstStyle/>
          <a:p>
            <a:endParaRPr lang="en-US"/>
          </a:p>
        </p:txBody>
      </p:sp>
      <p:sp>
        <p:nvSpPr>
          <p:cNvPr id="15373" name="Line 13"/>
          <p:cNvSpPr>
            <a:spLocks noChangeShapeType="1"/>
          </p:cNvSpPr>
          <p:nvPr/>
        </p:nvSpPr>
        <p:spPr bwMode="auto">
          <a:xfrm flipV="1">
            <a:off x="1752600" y="3263900"/>
            <a:ext cx="0" cy="2298700"/>
          </a:xfrm>
          <a:prstGeom prst="line">
            <a:avLst/>
          </a:prstGeom>
          <a:noFill/>
          <a:ln w="12700">
            <a:solidFill>
              <a:schemeClr val="hlink"/>
            </a:solidFill>
            <a:round/>
            <a:headEnd type="none" w="sm" len="sm"/>
            <a:tailEnd type="none" w="sm" len="sm"/>
          </a:ln>
          <a:effectLst/>
        </p:spPr>
        <p:txBody>
          <a:bodyPr/>
          <a:lstStyle/>
          <a:p>
            <a:endParaRPr lang="en-US"/>
          </a:p>
        </p:txBody>
      </p:sp>
      <p:sp>
        <p:nvSpPr>
          <p:cNvPr id="15374" name="Line 14"/>
          <p:cNvSpPr>
            <a:spLocks noChangeShapeType="1"/>
          </p:cNvSpPr>
          <p:nvPr/>
        </p:nvSpPr>
        <p:spPr bwMode="auto">
          <a:xfrm>
            <a:off x="1752600" y="3251200"/>
            <a:ext cx="685800" cy="0"/>
          </a:xfrm>
          <a:prstGeom prst="line">
            <a:avLst/>
          </a:prstGeom>
          <a:noFill/>
          <a:ln w="12700">
            <a:solidFill>
              <a:schemeClr val="hlink"/>
            </a:solidFill>
            <a:round/>
            <a:headEnd type="none" w="sm" len="sm"/>
            <a:tailEnd type="stealth" w="med" len="lg"/>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a:bodyPr>
          <a:lstStyle/>
          <a:p>
            <a:r>
              <a:rPr lang="en-US"/>
              <a:t>Using Correlated Subqueries</a:t>
            </a:r>
          </a:p>
        </p:txBody>
      </p:sp>
      <p:sp>
        <p:nvSpPr>
          <p:cNvPr id="19467" name="Rectangle 11"/>
          <p:cNvSpPr>
            <a:spLocks noGrp="1" noChangeArrowheads="1"/>
          </p:cNvSpPr>
          <p:nvPr>
            <p:ph sz="quarter" idx="1"/>
          </p:nvPr>
        </p:nvSpPr>
        <p:spPr>
          <a:xfrm>
            <a:off x="863600" y="1495425"/>
            <a:ext cx="7385050" cy="904875"/>
          </a:xfrm>
          <a:ln/>
        </p:spPr>
        <p:txBody>
          <a:bodyPr>
            <a:normAutofit/>
          </a:bodyPr>
          <a:lstStyle/>
          <a:p>
            <a:r>
              <a:rPr lang="en-US"/>
              <a:t>Find all employees who make more than the average salary in their department.</a:t>
            </a:r>
          </a:p>
        </p:txBody>
      </p:sp>
      <p:sp>
        <p:nvSpPr>
          <p:cNvPr id="19459" name="Rectangle 3"/>
          <p:cNvSpPr>
            <a:spLocks noChangeArrowheads="1"/>
          </p:cNvSpPr>
          <p:nvPr/>
        </p:nvSpPr>
        <p:spPr bwMode="blackWhite">
          <a:xfrm>
            <a:off x="876300" y="2495550"/>
            <a:ext cx="7658100" cy="14779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9460" name="Rectangle 4"/>
          <p:cNvSpPr>
            <a:spLocks noChangeArrowheads="1"/>
          </p:cNvSpPr>
          <p:nvPr/>
        </p:nvSpPr>
        <p:spPr bwMode="ltGray">
          <a:xfrm>
            <a:off x="3425825" y="3074988"/>
            <a:ext cx="5095875" cy="889000"/>
          </a:xfrm>
          <a:prstGeom prst="rect">
            <a:avLst/>
          </a:prstGeom>
          <a:solidFill>
            <a:srgbClr val="FF9966"/>
          </a:solidFill>
          <a:ln w="9525">
            <a:noFill/>
            <a:miter lim="800000"/>
            <a:headEnd/>
            <a:tailEnd/>
          </a:ln>
          <a:effectLst/>
        </p:spPr>
        <p:txBody>
          <a:bodyPr wrap="none" anchor="ctr"/>
          <a:lstStyle/>
          <a:p>
            <a:endParaRPr lang="en-US"/>
          </a:p>
        </p:txBody>
      </p:sp>
      <p:grpSp>
        <p:nvGrpSpPr>
          <p:cNvPr id="2" name="Group 7"/>
          <p:cNvGrpSpPr>
            <a:grpSpLocks/>
          </p:cNvGrpSpPr>
          <p:nvPr/>
        </p:nvGrpSpPr>
        <p:grpSpPr bwMode="auto">
          <a:xfrm>
            <a:off x="5229225" y="2530475"/>
            <a:ext cx="3224213" cy="1069975"/>
            <a:chOff x="3294" y="1594"/>
            <a:chExt cx="2031" cy="674"/>
          </a:xfrm>
        </p:grpSpPr>
        <p:sp>
          <p:nvSpPr>
            <p:cNvPr id="19461" name="Rectangle 5"/>
            <p:cNvSpPr>
              <a:spLocks noChangeArrowheads="1"/>
            </p:cNvSpPr>
            <p:nvPr/>
          </p:nvSpPr>
          <p:spPr bwMode="auto">
            <a:xfrm>
              <a:off x="3480" y="1594"/>
              <a:ext cx="1845" cy="674"/>
            </a:xfrm>
            <a:prstGeom prst="rect">
              <a:avLst/>
            </a:prstGeom>
            <a:noFill/>
            <a:ln w="9525">
              <a:noFill/>
              <a:miter lim="800000"/>
              <a:headEnd/>
              <a:tailEnd/>
            </a:ln>
            <a:effectLst/>
          </p:spPr>
          <p:txBody>
            <a:bodyPr wrap="none" lIns="92075" tIns="46038" rIns="92075" bIns="46038">
              <a:spAutoFit/>
            </a:bodyPr>
            <a:lstStyle/>
            <a:p>
              <a:pPr algn="r">
                <a:lnSpc>
                  <a:spcPct val="100000"/>
                </a:lnSpc>
                <a:spcBef>
                  <a:spcPct val="0"/>
                </a:spcBef>
              </a:pPr>
              <a:r>
                <a:rPr lang="en-US" sz="1600">
                  <a:solidFill>
                    <a:srgbClr val="FF3300"/>
                  </a:solidFill>
                  <a:latin typeface="Arial" pitchFamily="34" charset="0"/>
                </a:rPr>
                <a:t>Each time the outer query</a:t>
              </a:r>
            </a:p>
            <a:p>
              <a:pPr algn="r">
                <a:lnSpc>
                  <a:spcPct val="100000"/>
                </a:lnSpc>
                <a:spcBef>
                  <a:spcPct val="0"/>
                </a:spcBef>
              </a:pPr>
              <a:r>
                <a:rPr lang="en-US" sz="1600">
                  <a:solidFill>
                    <a:srgbClr val="FF3300"/>
                  </a:solidFill>
                  <a:latin typeface="Arial" pitchFamily="34" charset="0"/>
                </a:rPr>
                <a:t>is processed the</a:t>
              </a:r>
            </a:p>
            <a:p>
              <a:pPr algn="r">
                <a:lnSpc>
                  <a:spcPct val="100000"/>
                </a:lnSpc>
                <a:spcBef>
                  <a:spcPct val="0"/>
                </a:spcBef>
              </a:pPr>
              <a:r>
                <a:rPr lang="en-US" sz="1600">
                  <a:solidFill>
                    <a:srgbClr val="FF3300"/>
                  </a:solidFill>
                  <a:latin typeface="Arial" pitchFamily="34" charset="0"/>
                </a:rPr>
                <a:t>                       inner query is</a:t>
              </a:r>
            </a:p>
            <a:p>
              <a:pPr algn="r">
                <a:lnSpc>
                  <a:spcPct val="100000"/>
                </a:lnSpc>
                <a:spcBef>
                  <a:spcPct val="0"/>
                </a:spcBef>
              </a:pPr>
              <a:r>
                <a:rPr lang="en-US" sz="1600">
                  <a:solidFill>
                    <a:srgbClr val="FF3300"/>
                  </a:solidFill>
                  <a:latin typeface="Arial" pitchFamily="34" charset="0"/>
                </a:rPr>
                <a:t>                               evaluated.</a:t>
              </a:r>
            </a:p>
          </p:txBody>
        </p:sp>
        <p:sp>
          <p:nvSpPr>
            <p:cNvPr id="19462" name="Arc 6"/>
            <p:cNvSpPr>
              <a:spLocks/>
            </p:cNvSpPr>
            <p:nvPr/>
          </p:nvSpPr>
          <p:spPr bwMode="auto">
            <a:xfrm rot="10800000">
              <a:off x="3294" y="1806"/>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endParaRPr lang="en-US"/>
            </a:p>
          </p:txBody>
        </p:sp>
      </p:grpSp>
      <p:sp>
        <p:nvSpPr>
          <p:cNvPr id="19464" name="Rectangle 8"/>
          <p:cNvSpPr>
            <a:spLocks noChangeArrowheads="1"/>
          </p:cNvSpPr>
          <p:nvPr/>
        </p:nvSpPr>
        <p:spPr bwMode="auto">
          <a:xfrm>
            <a:off x="930275" y="2503488"/>
            <a:ext cx="7731125" cy="1465262"/>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empno, sal, deptno</a:t>
            </a:r>
          </a:p>
          <a:p>
            <a:pPr algn="l">
              <a:lnSpc>
                <a:spcPct val="100000"/>
              </a:lnSpc>
              <a:spcBef>
                <a:spcPct val="0"/>
              </a:spcBef>
            </a:pPr>
            <a:r>
              <a:rPr lang="en-US" sz="1800">
                <a:solidFill>
                  <a:srgbClr val="000000"/>
                </a:solidFill>
                <a:latin typeface="Courier New" pitchFamily="49" charset="0"/>
              </a:rPr>
              <a:t>  2  FROM   emp outer</a:t>
            </a:r>
          </a:p>
          <a:p>
            <a:pPr algn="l">
              <a:lnSpc>
                <a:spcPct val="100000"/>
              </a:lnSpc>
              <a:spcBef>
                <a:spcPct val="0"/>
              </a:spcBef>
            </a:pPr>
            <a:r>
              <a:rPr lang="en-US" sz="1800">
                <a:solidFill>
                  <a:srgbClr val="000000"/>
                </a:solidFill>
                <a:latin typeface="Courier New" pitchFamily="49" charset="0"/>
              </a:rPr>
              <a:t>  3  WHERE  sal &gt; (SELECT AVG(sal)</a:t>
            </a:r>
          </a:p>
          <a:p>
            <a:pPr algn="l">
              <a:lnSpc>
                <a:spcPct val="100000"/>
              </a:lnSpc>
              <a:spcBef>
                <a:spcPct val="0"/>
              </a:spcBef>
            </a:pPr>
            <a:r>
              <a:rPr lang="en-US" sz="1800">
                <a:solidFill>
                  <a:srgbClr val="000000"/>
                </a:solidFill>
                <a:latin typeface="Courier New" pitchFamily="49" charset="0"/>
              </a:rPr>
              <a:t>  4                FROM   emp inner</a:t>
            </a:r>
          </a:p>
          <a:p>
            <a:pPr algn="l">
              <a:lnSpc>
                <a:spcPct val="100000"/>
              </a:lnSpc>
              <a:spcBef>
                <a:spcPct val="0"/>
              </a:spcBef>
            </a:pPr>
            <a:r>
              <a:rPr lang="en-US" sz="1800">
                <a:solidFill>
                  <a:srgbClr val="000000"/>
                </a:solidFill>
                <a:latin typeface="Courier New" pitchFamily="49" charset="0"/>
              </a:rPr>
              <a:t>  5                WHERE  outer.deptno = inner.deptno);</a:t>
            </a:r>
          </a:p>
        </p:txBody>
      </p:sp>
      <p:sp>
        <p:nvSpPr>
          <p:cNvPr id="19465" name="Rectangle 9"/>
          <p:cNvSpPr>
            <a:spLocks noChangeArrowheads="1"/>
          </p:cNvSpPr>
          <p:nvPr/>
        </p:nvSpPr>
        <p:spPr bwMode="auto">
          <a:xfrm>
            <a:off x="906463" y="2543175"/>
            <a:ext cx="7315200" cy="1806575"/>
          </a:xfrm>
          <a:prstGeom prst="rect">
            <a:avLst/>
          </a:prstGeom>
          <a:noFill/>
          <a:ln w="9525">
            <a:noFill/>
            <a:miter lim="800000"/>
            <a:headEnd/>
            <a:tailEnd/>
          </a:ln>
          <a:effec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9466" name="Rectangle 10"/>
          <p:cNvSpPr>
            <a:spLocks noChangeArrowheads="1"/>
          </p:cNvSpPr>
          <p:nvPr/>
        </p:nvSpPr>
        <p:spPr bwMode="blackWhite">
          <a:xfrm>
            <a:off x="876300" y="4159250"/>
            <a:ext cx="7645400" cy="20383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EMPNO       SAL    DEPTNO</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7839      5000        10</a:t>
            </a:r>
          </a:p>
          <a:p>
            <a:pPr algn="l">
              <a:lnSpc>
                <a:spcPct val="100000"/>
              </a:lnSpc>
              <a:spcBef>
                <a:spcPct val="0"/>
              </a:spcBef>
              <a:tabLst>
                <a:tab pos="1200150" algn="l"/>
              </a:tabLst>
            </a:pPr>
            <a:r>
              <a:rPr lang="en-US" sz="1800">
                <a:solidFill>
                  <a:srgbClr val="000000"/>
                </a:solidFill>
                <a:latin typeface="Courier New" pitchFamily="49" charset="0"/>
              </a:rPr>
              <a:t>    7698      2850        30</a:t>
            </a:r>
          </a:p>
          <a:p>
            <a:pPr algn="l">
              <a:lnSpc>
                <a:spcPct val="100000"/>
              </a:lnSpc>
              <a:spcBef>
                <a:spcPct val="0"/>
              </a:spcBef>
              <a:tabLst>
                <a:tab pos="1200150" algn="l"/>
              </a:tabLst>
            </a:pPr>
            <a:r>
              <a:rPr lang="en-US" sz="1800">
                <a:solidFill>
                  <a:srgbClr val="000000"/>
                </a:solidFill>
                <a:latin typeface="Courier New" pitchFamily="49" charset="0"/>
              </a:rPr>
              <a:t>    7566      2975        20</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6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up)">
                                      <p:cBhvr>
                                        <p:cTn id="7" dur="500"/>
                                        <p:tgtEl>
                                          <p:spTgt spid="194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466"/>
                                        </p:tgtEl>
                                        <p:attrNameLst>
                                          <p:attrName>style.visibility</p:attrName>
                                        </p:attrNameLst>
                                      </p:cBhvr>
                                      <p:to>
                                        <p:strVal val="visible"/>
                                      </p:to>
                                    </p:set>
                                    <p:animEffect transition="in" filter="wipe(up)">
                                      <p:cBhvr>
                                        <p:cTn id="1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Subqueries and Their Uses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88595890-3BAE-4597-A293-CB4C15863C47}" type="slidenum">
              <a:rPr lang="en-US"/>
              <a:pPr/>
              <a:t>2</a:t>
            </a:fld>
            <a:endParaRPr lang="en-US">
              <a:latin typeface="Arial" pitchFamily="34" charset="0"/>
            </a:endParaRPr>
          </a:p>
        </p:txBody>
      </p:sp>
      <p:sp>
        <p:nvSpPr>
          <p:cNvPr id="349187" name="Rectangle 3"/>
          <p:cNvSpPr>
            <a:spLocks noGrp="1" noChangeArrowheads="1"/>
          </p:cNvSpPr>
          <p:nvPr>
            <p:ph sz="quarter" idx="1"/>
          </p:nvPr>
        </p:nvSpPr>
        <p:spPr/>
        <p:txBody>
          <a:bodyPr>
            <a:normAutofit fontScale="92500"/>
          </a:bodyPr>
          <a:lstStyle/>
          <a:p>
            <a:pPr algn="just"/>
            <a:r>
              <a:rPr lang="en-IN" dirty="0"/>
              <a:t>A subquery is a query within another query. The outer query is called as </a:t>
            </a:r>
            <a:r>
              <a:rPr lang="en-IN" b="1" dirty="0"/>
              <a:t>main query</a:t>
            </a:r>
            <a:r>
              <a:rPr lang="en-IN" dirty="0"/>
              <a:t> and inner query is called as</a:t>
            </a:r>
            <a:r>
              <a:rPr lang="en-IN" b="1" dirty="0"/>
              <a:t> subquery </a:t>
            </a:r>
            <a:r>
              <a:rPr lang="en-US" dirty="0" smtClean="0"/>
              <a:t>Used </a:t>
            </a:r>
            <a:r>
              <a:rPr lang="en-US" dirty="0"/>
              <a:t>when a query is based on an unknown value</a:t>
            </a:r>
          </a:p>
          <a:p>
            <a:pPr algn="just"/>
            <a:r>
              <a:rPr lang="en-US" dirty="0" smtClean="0"/>
              <a:t>Must </a:t>
            </a:r>
            <a:r>
              <a:rPr lang="en-US" dirty="0"/>
              <a:t>be enclosed in parentheses</a:t>
            </a:r>
          </a:p>
          <a:p>
            <a:pPr algn="just"/>
            <a:r>
              <a:rPr lang="en-US" dirty="0"/>
              <a:t>Place on right side of comparison </a:t>
            </a:r>
            <a:r>
              <a:rPr lang="en-US" dirty="0" smtClean="0"/>
              <a:t>operator</a:t>
            </a:r>
          </a:p>
          <a:p>
            <a:pPr algn="just"/>
            <a:r>
              <a:rPr lang="en-IN" dirty="0" smtClean="0"/>
              <a:t>Subquery can be placed  </a:t>
            </a:r>
            <a:r>
              <a:rPr lang="en-IN" dirty="0"/>
              <a:t>in a number of SQL clauses: </a:t>
            </a:r>
            <a:r>
              <a:rPr lang="en-IN" u="sng" dirty="0">
                <a:hlinkClick r:id="rId2"/>
              </a:rPr>
              <a:t>WHERE</a:t>
            </a:r>
            <a:r>
              <a:rPr lang="en-IN" dirty="0"/>
              <a:t> clause,</a:t>
            </a:r>
            <a:r>
              <a:rPr lang="en-IN" u="sng" dirty="0">
                <a:hlinkClick r:id="rId3"/>
              </a:rPr>
              <a:t> HAVING</a:t>
            </a:r>
            <a:r>
              <a:rPr lang="en-IN" dirty="0"/>
              <a:t> clause, </a:t>
            </a:r>
            <a:r>
              <a:rPr lang="en-IN" u="sng" dirty="0">
                <a:solidFill>
                  <a:srgbClr val="FFC000"/>
                </a:solidFill>
              </a:rPr>
              <a:t>FROM</a:t>
            </a:r>
            <a:r>
              <a:rPr lang="en-IN" dirty="0"/>
              <a:t> clause</a:t>
            </a:r>
            <a:r>
              <a:rPr lang="en-IN" dirty="0" smtClean="0"/>
              <a:t>.</a:t>
            </a:r>
          </a:p>
          <a:p>
            <a:pPr algn="just"/>
            <a:r>
              <a:rPr lang="en-IN" dirty="0" smtClean="0"/>
              <a:t>Subqueries </a:t>
            </a:r>
            <a:r>
              <a:rPr lang="en-IN" dirty="0"/>
              <a:t>can be used with SELECT, UPDATE, INSERT, DELETE statements along with expression operator. It could be equality operator or comparison operator such as =, &gt;, =, &lt;= and Like operator.</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Using the EXISTS Operator</a:t>
            </a:r>
          </a:p>
        </p:txBody>
      </p:sp>
      <p:sp>
        <p:nvSpPr>
          <p:cNvPr id="21507" name="Rectangle 3"/>
          <p:cNvSpPr>
            <a:spLocks noGrp="1" noChangeArrowheads="1"/>
          </p:cNvSpPr>
          <p:nvPr>
            <p:ph sz="quarter" idx="1"/>
          </p:nvPr>
        </p:nvSpPr>
        <p:spPr>
          <a:xfrm>
            <a:off x="860425" y="1506538"/>
            <a:ext cx="7308850" cy="4089400"/>
          </a:xfrm>
          <a:noFill/>
          <a:ln/>
        </p:spPr>
        <p:txBody>
          <a:bodyPr/>
          <a:lstStyle/>
          <a:p>
            <a:pPr lvl="1"/>
            <a:r>
              <a:rPr lang="en-US"/>
              <a:t>If a subquery row value is found:</a:t>
            </a:r>
          </a:p>
          <a:p>
            <a:pPr lvl="2"/>
            <a:r>
              <a:rPr lang="en-US"/>
              <a:t>The search does not continue in the inner query.</a:t>
            </a:r>
          </a:p>
          <a:p>
            <a:pPr lvl="2"/>
            <a:r>
              <a:rPr lang="en-US"/>
              <a:t>The condition is flagged TRUE.</a:t>
            </a:r>
          </a:p>
          <a:p>
            <a:pPr lvl="1"/>
            <a:r>
              <a:rPr lang="en-US"/>
              <a:t>If a subquery row value is not found:</a:t>
            </a:r>
          </a:p>
          <a:p>
            <a:pPr lvl="2"/>
            <a:r>
              <a:rPr lang="en-US"/>
              <a:t>The condition is flagged FALSE.</a:t>
            </a:r>
          </a:p>
          <a:p>
            <a:pPr lvl="2"/>
            <a:r>
              <a:rPr lang="en-US"/>
              <a:t>The search continues in the inner query.</a:t>
            </a:r>
          </a:p>
        </p:txBody>
      </p:sp>
      <p:sp>
        <p:nvSpPr>
          <p:cNvPr id="21508" name="Rectangle 4"/>
          <p:cNvSpPr>
            <a:spLocks noChangeArrowheads="1"/>
          </p:cNvSpPr>
          <p:nvPr/>
        </p:nvSpPr>
        <p:spPr bwMode="auto">
          <a:xfrm>
            <a:off x="917575" y="1681163"/>
            <a:ext cx="7308850" cy="822325"/>
          </a:xfrm>
          <a:prstGeom prst="rect">
            <a:avLst/>
          </a:prstGeom>
          <a:noFill/>
          <a:ln w="9525">
            <a:noFill/>
            <a:miter lim="800000"/>
            <a:headEnd/>
            <a:tailEnd/>
          </a:ln>
          <a:effectLst>
            <a:outerShdw dist="35921" dir="2700000" algn="ctr" rotWithShape="0">
              <a:schemeClr val="tx1">
                <a:alpha val="50000"/>
              </a:schemeClr>
            </a:outerShdw>
          </a:effec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1026"/>
          <p:cNvSpPr>
            <a:spLocks noGrp="1" noChangeArrowheads="1"/>
          </p:cNvSpPr>
          <p:nvPr>
            <p:ph type="title"/>
          </p:nvPr>
        </p:nvSpPr>
        <p:spPr/>
        <p:txBody>
          <a:bodyPr/>
          <a:lstStyle/>
          <a:p>
            <a:r>
              <a:rPr lang="en-US"/>
              <a:t>EXISTS Operator</a:t>
            </a:r>
          </a:p>
        </p:txBody>
      </p:sp>
      <p:sp>
        <p:nvSpPr>
          <p:cNvPr id="368643" name="Rectangle 1027"/>
          <p:cNvSpPr>
            <a:spLocks noGrp="1" noChangeArrowheads="1"/>
          </p:cNvSpPr>
          <p:nvPr>
            <p:ph type="body" sz="half" idx="1"/>
          </p:nvPr>
        </p:nvSpPr>
        <p:spPr/>
        <p:txBody>
          <a:bodyPr/>
          <a:lstStyle/>
          <a:p>
            <a:pPr>
              <a:buFont typeface="Times" charset="0"/>
              <a:buChar char="•"/>
            </a:pPr>
            <a:r>
              <a:rPr lang="en-US" sz="2400"/>
              <a:t>Determines whether condition exists in subquery</a:t>
            </a:r>
          </a:p>
        </p:txBody>
      </p:sp>
      <p:pic>
        <p:nvPicPr>
          <p:cNvPr id="368645" name="Picture 1029" descr="Fig12-18"/>
          <p:cNvPicPr>
            <a:picLocks noGrp="1" noChangeAspect="1" noChangeArrowheads="1"/>
          </p:cNvPicPr>
          <p:nvPr>
            <p:ph sz="half" idx="2"/>
          </p:nvPr>
        </p:nvPicPr>
        <p:blipFill>
          <a:blip r:embed="rId2"/>
          <a:srcRect/>
          <a:stretch>
            <a:fillRect/>
          </a:stretch>
        </p:blipFill>
        <p:spPr>
          <a:xfrm>
            <a:off x="4267200" y="1074895"/>
            <a:ext cx="4343400" cy="5173505"/>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95818608-AE81-4368-814E-839C6DF73ED5}" type="slidenum">
              <a:rPr lang="en-US"/>
              <a:pPr/>
              <a:t>21</a:t>
            </a:fld>
            <a:endParaRPr lang="en-US">
              <a:latin typeface="Arial" pitchFamily="34" charset="0"/>
            </a:endParaRPr>
          </a:p>
        </p:txBody>
      </p:sp>
    </p:spTree>
    <p:extLst>
      <p:ext uri="{BB962C8B-B14F-4D97-AF65-F5344CB8AC3E}">
        <p14:creationId xmlns:p14="http://schemas.microsoft.com/office/powerpoint/2010/main" val="336065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41388" y="3625850"/>
            <a:ext cx="7421562" cy="2616200"/>
          </a:xfrm>
          <a:prstGeom prst="rect">
            <a:avLst/>
          </a:prstGeom>
          <a:solidFill>
            <a:srgbClr val="DADADA"/>
          </a:solidFill>
          <a:ln w="12700">
            <a:solidFill>
              <a:schemeClr val="bg2"/>
            </a:solidFill>
            <a:miter lim="800000"/>
            <a:headEnd/>
            <a:tailEnd/>
          </a:ln>
          <a:effectLst>
            <a:outerShdw dist="89803" dir="2700000" algn="ctr" rotWithShape="0">
              <a:schemeClr val="bg2">
                <a:alpha val="50000"/>
              </a:schemeClr>
            </a:outerShdw>
          </a:effectLst>
        </p:spPr>
        <p:txBody>
          <a:bodyPr wrap="none" anchor="ctr"/>
          <a:lstStyle/>
          <a:p>
            <a:endParaRPr lang="en-US"/>
          </a:p>
        </p:txBody>
      </p:sp>
      <p:sp>
        <p:nvSpPr>
          <p:cNvPr id="23555" name="Rectangle 3"/>
          <p:cNvSpPr>
            <a:spLocks noChangeArrowheads="1"/>
          </p:cNvSpPr>
          <p:nvPr/>
        </p:nvSpPr>
        <p:spPr bwMode="auto">
          <a:xfrm>
            <a:off x="860425" y="795338"/>
            <a:ext cx="7464425" cy="946150"/>
          </a:xfrm>
          <a:prstGeom prst="rect">
            <a:avLst/>
          </a:prstGeom>
          <a:noFill/>
          <a:ln w="9525">
            <a:noFill/>
            <a:miter lim="800000"/>
            <a:headEnd/>
            <a:tailEnd/>
          </a:ln>
          <a:effectLst/>
        </p:spPr>
        <p:txBody>
          <a:bodyPr lIns="92075" tIns="46038" rIns="92075" bIns="46038">
            <a:spAutoFit/>
          </a:bodyPr>
          <a:lstStyle/>
          <a:p>
            <a:pPr algn="l">
              <a:lnSpc>
                <a:spcPct val="100000"/>
              </a:lnSpc>
              <a:spcBef>
                <a:spcPct val="50000"/>
              </a:spcBef>
            </a:pPr>
            <a:r>
              <a:rPr lang="en-US">
                <a:solidFill>
                  <a:schemeClr val="tx1"/>
                </a:solidFill>
                <a:latin typeface="Arial" pitchFamily="34" charset="0"/>
              </a:rPr>
              <a:t>Find employees who have at least one person reporting to them.</a:t>
            </a:r>
          </a:p>
        </p:txBody>
      </p:sp>
      <p:sp>
        <p:nvSpPr>
          <p:cNvPr id="23556" name="Rectangle 4"/>
          <p:cNvSpPr>
            <a:spLocks noChangeArrowheads="1"/>
          </p:cNvSpPr>
          <p:nvPr/>
        </p:nvSpPr>
        <p:spPr bwMode="auto">
          <a:xfrm>
            <a:off x="930275" y="21272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a:lnSpc>
                <a:spcPct val="100000"/>
              </a:lnSpc>
              <a:spcBef>
                <a:spcPct val="0"/>
              </a:spcBef>
            </a:pPr>
            <a:r>
              <a:rPr lang="en-US" sz="3600">
                <a:solidFill>
                  <a:srgbClr val="FFCC66"/>
                </a:solidFill>
                <a:latin typeface="Arial" pitchFamily="34" charset="0"/>
              </a:rPr>
              <a:t>Using the EXISTS Operator</a:t>
            </a:r>
          </a:p>
        </p:txBody>
      </p:sp>
      <p:sp>
        <p:nvSpPr>
          <p:cNvPr id="23557" name="Rectangle 5"/>
          <p:cNvSpPr>
            <a:spLocks noChangeArrowheads="1"/>
          </p:cNvSpPr>
          <p:nvPr/>
        </p:nvSpPr>
        <p:spPr bwMode="blackWhite">
          <a:xfrm>
            <a:off x="968375" y="1865313"/>
            <a:ext cx="7324725" cy="156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23558" name="Rectangle 6"/>
          <p:cNvSpPr>
            <a:spLocks noChangeArrowheads="1"/>
          </p:cNvSpPr>
          <p:nvPr/>
        </p:nvSpPr>
        <p:spPr bwMode="ltGray">
          <a:xfrm>
            <a:off x="2546350" y="2519363"/>
            <a:ext cx="1133475" cy="26828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9" name="Rectangle 7"/>
          <p:cNvSpPr>
            <a:spLocks noChangeArrowheads="1"/>
          </p:cNvSpPr>
          <p:nvPr/>
        </p:nvSpPr>
        <p:spPr bwMode="auto">
          <a:xfrm>
            <a:off x="1657350" y="4216400"/>
            <a:ext cx="5799138" cy="1381125"/>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pPr>
            <a:r>
              <a:rPr lang="en-US" sz="1800">
                <a:solidFill>
                  <a:srgbClr val="000000"/>
                </a:solidFill>
                <a:latin typeface="Courier New" pitchFamily="49" charset="0"/>
              </a:rPr>
              <a:t>    EMPNO ENAME      JOB          DEPTNO</a:t>
            </a:r>
          </a:p>
          <a:p>
            <a:pPr algn="l">
              <a:lnSpc>
                <a:spcPct val="100000"/>
              </a:lnSpc>
              <a:spcBef>
                <a:spcPct val="0"/>
              </a:spcBef>
            </a:pPr>
            <a:r>
              <a:rPr lang="en-US" sz="1800">
                <a:solidFill>
                  <a:srgbClr val="000000"/>
                </a:solidFill>
                <a:latin typeface="Courier New" pitchFamily="49" charset="0"/>
              </a:rPr>
              <a:t>--------- ---------- --------- ---------</a:t>
            </a:r>
          </a:p>
          <a:p>
            <a:pPr algn="l">
              <a:lnSpc>
                <a:spcPct val="100000"/>
              </a:lnSpc>
              <a:spcBef>
                <a:spcPct val="0"/>
              </a:spcBef>
            </a:pPr>
            <a:r>
              <a:rPr lang="en-US" sz="1800">
                <a:solidFill>
                  <a:srgbClr val="000000"/>
                </a:solidFill>
                <a:latin typeface="Courier New" pitchFamily="49" charset="0"/>
              </a:rPr>
              <a:t>     7839 KING       PRESIDENT        10</a:t>
            </a:r>
          </a:p>
          <a:p>
            <a:pPr algn="l">
              <a:lnSpc>
                <a:spcPct val="100000"/>
              </a:lnSpc>
              <a:spcBef>
                <a:spcPct val="0"/>
              </a:spcBef>
            </a:pPr>
            <a:r>
              <a:rPr lang="en-US" sz="1800">
                <a:solidFill>
                  <a:srgbClr val="000000"/>
                </a:solidFill>
                <a:latin typeface="Courier New" pitchFamily="49" charset="0"/>
              </a:rPr>
              <a:t>     7698 BLAKE      MANAGER          30</a:t>
            </a:r>
          </a:p>
          <a:p>
            <a:pPr algn="l">
              <a:lnSpc>
                <a:spcPct val="100000"/>
              </a:lnSpc>
              <a:spcBef>
                <a:spcPct val="0"/>
              </a:spcBef>
            </a:pPr>
            <a:r>
              <a:rPr lang="en-US" sz="1800">
                <a:solidFill>
                  <a:srgbClr val="000000"/>
                </a:solidFill>
                <a:latin typeface="Courier New" pitchFamily="49" charset="0"/>
              </a:rPr>
              <a:t>     7782 CLARK      MANAGER          10</a:t>
            </a:r>
          </a:p>
          <a:p>
            <a:pPr algn="l">
              <a:lnSpc>
                <a:spcPct val="100000"/>
              </a:lnSpc>
              <a:spcBef>
                <a:spcPct val="0"/>
              </a:spcBef>
            </a:pPr>
            <a:r>
              <a:rPr lang="en-US" sz="1800">
                <a:solidFill>
                  <a:srgbClr val="000000"/>
                </a:solidFill>
                <a:latin typeface="Courier New" pitchFamily="49" charset="0"/>
              </a:rPr>
              <a:t>     7566 JONES      MANAGER          20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6 rows selected.</a:t>
            </a:r>
          </a:p>
        </p:txBody>
      </p:sp>
      <p:sp>
        <p:nvSpPr>
          <p:cNvPr id="23560" name="Rectangle 8"/>
          <p:cNvSpPr>
            <a:spLocks noChangeArrowheads="1"/>
          </p:cNvSpPr>
          <p:nvPr/>
        </p:nvSpPr>
        <p:spPr bwMode="blackWhite">
          <a:xfrm>
            <a:off x="1042988" y="1852613"/>
            <a:ext cx="7350125" cy="1593850"/>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pPr>
            <a:r>
              <a:rPr lang="en-US" sz="1800">
                <a:solidFill>
                  <a:srgbClr val="000000"/>
                </a:solidFill>
                <a:latin typeface="Courier New" pitchFamily="49" charset="0"/>
              </a:rPr>
              <a:t>SQL&gt; SELECT empno, ename, job, deptno</a:t>
            </a:r>
          </a:p>
          <a:p>
            <a:pPr algn="l">
              <a:lnSpc>
                <a:spcPct val="100000"/>
              </a:lnSpc>
              <a:spcBef>
                <a:spcPct val="0"/>
              </a:spcBef>
            </a:pPr>
            <a:r>
              <a:rPr lang="en-US" sz="1800">
                <a:solidFill>
                  <a:srgbClr val="000000"/>
                </a:solidFill>
                <a:latin typeface="Courier New" pitchFamily="49" charset="0"/>
              </a:rPr>
              <a:t>  2  FROM   emp outer</a:t>
            </a:r>
          </a:p>
          <a:p>
            <a:pPr algn="l">
              <a:lnSpc>
                <a:spcPct val="100000"/>
              </a:lnSpc>
              <a:spcBef>
                <a:spcPct val="0"/>
              </a:spcBef>
            </a:pPr>
            <a:r>
              <a:rPr lang="en-US" sz="1800">
                <a:solidFill>
                  <a:srgbClr val="000000"/>
                </a:solidFill>
                <a:latin typeface="Courier New" pitchFamily="49" charset="0"/>
              </a:rPr>
              <a:t>  3  WHERE  EXISTS (SELECT empno</a:t>
            </a:r>
          </a:p>
          <a:p>
            <a:pPr algn="l">
              <a:lnSpc>
                <a:spcPct val="100000"/>
              </a:lnSpc>
              <a:spcBef>
                <a:spcPct val="0"/>
              </a:spcBef>
            </a:pPr>
            <a:r>
              <a:rPr lang="en-US" sz="1800">
                <a:solidFill>
                  <a:srgbClr val="000000"/>
                </a:solidFill>
                <a:latin typeface="Courier New" pitchFamily="49" charset="0"/>
              </a:rPr>
              <a:t>  4                 FROM   emp inner</a:t>
            </a:r>
          </a:p>
          <a:p>
            <a:pPr algn="l">
              <a:lnSpc>
                <a:spcPct val="100000"/>
              </a:lnSpc>
              <a:spcBef>
                <a:spcPct val="0"/>
              </a:spcBef>
            </a:pPr>
            <a:r>
              <a:rPr lang="en-US" sz="1800">
                <a:solidFill>
                  <a:srgbClr val="000000"/>
                </a:solidFill>
                <a:latin typeface="Courier New" pitchFamily="49" charset="0"/>
              </a:rPr>
              <a:t>  5                 WHERE  inner.mgr = outer.empno);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up)">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54075" y="1265238"/>
            <a:ext cx="7654925" cy="946150"/>
          </a:xfrm>
          <a:prstGeom prst="rect">
            <a:avLst/>
          </a:prstGeom>
          <a:noFill/>
          <a:ln w="9525">
            <a:noFill/>
            <a:miter lim="800000"/>
            <a:headEnd/>
            <a:tailEnd/>
          </a:ln>
          <a:effectLst/>
        </p:spPr>
        <p:txBody>
          <a:bodyPr lIns="92075" tIns="46038" rIns="92075" bIns="46038">
            <a:spAutoFit/>
          </a:bodyPr>
          <a:lstStyle/>
          <a:p>
            <a:pPr algn="l">
              <a:lnSpc>
                <a:spcPct val="100000"/>
              </a:lnSpc>
              <a:spcBef>
                <a:spcPct val="50000"/>
              </a:spcBef>
            </a:pPr>
            <a:r>
              <a:rPr lang="en-US">
                <a:solidFill>
                  <a:schemeClr val="tx1"/>
                </a:solidFill>
                <a:latin typeface="Arial" pitchFamily="34" charset="0"/>
              </a:rPr>
              <a:t>Find all departments that do not have any employees.</a:t>
            </a:r>
          </a:p>
        </p:txBody>
      </p:sp>
      <p:sp>
        <p:nvSpPr>
          <p:cNvPr id="25603" name="Rectangle 3"/>
          <p:cNvSpPr>
            <a:spLocks noChangeArrowheads="1"/>
          </p:cNvSpPr>
          <p:nvPr/>
        </p:nvSpPr>
        <p:spPr bwMode="auto">
          <a:xfrm>
            <a:off x="968375" y="49212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a:lnSpc>
                <a:spcPct val="100000"/>
              </a:lnSpc>
              <a:spcBef>
                <a:spcPct val="0"/>
              </a:spcBef>
            </a:pPr>
            <a:r>
              <a:rPr lang="en-US" sz="3600">
                <a:solidFill>
                  <a:srgbClr val="FFCC66"/>
                </a:solidFill>
                <a:latin typeface="Arial" pitchFamily="34" charset="0"/>
              </a:rPr>
              <a:t>Using the NOT EXISTS Operator</a:t>
            </a:r>
          </a:p>
        </p:txBody>
      </p:sp>
      <p:sp>
        <p:nvSpPr>
          <p:cNvPr id="25604" name="Rectangle 4"/>
          <p:cNvSpPr>
            <a:spLocks noChangeArrowheads="1"/>
          </p:cNvSpPr>
          <p:nvPr/>
        </p:nvSpPr>
        <p:spPr bwMode="blackWhite">
          <a:xfrm>
            <a:off x="865188" y="2222500"/>
            <a:ext cx="7720012"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25605" name="Rectangle 5"/>
          <p:cNvSpPr>
            <a:spLocks noChangeArrowheads="1"/>
          </p:cNvSpPr>
          <p:nvPr/>
        </p:nvSpPr>
        <p:spPr bwMode="ltGray">
          <a:xfrm>
            <a:off x="2735263" y="2798763"/>
            <a:ext cx="1473200" cy="33655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5606" name="Rectangle 6"/>
          <p:cNvSpPr>
            <a:spLocks noChangeArrowheads="1"/>
          </p:cNvSpPr>
          <p:nvPr/>
        </p:nvSpPr>
        <p:spPr bwMode="blackWhite">
          <a:xfrm>
            <a:off x="879475" y="4076700"/>
            <a:ext cx="7667625" cy="1168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DEPTNO DNAME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40 OPERATIONS</a:t>
            </a:r>
          </a:p>
        </p:txBody>
      </p:sp>
      <p:sp>
        <p:nvSpPr>
          <p:cNvPr id="25607" name="Rectangle 7"/>
          <p:cNvSpPr>
            <a:spLocks noChangeArrowheads="1"/>
          </p:cNvSpPr>
          <p:nvPr/>
        </p:nvSpPr>
        <p:spPr bwMode="blackWhite">
          <a:xfrm>
            <a:off x="869950" y="2209800"/>
            <a:ext cx="7745413" cy="1490663"/>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pPr>
            <a:r>
              <a:rPr lang="en-US" sz="1800">
                <a:solidFill>
                  <a:srgbClr val="000000"/>
                </a:solidFill>
                <a:latin typeface="Courier New" pitchFamily="49" charset="0"/>
              </a:rPr>
              <a:t>SQL&gt; SELECT	deptno, dname</a:t>
            </a:r>
          </a:p>
          <a:p>
            <a:pPr algn="l">
              <a:lnSpc>
                <a:spcPct val="100000"/>
              </a:lnSpc>
              <a:spcBef>
                <a:spcPct val="0"/>
              </a:spcBef>
            </a:pPr>
            <a:r>
              <a:rPr lang="en-US" sz="1800">
                <a:solidFill>
                  <a:srgbClr val="000000"/>
                </a:solidFill>
                <a:latin typeface="Courier New" pitchFamily="49" charset="0"/>
              </a:rPr>
              <a:t>  2  FROM 	dept d</a:t>
            </a:r>
          </a:p>
          <a:p>
            <a:pPr algn="l">
              <a:lnSpc>
                <a:spcPct val="100000"/>
              </a:lnSpc>
              <a:spcBef>
                <a:spcPct val="0"/>
              </a:spcBef>
            </a:pPr>
            <a:r>
              <a:rPr lang="en-US" sz="1800">
                <a:solidFill>
                  <a:srgbClr val="000000"/>
                </a:solidFill>
                <a:latin typeface="Courier New" pitchFamily="49" charset="0"/>
              </a:rPr>
              <a:t>  3  WHERE	NOT EXISTS (SELECT '1'</a:t>
            </a:r>
          </a:p>
          <a:p>
            <a:pPr algn="l">
              <a:lnSpc>
                <a:spcPct val="100000"/>
              </a:lnSpc>
              <a:spcBef>
                <a:spcPct val="0"/>
              </a:spcBef>
            </a:pPr>
            <a:r>
              <a:rPr lang="en-US" sz="1800">
                <a:solidFill>
                  <a:srgbClr val="000000"/>
                </a:solidFill>
                <a:latin typeface="Courier New" pitchFamily="49" charset="0"/>
              </a:rPr>
              <a:t>  4                      FROM   emp e</a:t>
            </a:r>
          </a:p>
          <a:p>
            <a:pPr algn="l">
              <a:lnSpc>
                <a:spcPct val="100000"/>
              </a:lnSpc>
              <a:spcBef>
                <a:spcPct val="0"/>
              </a:spcBef>
            </a:pPr>
            <a:r>
              <a:rPr lang="en-US" sz="1800">
                <a:solidFill>
                  <a:srgbClr val="000000"/>
                </a:solidFill>
                <a:latin typeface="Courier New" pitchFamily="49" charset="0"/>
              </a:rPr>
              <a:t>  5                      WHERE  d.deptno = e.deptno);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up)">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t>Correlated UPDATE</a:t>
            </a:r>
          </a:p>
        </p:txBody>
      </p:sp>
      <p:sp>
        <p:nvSpPr>
          <p:cNvPr id="27651" name="Rectangle 3"/>
          <p:cNvSpPr>
            <a:spLocks noGrp="1" noChangeArrowheads="1"/>
          </p:cNvSpPr>
          <p:nvPr>
            <p:ph sz="quarter" idx="1"/>
          </p:nvPr>
        </p:nvSpPr>
        <p:spPr>
          <a:xfrm>
            <a:off x="863600" y="1800225"/>
            <a:ext cx="7556500" cy="3343275"/>
          </a:xfrm>
          <a:noFill/>
          <a:ln/>
        </p:spPr>
        <p:txBody>
          <a:bodyPr>
            <a:normAutofit/>
          </a:bodyPr>
          <a:lstStyle/>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r>
              <a:rPr lang="en-US"/>
              <a:t>Use a correlated subquery to update rows in one table based on rows from another table.</a:t>
            </a:r>
          </a:p>
          <a:p>
            <a:pPr>
              <a:spcBef>
                <a:spcPct val="0"/>
              </a:spcBef>
            </a:pPr>
            <a:endParaRPr lang="en-US"/>
          </a:p>
        </p:txBody>
      </p:sp>
      <p:sp>
        <p:nvSpPr>
          <p:cNvPr id="27652" name="Rectangle 4"/>
          <p:cNvSpPr>
            <a:spLocks noChangeArrowheads="1"/>
          </p:cNvSpPr>
          <p:nvPr/>
        </p:nvSpPr>
        <p:spPr bwMode="blackWhite">
          <a:xfrm>
            <a:off x="866775" y="1909763"/>
            <a:ext cx="7748588" cy="1203325"/>
          </a:xfrm>
          <a:prstGeom prst="rect">
            <a:avLst/>
          </a:prstGeom>
          <a:solidFill>
            <a:srgbClr val="FFFFCC"/>
          </a:solidFill>
          <a:ln w="12700">
            <a:solidFill>
              <a:schemeClr val="bg2"/>
            </a:solidFill>
            <a:miter lim="800000"/>
            <a:headEnd/>
            <a:tailEnd/>
          </a:ln>
          <a:effectLst>
            <a:outerShdw dist="89803" dir="2700000" algn="ctr" rotWithShape="0">
              <a:schemeClr val="bg2">
                <a:alpha val="50000"/>
              </a:schemeClr>
            </a:outerShdw>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UPDATE </a:t>
            </a:r>
            <a:r>
              <a:rPr lang="en-US" sz="1800" i="1">
                <a:solidFill>
                  <a:srgbClr val="000000"/>
                </a:solidFill>
                <a:latin typeface="Courier New" pitchFamily="49" charset="0"/>
              </a:rPr>
              <a:t>table1 alias1</a:t>
            </a:r>
          </a:p>
          <a:p>
            <a:pPr algn="l">
              <a:lnSpc>
                <a:spcPct val="100000"/>
              </a:lnSpc>
              <a:spcBef>
                <a:spcPct val="0"/>
              </a:spcBef>
            </a:pPr>
            <a:r>
              <a:rPr lang="en-US" sz="1800">
                <a:solidFill>
                  <a:srgbClr val="000000"/>
                </a:solidFill>
                <a:latin typeface="Courier New" pitchFamily="49" charset="0"/>
              </a:rPr>
              <a:t>SET    column = (SELECT </a:t>
            </a:r>
            <a:r>
              <a:rPr lang="en-US" sz="1800" i="1">
                <a:solidFill>
                  <a:srgbClr val="000000"/>
                </a:solidFill>
                <a:latin typeface="Courier New" pitchFamily="49" charset="0"/>
              </a:rPr>
              <a:t>expression</a:t>
            </a: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table2 alias2</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alias1.column = alias2.column</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66775" y="1893888"/>
            <a:ext cx="7372350" cy="1477962"/>
          </a:xfrm>
          <a:prstGeom prst="rect">
            <a:avLst/>
          </a:prstGeom>
          <a:solidFill>
            <a:srgbClr val="FFFFCC"/>
          </a:solidFill>
          <a:ln w="12700">
            <a:solidFill>
              <a:schemeClr val="bg2"/>
            </a:solidFill>
            <a:miter lim="800000"/>
            <a:headEnd/>
            <a:tailEnd/>
          </a:ln>
          <a:effectLst>
            <a:outerShdw dist="89803" dir="2700000" algn="ctr" rotWithShape="0">
              <a:schemeClr val="bg2">
                <a:alpha val="50000"/>
              </a:schemeClr>
            </a:outerShdw>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DELETE FROM </a:t>
            </a:r>
            <a:r>
              <a:rPr lang="en-US" sz="1800" i="1">
                <a:solidFill>
                  <a:srgbClr val="000000"/>
                </a:solidFill>
                <a:latin typeface="Courier New" pitchFamily="49" charset="0"/>
              </a:rPr>
              <a:t>table1 alias1</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column operator</a:t>
            </a:r>
            <a:r>
              <a:rPr lang="en-US" sz="1800">
                <a:solidFill>
                  <a:srgbClr val="000000"/>
                </a:solidFill>
                <a:latin typeface="Courier New" pitchFamily="49" charset="0"/>
              </a:rPr>
              <a:t> </a:t>
            </a:r>
          </a:p>
          <a:p>
            <a:pPr algn="l">
              <a:lnSpc>
                <a:spcPct val="100000"/>
              </a:lnSpc>
              <a:spcBef>
                <a:spcPct val="0"/>
              </a:spcBef>
            </a:pPr>
            <a:r>
              <a:rPr lang="en-US" sz="1800">
                <a:solidFill>
                  <a:srgbClr val="000000"/>
                </a:solidFill>
                <a:latin typeface="Courier New" pitchFamily="49" charset="0"/>
              </a:rPr>
              <a:t>  	      (SELECT </a:t>
            </a:r>
            <a:r>
              <a:rPr lang="en-US" sz="1800" i="1">
                <a:solidFill>
                  <a:srgbClr val="000000"/>
                </a:solidFill>
                <a:latin typeface="Courier New" pitchFamily="49" charset="0"/>
              </a:rPr>
              <a:t>expression</a:t>
            </a:r>
          </a:p>
          <a:p>
            <a:pPr algn="l">
              <a:lnSpc>
                <a:spcPct val="100000"/>
              </a:lnSpc>
              <a:spcBef>
                <a:spcPct val="0"/>
              </a:spcBef>
            </a:pPr>
            <a:r>
              <a:rPr lang="en-US" sz="1800">
                <a:solidFill>
                  <a:srgbClr val="000000"/>
                </a:solidFill>
                <a:latin typeface="Courier New" pitchFamily="49" charset="0"/>
              </a:rPr>
              <a:t>             FROM   </a:t>
            </a:r>
            <a:r>
              <a:rPr lang="en-US" sz="1800" i="1">
                <a:solidFill>
                  <a:srgbClr val="000000"/>
                </a:solidFill>
                <a:latin typeface="Courier New" pitchFamily="49" charset="0"/>
              </a:rPr>
              <a:t>table2 alias2</a:t>
            </a:r>
          </a:p>
          <a:p>
            <a:pPr algn="l">
              <a:lnSpc>
                <a:spcPct val="100000"/>
              </a:lnSpc>
              <a:spcBef>
                <a:spcPct val="0"/>
              </a:spcBef>
            </a:pPr>
            <a:r>
              <a:rPr lang="en-US" sz="1800">
                <a:solidFill>
                  <a:srgbClr val="000000"/>
                </a:solidFill>
                <a:latin typeface="Courier New" pitchFamily="49" charset="0"/>
              </a:rPr>
              <a:t>             	WHERE  </a:t>
            </a:r>
            <a:r>
              <a:rPr lang="en-US" sz="1800" i="1">
                <a:solidFill>
                  <a:srgbClr val="000000"/>
                </a:solidFill>
                <a:latin typeface="Courier New" pitchFamily="49" charset="0"/>
              </a:rPr>
              <a:t>alias1.column = alias2.column);</a:t>
            </a:r>
          </a:p>
        </p:txBody>
      </p:sp>
      <p:sp>
        <p:nvSpPr>
          <p:cNvPr id="29699" name="Rectangle 3"/>
          <p:cNvSpPr>
            <a:spLocks noChangeArrowheads="1"/>
          </p:cNvSpPr>
          <p:nvPr/>
        </p:nvSpPr>
        <p:spPr bwMode="auto">
          <a:xfrm>
            <a:off x="533400" y="1676400"/>
            <a:ext cx="7267575" cy="2987614"/>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spAutoFit/>
          </a:bodyPr>
          <a:lstStyle/>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smtClean="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endParaRPr lang="en-US" dirty="0" smtClean="0">
              <a:solidFill>
                <a:srgbClr val="FFFFCC"/>
              </a:solidFill>
              <a:effectLst>
                <a:outerShdw blurRad="38100" dist="38100" dir="2700000" algn="tl">
                  <a:srgbClr val="000000"/>
                </a:outerShdw>
              </a:effectLst>
              <a:latin typeface="Arial" pitchFamily="34" charset="0"/>
            </a:endParaRPr>
          </a:p>
          <a:p>
            <a:pPr algn="l" defTabSz="346075">
              <a:lnSpc>
                <a:spcPct val="95000"/>
              </a:lnSpc>
              <a:spcBef>
                <a:spcPct val="0"/>
              </a:spcBef>
              <a:tabLst>
                <a:tab pos="571500" algn="l"/>
              </a:tabLst>
            </a:pPr>
            <a:r>
              <a:rPr lang="en-US" dirty="0" smtClean="0">
                <a:solidFill>
                  <a:srgbClr val="FFFFCC"/>
                </a:solidFill>
                <a:effectLst>
                  <a:outerShdw blurRad="38100" dist="38100" dir="2700000" algn="tl">
                    <a:srgbClr val="000000"/>
                  </a:outerShdw>
                </a:effectLst>
                <a:latin typeface="Arial" pitchFamily="34" charset="0"/>
              </a:rPr>
              <a:t>Use </a:t>
            </a:r>
            <a:r>
              <a:rPr lang="en-US" dirty="0">
                <a:solidFill>
                  <a:srgbClr val="FFFFCC"/>
                </a:solidFill>
                <a:effectLst>
                  <a:outerShdw blurRad="38100" dist="38100" dir="2700000" algn="tl">
                    <a:srgbClr val="000000"/>
                  </a:outerShdw>
                </a:effectLst>
                <a:latin typeface="Arial" pitchFamily="34" charset="0"/>
              </a:rPr>
              <a:t>a correlated </a:t>
            </a:r>
            <a:r>
              <a:rPr lang="en-US" dirty="0" err="1">
                <a:solidFill>
                  <a:srgbClr val="FFFFCC"/>
                </a:solidFill>
                <a:effectLst>
                  <a:outerShdw blurRad="38100" dist="38100" dir="2700000" algn="tl">
                    <a:srgbClr val="000000"/>
                  </a:outerShdw>
                </a:effectLst>
                <a:latin typeface="Arial" pitchFamily="34" charset="0"/>
              </a:rPr>
              <a:t>subquery</a:t>
            </a:r>
            <a:r>
              <a:rPr lang="en-US" dirty="0">
                <a:solidFill>
                  <a:srgbClr val="FFFFCC"/>
                </a:solidFill>
                <a:effectLst>
                  <a:outerShdw blurRad="38100" dist="38100" dir="2700000" algn="tl">
                    <a:srgbClr val="000000"/>
                  </a:outerShdw>
                </a:effectLst>
                <a:latin typeface="Arial" pitchFamily="34" charset="0"/>
              </a:rPr>
              <a:t> to delete only those rows that also exist in another table.</a:t>
            </a:r>
          </a:p>
        </p:txBody>
      </p:sp>
      <p:sp>
        <p:nvSpPr>
          <p:cNvPr id="29700" name="Rectangle 4"/>
          <p:cNvSpPr>
            <a:spLocks noChangeArrowheads="1"/>
          </p:cNvSpPr>
          <p:nvPr/>
        </p:nvSpPr>
        <p:spPr bwMode="auto">
          <a:xfrm>
            <a:off x="922338" y="511175"/>
            <a:ext cx="7299325" cy="881063"/>
          </a:xfrm>
          <a:prstGeom prst="rect">
            <a:avLst/>
          </a:prstGeom>
          <a:noFill/>
          <a:ln w="9525">
            <a:noFill/>
            <a:miter lim="800000"/>
            <a:headEnd/>
            <a:tailEnd/>
          </a:ln>
          <a:effectLst>
            <a:outerShdw dist="53882" dir="2700000" algn="ctr" rotWithShape="0">
              <a:srgbClr val="000000">
                <a:alpha val="50000"/>
              </a:srgbClr>
            </a:outerShdw>
          </a:effectLst>
        </p:spPr>
        <p:txBody>
          <a:bodyPr lIns="92075" tIns="46038" rIns="92075" bIns="46038"/>
          <a:lstStyle/>
          <a:p>
            <a:pPr>
              <a:lnSpc>
                <a:spcPct val="100000"/>
              </a:lnSpc>
              <a:spcBef>
                <a:spcPct val="0"/>
              </a:spcBef>
            </a:pPr>
            <a:r>
              <a:rPr lang="en-US" sz="3600">
                <a:solidFill>
                  <a:srgbClr val="FFCC66"/>
                </a:solidFill>
                <a:latin typeface="Arial" pitchFamily="34" charset="0"/>
              </a:rPr>
              <a:t>Correlated DELETE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3" name="Rectangle 1029"/>
          <p:cNvSpPr>
            <a:spLocks noGrp="1" noChangeArrowheads="1"/>
          </p:cNvSpPr>
          <p:nvPr>
            <p:ph type="title"/>
          </p:nvPr>
        </p:nvSpPr>
        <p:spPr/>
        <p:txBody>
          <a:bodyPr/>
          <a:lstStyle/>
          <a:p>
            <a:r>
              <a:rPr lang="en-US" dirty="0"/>
              <a:t>Correlated </a:t>
            </a:r>
            <a:r>
              <a:rPr lang="en-US" dirty="0" err="1"/>
              <a:t>Subqueries</a:t>
            </a:r>
            <a:r>
              <a:rPr lang="en-US" dirty="0"/>
              <a:t> </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F66A576C-C552-4DB2-835E-7FACB85D82BF}" type="slidenum">
              <a:rPr lang="en-US"/>
              <a:pPr/>
              <a:t>26</a:t>
            </a:fld>
            <a:endParaRPr lang="en-US">
              <a:latin typeface="Arial" pitchFamily="34" charset="0"/>
            </a:endParaRPr>
          </a:p>
        </p:txBody>
      </p:sp>
      <p:pic>
        <p:nvPicPr>
          <p:cNvPr id="411652" name="Picture 1028" descr="Fig12-28"/>
          <p:cNvPicPr>
            <a:picLocks noGrp="1" noChangeAspect="1" noChangeArrowheads="1"/>
          </p:cNvPicPr>
          <p:nvPr>
            <p:ph sz="quarter" idx="1"/>
          </p:nvPr>
        </p:nvPicPr>
        <p:blipFill>
          <a:blip r:embed="rId2"/>
          <a:stretch>
            <a:fillRect/>
          </a:stretch>
        </p:blipFill>
        <p:spPr>
          <a:xfrm>
            <a:off x="3437795" y="2117946"/>
            <a:ext cx="2725610" cy="3231707"/>
          </a:xfrm>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t>Nested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4A56C4B7-EF57-44EC-A4AC-DABF9CBE6010}" type="slidenum">
              <a:rPr lang="en-US"/>
              <a:pPr/>
              <a:t>27</a:t>
            </a:fld>
            <a:endParaRPr lang="en-US">
              <a:latin typeface="Arial" pitchFamily="34" charset="0"/>
            </a:endParaRPr>
          </a:p>
        </p:txBody>
      </p:sp>
      <p:sp>
        <p:nvSpPr>
          <p:cNvPr id="385027" name="Rectangle 3"/>
          <p:cNvSpPr>
            <a:spLocks noGrp="1" noChangeArrowheads="1"/>
          </p:cNvSpPr>
          <p:nvPr>
            <p:ph sz="quarter" idx="1"/>
          </p:nvPr>
        </p:nvSpPr>
        <p:spPr/>
        <p:txBody>
          <a:bodyPr/>
          <a:lstStyle/>
          <a:p>
            <a:r>
              <a:rPr lang="en-US"/>
              <a:t>Maximum of 255 subqueries if nested in the WHERE clause</a:t>
            </a:r>
            <a:endParaRPr lang="en-US">
              <a:cs typeface="Times New Roman" pitchFamily="18" charset="0"/>
            </a:endParaRPr>
          </a:p>
          <a:p>
            <a:r>
              <a:rPr lang="en-US"/>
              <a:t>No limit if nested in the FROM clause</a:t>
            </a:r>
          </a:p>
          <a:p>
            <a:r>
              <a:rPr lang="en-US"/>
              <a:t>Innermost subquery is resolved first, then the next level,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t>Nested Subqueries</a:t>
            </a:r>
          </a:p>
        </p:txBody>
      </p:sp>
      <p:sp>
        <p:nvSpPr>
          <p:cNvPr id="387075" name="Rectangle 3"/>
          <p:cNvSpPr>
            <a:spLocks noGrp="1" noChangeArrowheads="1"/>
          </p:cNvSpPr>
          <p:nvPr>
            <p:ph type="body" sz="half" idx="1"/>
          </p:nvPr>
        </p:nvSpPr>
        <p:spPr>
          <a:xfrm>
            <a:off x="685800" y="1981200"/>
            <a:ext cx="7467600" cy="838200"/>
          </a:xfrm>
        </p:spPr>
        <p:txBody>
          <a:bodyPr/>
          <a:lstStyle/>
          <a:p>
            <a:pPr>
              <a:buFont typeface="Times" charset="0"/>
              <a:buChar char="•"/>
            </a:pPr>
            <a:r>
              <a:rPr lang="en-US" sz="2400"/>
              <a:t>Innermost is resolved first (3), then the second level (2), then the outer query (1)</a:t>
            </a:r>
          </a:p>
        </p:txBody>
      </p:sp>
      <p:pic>
        <p:nvPicPr>
          <p:cNvPr id="387077" name="Picture 5" descr="Fig12-30"/>
          <p:cNvPicPr>
            <a:picLocks noGrp="1" noChangeAspect="1" noChangeArrowheads="1"/>
          </p:cNvPicPr>
          <p:nvPr>
            <p:ph sz="half" idx="2"/>
          </p:nvPr>
        </p:nvPicPr>
        <p:blipFill>
          <a:blip r:embed="rId2"/>
          <a:srcRect/>
          <a:stretch>
            <a:fillRect/>
          </a:stretch>
        </p:blipFill>
        <p:spPr>
          <a:xfrm>
            <a:off x="2209800" y="2971800"/>
            <a:ext cx="4724400" cy="3254375"/>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3CF77489-E82D-4C67-977E-577173DBD444}" type="slidenum">
              <a:rPr lang="en-US"/>
              <a:pPr/>
              <a:t>28</a:t>
            </a:fld>
            <a:endParaRPr lang="en-US">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fontAlgn="base">
              <a:buNone/>
            </a:pPr>
            <a:endParaRPr lang="en-IN" dirty="0"/>
          </a:p>
          <a:p>
            <a:pPr algn="just" fontAlgn="base"/>
            <a:r>
              <a:rPr lang="en-IN" dirty="0"/>
              <a:t>The subquery generally executes first, and its output is used to complete the query condition for the main or outer query.</a:t>
            </a:r>
          </a:p>
          <a:p>
            <a:pPr algn="just" fontAlgn="base"/>
            <a:r>
              <a:rPr lang="en-IN" u="sng" dirty="0" smtClean="0">
                <a:hlinkClick r:id="rId3"/>
              </a:rPr>
              <a:t>ORDER </a:t>
            </a:r>
            <a:r>
              <a:rPr lang="en-IN" u="sng" dirty="0">
                <a:hlinkClick r:id="rId3"/>
              </a:rPr>
              <a:t>BY</a:t>
            </a:r>
            <a:r>
              <a:rPr lang="en-IN" dirty="0"/>
              <a:t> command </a:t>
            </a:r>
            <a:r>
              <a:rPr lang="en-IN" b="1" dirty="0"/>
              <a:t>cannot</a:t>
            </a:r>
            <a:r>
              <a:rPr lang="en-IN" dirty="0"/>
              <a:t> be used in a Subquery. </a:t>
            </a:r>
            <a:r>
              <a:rPr lang="en-IN" u="sng" dirty="0">
                <a:hlinkClick r:id="rId4"/>
              </a:rPr>
              <a:t>GROUPBY </a:t>
            </a:r>
            <a:r>
              <a:rPr lang="en-IN" dirty="0"/>
              <a:t>command can be used to perform same function as ORDER BY command.</a:t>
            </a:r>
          </a:p>
          <a:p>
            <a:pPr algn="just" fontAlgn="base"/>
            <a:r>
              <a:rPr lang="en-IN" dirty="0"/>
              <a:t>Use single-row operators with </a:t>
            </a:r>
            <a:r>
              <a:rPr lang="en-IN" dirty="0" smtClean="0"/>
              <a:t>single row </a:t>
            </a:r>
            <a:r>
              <a:rPr lang="en-IN" dirty="0"/>
              <a:t>Subqueries. Use multiple-row operators with multiple-row Subqueries.</a:t>
            </a:r>
          </a:p>
          <a:p>
            <a:endParaRPr lang="en-IN" dirty="0"/>
          </a:p>
        </p:txBody>
      </p:sp>
    </p:spTree>
    <p:extLst>
      <p:ext uri="{BB962C8B-B14F-4D97-AF65-F5344CB8AC3E}">
        <p14:creationId xmlns:p14="http://schemas.microsoft.com/office/powerpoint/2010/main" val="36972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dirty="0" err="1" smtClean="0"/>
              <a:t>Subquery</a:t>
            </a:r>
            <a:endParaRPr lang="en-US" dirty="0"/>
          </a:p>
        </p:txBody>
      </p:sp>
      <p:sp>
        <p:nvSpPr>
          <p:cNvPr id="9219" name="Rectangle 3"/>
          <p:cNvSpPr>
            <a:spLocks noGrp="1" noChangeArrowheads="1"/>
          </p:cNvSpPr>
          <p:nvPr>
            <p:ph sz="quarter" idx="1"/>
          </p:nvPr>
        </p:nvSpPr>
        <p:spPr>
          <a:xfrm>
            <a:off x="866775" y="1493838"/>
            <a:ext cx="7392988" cy="1311275"/>
          </a:xfrm>
          <a:noFill/>
          <a:ln/>
        </p:spPr>
        <p:txBody>
          <a:bodyPr>
            <a:normAutofit/>
          </a:bodyPr>
          <a:lstStyle/>
          <a:p>
            <a:r>
              <a:rPr lang="en-US"/>
              <a:t>A subquery is a SELECT statement embedded in a clause of another SQL statement.</a:t>
            </a:r>
          </a:p>
        </p:txBody>
      </p:sp>
      <p:grpSp>
        <p:nvGrpSpPr>
          <p:cNvPr id="2" name="Group 12"/>
          <p:cNvGrpSpPr>
            <a:grpSpLocks/>
          </p:cNvGrpSpPr>
          <p:nvPr/>
        </p:nvGrpSpPr>
        <p:grpSpPr bwMode="auto">
          <a:xfrm>
            <a:off x="927100" y="3041650"/>
            <a:ext cx="7283450" cy="2882900"/>
            <a:chOff x="584" y="1916"/>
            <a:chExt cx="4588" cy="1816"/>
          </a:xfrm>
        </p:grpSpPr>
        <p:sp>
          <p:nvSpPr>
            <p:cNvPr id="9220" name="Rectangle 4"/>
            <p:cNvSpPr>
              <a:spLocks noChangeArrowheads="1"/>
            </p:cNvSpPr>
            <p:nvPr/>
          </p:nvSpPr>
          <p:spPr bwMode="auto">
            <a:xfrm>
              <a:off x="1574" y="1916"/>
              <a:ext cx="2392" cy="1816"/>
            </a:xfrm>
            <a:prstGeom prst="rect">
              <a:avLst/>
            </a:prstGeom>
            <a:solidFill>
              <a:srgbClr val="CCCCFF"/>
            </a:solidFill>
            <a:ln w="12700">
              <a:solidFill>
                <a:srgbClr val="000000"/>
              </a:solidFill>
              <a:miter lim="800000"/>
              <a:headEnd/>
              <a:tailEnd/>
            </a:ln>
            <a:effectLst/>
          </p:spPr>
          <p:txBody>
            <a:bodyPr wrap="none" anchor="ctr"/>
            <a:lstStyle/>
            <a:p>
              <a:endParaRPr lang="en-US"/>
            </a:p>
          </p:txBody>
        </p:sp>
        <p:sp>
          <p:nvSpPr>
            <p:cNvPr id="9221" name="Rectangle 5"/>
            <p:cNvSpPr>
              <a:spLocks noChangeArrowheads="1"/>
            </p:cNvSpPr>
            <p:nvPr/>
          </p:nvSpPr>
          <p:spPr bwMode="auto">
            <a:xfrm>
              <a:off x="1704" y="2089"/>
              <a:ext cx="964" cy="577"/>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3366"/>
                  </a:solidFill>
                  <a:latin typeface="Arial" pitchFamily="34" charset="0"/>
                </a:rPr>
                <a:t>SELECT . . . </a:t>
              </a:r>
            </a:p>
            <a:p>
              <a:pPr algn="l">
                <a:lnSpc>
                  <a:spcPct val="100000"/>
                </a:lnSpc>
                <a:spcBef>
                  <a:spcPct val="0"/>
                </a:spcBef>
              </a:pPr>
              <a:r>
                <a:rPr lang="en-US" sz="1800">
                  <a:solidFill>
                    <a:srgbClr val="003366"/>
                  </a:solidFill>
                  <a:latin typeface="Arial" pitchFamily="34" charset="0"/>
                </a:rPr>
                <a:t>FROM . . .</a:t>
              </a:r>
            </a:p>
            <a:p>
              <a:pPr algn="l">
                <a:lnSpc>
                  <a:spcPct val="100000"/>
                </a:lnSpc>
                <a:spcBef>
                  <a:spcPct val="0"/>
                </a:spcBef>
              </a:pPr>
              <a:r>
                <a:rPr lang="en-US" sz="1800">
                  <a:solidFill>
                    <a:srgbClr val="003366"/>
                  </a:solidFill>
                  <a:latin typeface="Arial" pitchFamily="34" charset="0"/>
                </a:rPr>
                <a:t>WHERE . . .</a:t>
              </a:r>
            </a:p>
          </p:txBody>
        </p:sp>
        <p:sp>
          <p:nvSpPr>
            <p:cNvPr id="9222" name="Rectangle 6"/>
            <p:cNvSpPr>
              <a:spLocks noChangeArrowheads="1"/>
            </p:cNvSpPr>
            <p:nvPr/>
          </p:nvSpPr>
          <p:spPr bwMode="auto">
            <a:xfrm>
              <a:off x="2678" y="2540"/>
              <a:ext cx="1144" cy="712"/>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9223" name="Rectangle 7"/>
            <p:cNvSpPr>
              <a:spLocks noChangeArrowheads="1"/>
            </p:cNvSpPr>
            <p:nvPr/>
          </p:nvSpPr>
          <p:spPr bwMode="auto">
            <a:xfrm>
              <a:off x="2664" y="2569"/>
              <a:ext cx="972" cy="577"/>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rgbClr val="003366"/>
                  </a:solidFill>
                  <a:latin typeface="Arial" pitchFamily="34" charset="0"/>
                </a:rPr>
                <a:t>(SELECT . . .</a:t>
              </a:r>
            </a:p>
            <a:p>
              <a:pPr algn="l">
                <a:lnSpc>
                  <a:spcPct val="100000"/>
                </a:lnSpc>
                <a:spcBef>
                  <a:spcPct val="0"/>
                </a:spcBef>
              </a:pPr>
              <a:r>
                <a:rPr lang="en-US" sz="1800">
                  <a:solidFill>
                    <a:srgbClr val="003366"/>
                  </a:solidFill>
                  <a:latin typeface="Arial" pitchFamily="34" charset="0"/>
                </a:rPr>
                <a:t>FROM . . .</a:t>
              </a:r>
            </a:p>
            <a:p>
              <a:pPr algn="l">
                <a:lnSpc>
                  <a:spcPct val="100000"/>
                </a:lnSpc>
                <a:spcBef>
                  <a:spcPct val="0"/>
                </a:spcBef>
              </a:pPr>
              <a:r>
                <a:rPr lang="en-US" sz="1800">
                  <a:solidFill>
                    <a:srgbClr val="003366"/>
                  </a:solidFill>
                  <a:latin typeface="Arial" pitchFamily="34" charset="0"/>
                </a:rPr>
                <a:t>WHERE . . .)</a:t>
              </a:r>
            </a:p>
          </p:txBody>
        </p:sp>
        <p:sp>
          <p:nvSpPr>
            <p:cNvPr id="9224" name="Rectangle 8"/>
            <p:cNvSpPr>
              <a:spLocks noChangeArrowheads="1"/>
            </p:cNvSpPr>
            <p:nvPr/>
          </p:nvSpPr>
          <p:spPr bwMode="auto">
            <a:xfrm>
              <a:off x="584" y="2073"/>
              <a:ext cx="532" cy="404"/>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Main</a:t>
              </a:r>
            </a:p>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Query</a:t>
              </a:r>
            </a:p>
          </p:txBody>
        </p:sp>
        <p:sp>
          <p:nvSpPr>
            <p:cNvPr id="9225" name="Rectangle 9"/>
            <p:cNvSpPr>
              <a:spLocks noChangeArrowheads="1"/>
            </p:cNvSpPr>
            <p:nvPr/>
          </p:nvSpPr>
          <p:spPr bwMode="auto">
            <a:xfrm>
              <a:off x="4392" y="2617"/>
              <a:ext cx="780" cy="231"/>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Subquery</a:t>
              </a:r>
            </a:p>
          </p:txBody>
        </p:sp>
        <p:sp>
          <p:nvSpPr>
            <p:cNvPr id="9226" name="Line 10"/>
            <p:cNvSpPr>
              <a:spLocks noChangeShapeType="1"/>
            </p:cNvSpPr>
            <p:nvPr/>
          </p:nvSpPr>
          <p:spPr bwMode="auto">
            <a:xfrm>
              <a:off x="1090" y="2248"/>
              <a:ext cx="384" cy="0"/>
            </a:xfrm>
            <a:prstGeom prst="line">
              <a:avLst/>
            </a:prstGeom>
            <a:noFill/>
            <a:ln w="50800">
              <a:solidFill>
                <a:schemeClr val="hlink"/>
              </a:solidFill>
              <a:round/>
              <a:headEnd type="none" w="sm" len="sm"/>
              <a:tailEnd type="stealth" w="med" len="lg"/>
            </a:ln>
            <a:effectLst/>
          </p:spPr>
          <p:txBody>
            <a:bodyPr/>
            <a:lstStyle/>
            <a:p>
              <a:endParaRPr lang="en-US"/>
            </a:p>
          </p:txBody>
        </p:sp>
        <p:sp>
          <p:nvSpPr>
            <p:cNvPr id="9227" name="Line 11"/>
            <p:cNvSpPr>
              <a:spLocks noChangeShapeType="1"/>
            </p:cNvSpPr>
            <p:nvPr/>
          </p:nvSpPr>
          <p:spPr bwMode="auto">
            <a:xfrm flipH="1">
              <a:off x="4066" y="2728"/>
              <a:ext cx="336" cy="0"/>
            </a:xfrm>
            <a:prstGeom prst="line">
              <a:avLst/>
            </a:prstGeom>
            <a:noFill/>
            <a:ln w="50800">
              <a:solidFill>
                <a:schemeClr val="hlink"/>
              </a:solidFill>
              <a:round/>
              <a:headEnd type="none" w="sm" len="sm"/>
              <a:tailEnd type="stealth" w="med" len="lg"/>
            </a:ln>
            <a:effectLst/>
          </p:spPr>
          <p:txBody>
            <a:bodyPr/>
            <a:lstStyle/>
            <a:p>
              <a:endParaRPr lang="en-US"/>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Subqueries</a:t>
            </a:r>
          </a:p>
        </p:txBody>
      </p:sp>
      <p:sp>
        <p:nvSpPr>
          <p:cNvPr id="11267" name="Rectangle 3"/>
          <p:cNvSpPr>
            <a:spLocks noGrp="1" noChangeArrowheads="1"/>
          </p:cNvSpPr>
          <p:nvPr>
            <p:ph sz="quarter" idx="1"/>
          </p:nvPr>
        </p:nvSpPr>
        <p:spPr>
          <a:xfrm>
            <a:off x="863600" y="1495425"/>
            <a:ext cx="7385050" cy="1066800"/>
          </a:xfrm>
          <a:noFill/>
          <a:ln/>
        </p:spPr>
        <p:txBody>
          <a:bodyPr>
            <a:normAutofit fontScale="32500" lnSpcReduction="20000"/>
          </a:bodyPr>
          <a:lstStyle/>
          <a:p>
            <a:endParaRPr lang="en-US"/>
          </a:p>
          <a:p>
            <a:endParaRPr lang="en-US"/>
          </a:p>
          <a:p>
            <a:endParaRPr lang="en-US"/>
          </a:p>
          <a:p>
            <a:endParaRPr lang="en-US"/>
          </a:p>
          <a:p>
            <a:pPr lvl="1"/>
            <a:r>
              <a:rPr lang="en-US"/>
              <a:t>The subquery (inner query) executes once before the main query.</a:t>
            </a:r>
          </a:p>
          <a:p>
            <a:pPr lvl="1"/>
            <a:r>
              <a:rPr lang="en-US"/>
              <a:t>The result of the subquery is used by the main query (outer query).</a:t>
            </a:r>
          </a:p>
        </p:txBody>
      </p:sp>
      <p:sp>
        <p:nvSpPr>
          <p:cNvPr id="11268" name="Rectangle 4"/>
          <p:cNvSpPr>
            <a:spLocks noChangeArrowheads="1"/>
          </p:cNvSpPr>
          <p:nvPr/>
        </p:nvSpPr>
        <p:spPr bwMode="blackWhite">
          <a:xfrm>
            <a:off x="876300" y="2106613"/>
            <a:ext cx="7480300" cy="12715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1269" name="Rectangle 5"/>
          <p:cNvSpPr>
            <a:spLocks noChangeArrowheads="1"/>
          </p:cNvSpPr>
          <p:nvPr/>
        </p:nvSpPr>
        <p:spPr bwMode="ltGray">
          <a:xfrm>
            <a:off x="4135438" y="2752725"/>
            <a:ext cx="3268662" cy="561975"/>
          </a:xfrm>
          <a:prstGeom prst="rect">
            <a:avLst/>
          </a:prstGeom>
          <a:solidFill>
            <a:srgbClr val="FF9966"/>
          </a:solidFill>
          <a:ln w="9525">
            <a:noFill/>
            <a:miter lim="800000"/>
            <a:headEnd/>
            <a:tailEnd/>
          </a:ln>
          <a:effectLst/>
        </p:spPr>
        <p:txBody>
          <a:bodyPr wrap="none" anchor="ctr"/>
          <a:lstStyle/>
          <a:p>
            <a:endParaRPr lang="en-US"/>
          </a:p>
        </p:txBody>
      </p:sp>
      <p:sp>
        <p:nvSpPr>
          <p:cNvPr id="11270" name="Rectangle 6"/>
          <p:cNvSpPr>
            <a:spLocks noChangeArrowheads="1"/>
          </p:cNvSpPr>
          <p:nvPr/>
        </p:nvSpPr>
        <p:spPr bwMode="blackWhite">
          <a:xfrm>
            <a:off x="998538" y="2093913"/>
            <a:ext cx="6545262" cy="1296987"/>
          </a:xfrm>
          <a:prstGeom prst="rect">
            <a:avLst/>
          </a:prstGeom>
          <a:noFill/>
          <a:ln w="9525">
            <a:noFill/>
            <a:miter lim="800000"/>
            <a:headEnd/>
            <a:tailEnd/>
          </a:ln>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up)">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879475" y="1889125"/>
            <a:ext cx="732472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2" name="Group 6"/>
          <p:cNvGrpSpPr>
            <a:grpSpLocks/>
          </p:cNvGrpSpPr>
          <p:nvPr/>
        </p:nvGrpSpPr>
        <p:grpSpPr bwMode="auto">
          <a:xfrm>
            <a:off x="3294063" y="2212975"/>
            <a:ext cx="4718050" cy="1379538"/>
            <a:chOff x="2075" y="1394"/>
            <a:chExt cx="2972" cy="869"/>
          </a:xfrm>
        </p:grpSpPr>
        <p:sp>
          <p:nvSpPr>
            <p:cNvPr id="13315" name="Rectangle 3"/>
            <p:cNvSpPr>
              <a:spLocks noChangeArrowheads="1"/>
            </p:cNvSpPr>
            <p:nvPr/>
          </p:nvSpPr>
          <p:spPr bwMode="ltGray">
            <a:xfrm>
              <a:off x="2075" y="1731"/>
              <a:ext cx="2972" cy="532"/>
            </a:xfrm>
            <a:prstGeom prst="rect">
              <a:avLst/>
            </a:prstGeom>
            <a:solidFill>
              <a:srgbClr val="FF9966"/>
            </a:solidFill>
            <a:ln w="9525">
              <a:noFill/>
              <a:miter lim="800000"/>
              <a:headEnd/>
              <a:tailEnd/>
            </a:ln>
            <a:effectLst/>
          </p:spPr>
          <p:txBody>
            <a:bodyPr wrap="none" anchor="ctr"/>
            <a:lstStyle/>
            <a:p>
              <a:endParaRPr lang="en-US"/>
            </a:p>
          </p:txBody>
        </p:sp>
        <p:sp>
          <p:nvSpPr>
            <p:cNvPr id="13316" name="Arc 4"/>
            <p:cNvSpPr>
              <a:spLocks/>
            </p:cNvSpPr>
            <p:nvPr/>
          </p:nvSpPr>
          <p:spPr bwMode="auto">
            <a:xfrm rot="10800000">
              <a:off x="2287" y="1608"/>
              <a:ext cx="1063" cy="248"/>
            </a:xfrm>
            <a:custGeom>
              <a:avLst/>
              <a:gdLst>
                <a:gd name="G0" fmla="+- 21600 0 0"/>
                <a:gd name="G1" fmla="+- 0 0 0"/>
                <a:gd name="G2" fmla="+- 21600 0 0"/>
                <a:gd name="T0" fmla="*/ 27015 w 27015"/>
                <a:gd name="T1" fmla="*/ 20910 h 21600"/>
                <a:gd name="T2" fmla="*/ 0 w 27015"/>
                <a:gd name="T3" fmla="*/ 0 h 21600"/>
                <a:gd name="T4" fmla="*/ 21600 w 27015"/>
                <a:gd name="T5" fmla="*/ 0 h 21600"/>
              </a:gdLst>
              <a:ahLst/>
              <a:cxnLst>
                <a:cxn ang="0">
                  <a:pos x="T0" y="T1"/>
                </a:cxn>
                <a:cxn ang="0">
                  <a:pos x="T2" y="T3"/>
                </a:cxn>
                <a:cxn ang="0">
                  <a:pos x="T4" y="T5"/>
                </a:cxn>
              </a:cxnLst>
              <a:rect l="0" t="0" r="r" b="b"/>
              <a:pathLst>
                <a:path w="27015" h="21600" fill="none" extrusionOk="0">
                  <a:moveTo>
                    <a:pt x="27015" y="20910"/>
                  </a:moveTo>
                  <a:cubicBezTo>
                    <a:pt x="25246" y="21368"/>
                    <a:pt x="23426" y="21599"/>
                    <a:pt x="21600" y="21600"/>
                  </a:cubicBezTo>
                  <a:cubicBezTo>
                    <a:pt x="9670" y="21600"/>
                    <a:pt x="0" y="11929"/>
                    <a:pt x="0" y="0"/>
                  </a:cubicBezTo>
                </a:path>
                <a:path w="27015" h="21600" stroke="0" extrusionOk="0">
                  <a:moveTo>
                    <a:pt x="27015" y="20910"/>
                  </a:moveTo>
                  <a:cubicBezTo>
                    <a:pt x="25246" y="21368"/>
                    <a:pt x="23426"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p:spPr>
          <p:txBody>
            <a:bodyPr/>
            <a:lstStyle/>
            <a:p>
              <a:endParaRPr lang="en-US"/>
            </a:p>
          </p:txBody>
        </p:sp>
        <p:sp>
          <p:nvSpPr>
            <p:cNvPr id="13317" name="Rectangle 5"/>
            <p:cNvSpPr>
              <a:spLocks noChangeArrowheads="1"/>
            </p:cNvSpPr>
            <p:nvPr/>
          </p:nvSpPr>
          <p:spPr bwMode="auto">
            <a:xfrm>
              <a:off x="2344" y="1394"/>
              <a:ext cx="401" cy="243"/>
            </a:xfrm>
            <a:prstGeom prst="rect">
              <a:avLst/>
            </a:prstGeom>
            <a:noFill/>
            <a:ln w="9525">
              <a:noFill/>
              <a:miter lim="800000"/>
              <a:headEnd/>
              <a:tailEnd/>
            </a:ln>
            <a:effec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38225" y="1884363"/>
            <a:ext cx="5561013" cy="1739900"/>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 = 7566);</a:t>
            </a:r>
          </a:p>
        </p:txBody>
      </p:sp>
      <p:sp>
        <p:nvSpPr>
          <p:cNvPr id="13320" name="Rectangle 8"/>
          <p:cNvSpPr>
            <a:spLocks noChangeArrowheads="1"/>
          </p:cNvSpPr>
          <p:nvPr/>
        </p:nvSpPr>
        <p:spPr bwMode="auto">
          <a:xfrm>
            <a:off x="909638" y="1936750"/>
            <a:ext cx="7172325" cy="1806575"/>
          </a:xfrm>
          <a:prstGeom prst="rect">
            <a:avLst/>
          </a:prstGeom>
          <a:noFill/>
          <a:ln w="9525">
            <a:noFill/>
            <a:miter lim="800000"/>
            <a:headEnd/>
            <a:tailEnd/>
          </a:ln>
          <a:effec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r>
              <a:rPr lang="en-US"/>
              <a:t>Using a Subquery</a:t>
            </a:r>
          </a:p>
        </p:txBody>
      </p:sp>
      <p:sp>
        <p:nvSpPr>
          <p:cNvPr id="13322" name="Rectangle 10"/>
          <p:cNvSpPr>
            <a:spLocks noChangeArrowheads="1"/>
          </p:cNvSpPr>
          <p:nvPr/>
        </p:nvSpPr>
        <p:spPr bwMode="blackWhite">
          <a:xfrm>
            <a:off x="879475" y="4021138"/>
            <a:ext cx="7353300" cy="146526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 KING</a:t>
            </a:r>
          </a:p>
          <a:p>
            <a:pPr algn="l">
              <a:lnSpc>
                <a:spcPct val="100000"/>
              </a:lnSpc>
              <a:spcBef>
                <a:spcPct val="0"/>
              </a:spcBef>
              <a:tabLst>
                <a:tab pos="1200150" algn="l"/>
              </a:tabLst>
            </a:pPr>
            <a:r>
              <a:rPr lang="en-US" sz="1800">
                <a:solidFill>
                  <a:srgbClr val="000000"/>
                </a:solidFill>
                <a:latin typeface="Courier New" pitchFamily="49" charset="0"/>
              </a:rPr>
              <a:t> FORD</a:t>
            </a:r>
          </a:p>
          <a:p>
            <a:pPr algn="l">
              <a:lnSpc>
                <a:spcPct val="100000"/>
              </a:lnSpc>
              <a:spcBef>
                <a:spcPct val="0"/>
              </a:spcBef>
              <a:tabLst>
                <a:tab pos="1200150" algn="l"/>
              </a:tabLst>
            </a:pPr>
            <a:r>
              <a:rPr lang="en-US" sz="1800">
                <a:solidFill>
                  <a:srgbClr val="000000"/>
                </a:solidFill>
                <a:latin typeface="Courier New" pitchFamily="49" charset="0"/>
              </a:rPr>
              <a:t> 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Types of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CC7912CB-EEDD-4781-8890-442B82C7185C}" type="slidenum">
              <a:rPr lang="en-US"/>
              <a:pPr/>
              <a:t>7</a:t>
            </a:fld>
            <a:endParaRPr lang="en-US">
              <a:latin typeface="Arial" pitchFamily="34" charset="0"/>
            </a:endParaRPr>
          </a:p>
        </p:txBody>
      </p:sp>
      <p:pic>
        <p:nvPicPr>
          <p:cNvPr id="351237" name="Picture 5" descr="Fig12-01x"/>
          <p:cNvPicPr>
            <a:picLocks noGrp="1" noChangeAspect="1" noChangeArrowheads="1"/>
          </p:cNvPicPr>
          <p:nvPr>
            <p:ph sz="quarter" idx="1"/>
          </p:nvPr>
        </p:nvPicPr>
        <p:blipFill>
          <a:blip r:embed="rId2"/>
          <a:srcRect/>
          <a:stretch>
            <a:fillRect/>
          </a:stretch>
        </p:blipFill>
        <p:spPr>
          <a:xfrm>
            <a:off x="457200" y="2209800"/>
            <a:ext cx="8229600" cy="2786063"/>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1026"/>
          <p:cNvSpPr>
            <a:spLocks noGrp="1" noChangeArrowheads="1"/>
          </p:cNvSpPr>
          <p:nvPr>
            <p:ph type="title"/>
          </p:nvPr>
        </p:nvSpPr>
        <p:spPr/>
        <p:txBody>
          <a:bodyPr/>
          <a:lstStyle/>
          <a:p>
            <a:r>
              <a:rPr lang="en-US"/>
              <a:t>Single-Row Subqueries</a:t>
            </a:r>
          </a:p>
        </p:txBody>
      </p:sp>
      <p:sp>
        <p:nvSpPr>
          <p:cNvPr id="4" name="Footer Placeholder 3"/>
          <p:cNvSpPr>
            <a:spLocks noGrp="1"/>
          </p:cNvSpPr>
          <p:nvPr>
            <p:ph type="ftr" sz="quarter" idx="11"/>
          </p:nvPr>
        </p:nvSpPr>
        <p:spPr/>
        <p:txBody>
          <a:bodyPr/>
          <a:lstStyle/>
          <a:p>
            <a:r>
              <a:rPr lang="en-US"/>
              <a:t>Oracle 10</a:t>
            </a:r>
            <a:r>
              <a:rPr lang="en-US" i="1"/>
              <a:t>g:</a:t>
            </a:r>
            <a:r>
              <a:rPr lang="en-US"/>
              <a:t> SQL</a:t>
            </a:r>
            <a:endParaRPr lang="en-US">
              <a:latin typeface="Arial" pitchFamily="34" charset="0"/>
            </a:endParaRPr>
          </a:p>
        </p:txBody>
      </p:sp>
      <p:sp>
        <p:nvSpPr>
          <p:cNvPr id="5" name="Slide Number Placeholder 4"/>
          <p:cNvSpPr>
            <a:spLocks noGrp="1"/>
          </p:cNvSpPr>
          <p:nvPr>
            <p:ph type="sldNum" sz="quarter" idx="12"/>
          </p:nvPr>
        </p:nvSpPr>
        <p:spPr/>
        <p:txBody>
          <a:bodyPr/>
          <a:lstStyle/>
          <a:p>
            <a:fld id="{938ED4C8-E2D1-4C74-A6CB-023F2782834C}" type="slidenum">
              <a:rPr lang="en-US"/>
              <a:pPr/>
              <a:t>8</a:t>
            </a:fld>
            <a:endParaRPr lang="en-US">
              <a:latin typeface="Arial" pitchFamily="34" charset="0"/>
            </a:endParaRPr>
          </a:p>
        </p:txBody>
      </p:sp>
      <p:sp>
        <p:nvSpPr>
          <p:cNvPr id="356355" name="Rectangle 1027"/>
          <p:cNvSpPr>
            <a:spLocks noGrp="1" noChangeArrowheads="1"/>
          </p:cNvSpPr>
          <p:nvPr>
            <p:ph sz="quarter" idx="1"/>
          </p:nvPr>
        </p:nvSpPr>
        <p:spPr/>
        <p:txBody>
          <a:bodyPr/>
          <a:lstStyle/>
          <a:p>
            <a:r>
              <a:rPr lang="en-US"/>
              <a:t>Can only return </a:t>
            </a:r>
            <a:r>
              <a:rPr lang="en-US" u="sng"/>
              <a:t>one</a:t>
            </a:r>
            <a:r>
              <a:rPr lang="en-US"/>
              <a:t> result to the outer query</a:t>
            </a:r>
          </a:p>
          <a:p>
            <a:r>
              <a:rPr lang="en-US"/>
              <a:t>Operators include =, &gt;, &lt;, &gt;=, &lt;=, &lt; &gt;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normAutofit fontScale="90000"/>
          </a:bodyPr>
          <a:lstStyle/>
          <a:p>
            <a:r>
              <a:rPr lang="en-US"/>
              <a:t>Single-Row Subquery in a WHERE Clause</a:t>
            </a:r>
          </a:p>
        </p:txBody>
      </p:sp>
      <p:sp>
        <p:nvSpPr>
          <p:cNvPr id="352259" name="Rectangle 3"/>
          <p:cNvSpPr>
            <a:spLocks noGrp="1" noChangeArrowheads="1"/>
          </p:cNvSpPr>
          <p:nvPr>
            <p:ph type="body" sz="half" idx="1"/>
          </p:nvPr>
        </p:nvSpPr>
        <p:spPr>
          <a:xfrm>
            <a:off x="685800" y="1981200"/>
            <a:ext cx="7620000" cy="685800"/>
          </a:xfrm>
        </p:spPr>
        <p:txBody>
          <a:bodyPr>
            <a:normAutofit/>
          </a:bodyPr>
          <a:lstStyle/>
          <a:p>
            <a:pPr>
              <a:buFont typeface="Times" charset="0"/>
              <a:buChar char="•"/>
            </a:pPr>
            <a:r>
              <a:rPr lang="en-US" sz="2800"/>
              <a:t>Used for comparison against individual data</a:t>
            </a:r>
          </a:p>
        </p:txBody>
      </p:sp>
      <p:pic>
        <p:nvPicPr>
          <p:cNvPr id="352261" name="Picture 5" descr="Fig12-04"/>
          <p:cNvPicPr>
            <a:picLocks noGrp="1" noChangeAspect="1" noChangeArrowheads="1"/>
          </p:cNvPicPr>
          <p:nvPr>
            <p:ph sz="half" idx="2"/>
          </p:nvPr>
        </p:nvPicPr>
        <p:blipFill>
          <a:blip r:embed="rId2"/>
          <a:srcRect/>
          <a:stretch>
            <a:fillRect/>
          </a:stretch>
        </p:blipFill>
        <p:spPr>
          <a:xfrm>
            <a:off x="1905000" y="2590800"/>
            <a:ext cx="5181600" cy="3471863"/>
          </a:xfrm>
          <a:noFill/>
          <a:ln/>
        </p:spPr>
      </p:pic>
      <p:sp>
        <p:nvSpPr>
          <p:cNvPr id="5" name="Footer Placeholder 4"/>
          <p:cNvSpPr>
            <a:spLocks noGrp="1"/>
          </p:cNvSpPr>
          <p:nvPr>
            <p:ph type="ftr" sz="quarter" idx="10"/>
          </p:nvPr>
        </p:nvSpPr>
        <p:spPr/>
        <p:txBody>
          <a:bodyPr/>
          <a:lstStyle/>
          <a:p>
            <a:r>
              <a:rPr lang="en-US"/>
              <a:t>Oracle 10</a:t>
            </a:r>
            <a:r>
              <a:rPr lang="en-US" i="1"/>
              <a:t>g:</a:t>
            </a:r>
            <a:r>
              <a:rPr lang="en-US"/>
              <a:t> SQL</a:t>
            </a:r>
            <a:endParaRPr lang="en-US">
              <a:latin typeface="Arial" pitchFamily="34" charset="0"/>
            </a:endParaRPr>
          </a:p>
        </p:txBody>
      </p:sp>
      <p:sp>
        <p:nvSpPr>
          <p:cNvPr id="6" name="Slide Number Placeholder 5"/>
          <p:cNvSpPr>
            <a:spLocks noGrp="1"/>
          </p:cNvSpPr>
          <p:nvPr>
            <p:ph type="sldNum" sz="quarter" idx="11"/>
          </p:nvPr>
        </p:nvSpPr>
        <p:spPr/>
        <p:txBody>
          <a:bodyPr/>
          <a:lstStyle/>
          <a:p>
            <a:fld id="{A55AB2D5-1B82-4800-A731-18438ED93B53}" type="slidenum">
              <a:rPr lang="en-US"/>
              <a:pPr/>
              <a:t>9</a:t>
            </a:fld>
            <a:endParaRPr lang="en-US">
              <a:latin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605</TotalTime>
  <Words>1957</Words>
  <Application>Microsoft Office PowerPoint</Application>
  <PresentationFormat>On-screen Show (4:3)</PresentationFormat>
  <Paragraphs>326</Paragraphs>
  <Slides>28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Courier New</vt:lpstr>
      <vt:lpstr>Franklin Gothic Book</vt:lpstr>
      <vt:lpstr>Helvetica</vt:lpstr>
      <vt:lpstr>Perpetua</vt:lpstr>
      <vt:lpstr>Times</vt:lpstr>
      <vt:lpstr>Times New Roman</vt:lpstr>
      <vt:lpstr>Wingdings 2</vt:lpstr>
      <vt:lpstr>Equity</vt:lpstr>
      <vt:lpstr>Nested Subqueries</vt:lpstr>
      <vt:lpstr>Subqueries and Their Uses</vt:lpstr>
      <vt:lpstr>PowerPoint Presentation</vt:lpstr>
      <vt:lpstr>Subquery</vt:lpstr>
      <vt:lpstr>Subqueries</vt:lpstr>
      <vt:lpstr>Using a Subquery</vt:lpstr>
      <vt:lpstr>Types of Subqueries</vt:lpstr>
      <vt:lpstr>Single-Row Subqueries</vt:lpstr>
      <vt:lpstr>Single-Row Subquery in a WHERE Clause</vt:lpstr>
      <vt:lpstr>Single-Row Subquery in a HAVING Clause</vt:lpstr>
      <vt:lpstr>Single-Row Subquery in a SELECT Clause</vt:lpstr>
      <vt:lpstr>Multiple-Row Subqueries</vt:lpstr>
      <vt:lpstr>ANY and ALL Operators</vt:lpstr>
      <vt:lpstr>Multiple-Row Subquery in a WHERE Clause (continued)</vt:lpstr>
      <vt:lpstr>Multiple-Column Subqueries</vt:lpstr>
      <vt:lpstr>Multiple-Column Subquery in a WHERE Clause</vt:lpstr>
      <vt:lpstr>Uncorrelated Subqueries</vt:lpstr>
      <vt:lpstr>Correlated Subqueries</vt:lpstr>
      <vt:lpstr>Using Correlated Subqueries</vt:lpstr>
      <vt:lpstr>Using the EXISTS Operator</vt:lpstr>
      <vt:lpstr>EXISTS Operator</vt:lpstr>
      <vt:lpstr>PowerPoint Presentation</vt:lpstr>
      <vt:lpstr>PowerPoint Presentation</vt:lpstr>
      <vt:lpstr>Correlated UPDATE</vt:lpstr>
      <vt:lpstr>PowerPoint Presentation</vt:lpstr>
      <vt:lpstr>Correlated Subqueries </vt:lpstr>
      <vt:lpstr>Nested Subqueries</vt:lpstr>
      <vt:lpstr>Nested Subqueries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sunu</dc:creator>
  <cp:lastModifiedBy>Administrator</cp:lastModifiedBy>
  <cp:revision>15</cp:revision>
  <dcterms:created xsi:type="dcterms:W3CDTF">2015-01-17T06:13:20Z</dcterms:created>
  <dcterms:modified xsi:type="dcterms:W3CDTF">2022-09-19T11:11:14Z</dcterms:modified>
</cp:coreProperties>
</file>