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88"/>
  </p:notesMasterIdLst>
  <p:sldIdLst>
    <p:sldId id="257" r:id="rId2"/>
    <p:sldId id="358" r:id="rId3"/>
    <p:sldId id="359" r:id="rId4"/>
    <p:sldId id="258" r:id="rId5"/>
    <p:sldId id="259" r:id="rId6"/>
    <p:sldId id="357" r:id="rId7"/>
    <p:sldId id="261" r:id="rId8"/>
    <p:sldId id="385"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80" r:id="rId25"/>
    <p:sldId id="281" r:id="rId26"/>
    <p:sldId id="282" r:id="rId27"/>
    <p:sldId id="283" r:id="rId28"/>
    <p:sldId id="285" r:id="rId29"/>
    <p:sldId id="286" r:id="rId30"/>
    <p:sldId id="288" r:id="rId31"/>
    <p:sldId id="290" r:id="rId32"/>
    <p:sldId id="292" r:id="rId33"/>
    <p:sldId id="294" r:id="rId34"/>
    <p:sldId id="296" r:id="rId35"/>
    <p:sldId id="386" r:id="rId36"/>
    <p:sldId id="384" r:id="rId37"/>
    <p:sldId id="360" r:id="rId38"/>
    <p:sldId id="361" r:id="rId39"/>
    <p:sldId id="363" r:id="rId40"/>
    <p:sldId id="369" r:id="rId41"/>
    <p:sldId id="366" r:id="rId42"/>
    <p:sldId id="367" r:id="rId43"/>
    <p:sldId id="370" r:id="rId44"/>
    <p:sldId id="371" r:id="rId45"/>
    <p:sldId id="373" r:id="rId46"/>
    <p:sldId id="374" r:id="rId47"/>
    <p:sldId id="375" r:id="rId48"/>
    <p:sldId id="377" r:id="rId49"/>
    <p:sldId id="380" r:id="rId50"/>
    <p:sldId id="381" r:id="rId51"/>
    <p:sldId id="382" r:id="rId52"/>
    <p:sldId id="299" r:id="rId53"/>
    <p:sldId id="300" r:id="rId54"/>
    <p:sldId id="304" r:id="rId55"/>
    <p:sldId id="335" r:id="rId56"/>
    <p:sldId id="338" r:id="rId57"/>
    <p:sldId id="344" r:id="rId58"/>
    <p:sldId id="346" r:id="rId59"/>
    <p:sldId id="387" r:id="rId60"/>
    <p:sldId id="348" r:id="rId61"/>
    <p:sldId id="349" r:id="rId62"/>
    <p:sldId id="351" r:id="rId63"/>
    <p:sldId id="353" r:id="rId64"/>
    <p:sldId id="354" r:id="rId65"/>
    <p:sldId id="356" r:id="rId66"/>
    <p:sldId id="388" r:id="rId67"/>
    <p:sldId id="390" r:id="rId68"/>
    <p:sldId id="391" r:id="rId69"/>
    <p:sldId id="395" r:id="rId70"/>
    <p:sldId id="396" r:id="rId71"/>
    <p:sldId id="398" r:id="rId72"/>
    <p:sldId id="399" r:id="rId73"/>
    <p:sldId id="400" r:id="rId74"/>
    <p:sldId id="401" r:id="rId75"/>
    <p:sldId id="402" r:id="rId76"/>
    <p:sldId id="403" r:id="rId77"/>
    <p:sldId id="404" r:id="rId78"/>
    <p:sldId id="405" r:id="rId79"/>
    <p:sldId id="408" r:id="rId80"/>
    <p:sldId id="422" r:id="rId81"/>
    <p:sldId id="410" r:id="rId82"/>
    <p:sldId id="413" r:id="rId83"/>
    <p:sldId id="423" r:id="rId84"/>
    <p:sldId id="417" r:id="rId85"/>
    <p:sldId id="419" r:id="rId86"/>
    <p:sldId id="424"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28"/>
      </p:cViewPr>
      <p:guideLst>
        <p:guide orient="horz" pos="2160"/>
        <p:guide pos="2880"/>
      </p:guideLst>
    </p:cSldViewPr>
  </p:slideViewPr>
  <p:notesTextViewPr>
    <p:cViewPr>
      <p:scale>
        <a:sx n="1" d="1"/>
        <a:sy n="1" d="1"/>
      </p:scale>
      <p:origin x="0" y="0"/>
    </p:cViewPr>
  </p:notesTextViewPr>
  <p:sorterViewPr>
    <p:cViewPr>
      <p:scale>
        <a:sx n="75" d="100"/>
        <a:sy n="75" d="100"/>
      </p:scale>
      <p:origin x="0" y="-44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91F4B-0D7A-483E-A2EE-ADABE33E30E4}" type="datetimeFigureOut">
              <a:rPr lang="en-IN" smtClean="0"/>
              <a:t>06-10-2021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3047D1-9884-4706-9043-94447363BA7C}" type="slidenum">
              <a:rPr lang="en-IN" smtClean="0"/>
              <a:t>‹#›</a:t>
            </a:fld>
            <a:endParaRPr lang="en-IN"/>
          </a:p>
        </p:txBody>
      </p:sp>
    </p:spTree>
    <p:extLst>
      <p:ext uri="{BB962C8B-B14F-4D97-AF65-F5344CB8AC3E}">
        <p14:creationId xmlns:p14="http://schemas.microsoft.com/office/powerpoint/2010/main" val="2636211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5888554C-C01A-4EF0-B0D7-F1A7439C91D1}" type="slidenum">
              <a:rPr lang="en-US" sz="1200" b="0" i="0" baseline="0"/>
              <a:pPr/>
              <a:t>1</a:t>
            </a:fld>
            <a:endParaRPr lang="en-US" sz="1200" b="0" i="0" baseline="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4502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8CD22E6B-239E-495C-9EC8-953299E6FB9C}" type="slidenum">
              <a:rPr lang="en-US" sz="1200" b="0" i="0" baseline="0"/>
              <a:pPr/>
              <a:t>14</a:t>
            </a:fld>
            <a:endParaRPr lang="en-US" sz="1200" b="0" i="0" baseline="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6485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33AE8427-2251-4E0D-9B87-63B4887C8567}" type="slidenum">
              <a:rPr lang="en-US" sz="1200" b="0" i="0" baseline="0"/>
              <a:pPr/>
              <a:t>15</a:t>
            </a:fld>
            <a:endParaRPr lang="en-US" sz="1200" b="0" i="0" baseline="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74973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60B44CA2-E94E-4186-9808-DE4AB321C0D5}" type="slidenum">
              <a:rPr lang="en-US" sz="1200" b="0" i="0" baseline="0"/>
              <a:pPr/>
              <a:t>16</a:t>
            </a:fld>
            <a:endParaRPr lang="en-US" sz="1200" b="0" i="0" baseline="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0757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496260DC-80D8-467A-AEC4-C9DDB05CE2F1}" type="slidenum">
              <a:rPr lang="en-US" sz="1200" b="0" i="0" baseline="0"/>
              <a:pPr/>
              <a:t>17</a:t>
            </a:fld>
            <a:endParaRPr lang="en-US" sz="1200" b="0" i="0" baseline="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00712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E121C1E6-AC6F-44A1-A1AB-21F66CFC226D}" type="slidenum">
              <a:rPr lang="en-US" sz="1200" b="0" i="0" baseline="0"/>
              <a:pPr/>
              <a:t>18</a:t>
            </a:fld>
            <a:endParaRPr lang="en-US" sz="1200" b="0" i="0" baseline="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467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7D3DBA16-4F19-4C51-99B2-22C259C6EE94}" type="slidenum">
              <a:rPr lang="en-US" sz="1200" b="0" i="0" baseline="0"/>
              <a:pPr/>
              <a:t>19</a:t>
            </a:fld>
            <a:endParaRPr lang="en-US" sz="1200" b="0" i="0" baseline="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00097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B148DA85-1C01-4B2B-B91E-5F56EAB46244}" type="slidenum">
              <a:rPr lang="en-US" sz="1200" b="0" i="0" baseline="0"/>
              <a:pPr/>
              <a:t>20</a:t>
            </a:fld>
            <a:endParaRPr lang="en-US" sz="1200" b="0" i="0" baseline="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27084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0949464C-0EC2-440D-8C95-5CF8EEAE73A1}" type="slidenum">
              <a:rPr lang="en-US" sz="1200" b="0" i="0" baseline="0"/>
              <a:pPr/>
              <a:t>21</a:t>
            </a:fld>
            <a:endParaRPr lang="en-US" sz="1200" b="0" i="0" baseline="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27459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D0F4C088-E7B5-4358-93A5-F7C49BC5941B}" type="slidenum">
              <a:rPr lang="en-US" sz="1200" b="0" i="0" baseline="0"/>
              <a:pPr/>
              <a:t>22</a:t>
            </a:fld>
            <a:endParaRPr lang="en-US" sz="1200" b="0" i="0" baseline="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87146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786AFA20-C76A-45D4-96B1-0DF015C9CA52}" type="slidenum">
              <a:rPr lang="en-US" sz="1200" b="0" i="0" baseline="0"/>
              <a:pPr/>
              <a:t>23</a:t>
            </a:fld>
            <a:endParaRPr lang="en-US" sz="1200" b="0" i="0" baseline="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38406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4BF4FB28-E55D-4307-975D-F5C4514EA0FC}" type="slidenum">
              <a:rPr lang="en-US" sz="1200" b="0" i="0" baseline="0"/>
              <a:pPr/>
              <a:t>4</a:t>
            </a:fld>
            <a:endParaRPr lang="en-US" sz="1200" b="0" i="0" baseline="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7183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109E0B55-17EF-4B24-A3EE-5EECA35DA79D}" type="slidenum">
              <a:rPr lang="en-US" sz="1200" b="0" i="0" baseline="0"/>
              <a:pPr/>
              <a:t>24</a:t>
            </a:fld>
            <a:endParaRPr lang="en-US" sz="1200" b="0" i="0" baseline="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62828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D5E8D6EA-2AD4-4E3A-AE21-E4966E2B88E6}" type="slidenum">
              <a:rPr lang="en-US" sz="1200" b="0" i="0" baseline="0"/>
              <a:pPr/>
              <a:t>25</a:t>
            </a:fld>
            <a:endParaRPr lang="en-US" sz="1200" b="0" i="0" baseline="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95235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661A9EA0-56FC-4365-B53D-F209ED86FC3F}" type="slidenum">
              <a:rPr lang="en-US" sz="1200" b="0" i="0" baseline="0"/>
              <a:pPr/>
              <a:t>26</a:t>
            </a:fld>
            <a:endParaRPr lang="en-US" sz="1200" b="0" i="0" baseline="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72974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A04E0FA0-5BF3-4DBD-A7FB-35C148E4E054}" type="slidenum">
              <a:rPr lang="en-US" sz="1200" b="0" i="0" baseline="0"/>
              <a:pPr/>
              <a:t>27</a:t>
            </a:fld>
            <a:endParaRPr lang="en-US" sz="1200" b="0" i="0" baseline="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57778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93BB9AF5-3968-43DD-A2F8-AEE9FEFF314D}" type="slidenum">
              <a:rPr lang="en-US" sz="1200" b="0" i="0" baseline="0"/>
              <a:pPr/>
              <a:t>28</a:t>
            </a:fld>
            <a:endParaRPr lang="en-US" sz="1200" b="0" i="0" baseline="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351075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EB5CFFDB-496F-479D-9ADE-8B2B87719CB1}" type="slidenum">
              <a:rPr lang="en-US" sz="1200" b="0" i="0" baseline="0"/>
              <a:pPr/>
              <a:t>29</a:t>
            </a:fld>
            <a:endParaRPr lang="en-US" sz="1200" b="0" i="0" baseline="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74498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9B07CB6E-8D54-49F3-806E-A28C9FC0E1DD}" type="slidenum">
              <a:rPr lang="en-US" sz="1200" b="0" i="0" baseline="0"/>
              <a:pPr/>
              <a:t>30</a:t>
            </a:fld>
            <a:endParaRPr lang="en-US" sz="1200" b="0" i="0" baseline="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47609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73898FAF-FAF5-47CA-98F1-57EA6949AE19}" type="slidenum">
              <a:rPr lang="en-US" sz="1200" b="0" i="0" baseline="0"/>
              <a:pPr/>
              <a:t>31</a:t>
            </a:fld>
            <a:endParaRPr lang="en-US" sz="1200" b="0" i="0" baseline="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019903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D82A283E-DD92-4B55-8DD1-019130F2B0A7}" type="slidenum">
              <a:rPr lang="en-US" sz="1200" b="0" i="0" baseline="0"/>
              <a:pPr/>
              <a:t>32</a:t>
            </a:fld>
            <a:endParaRPr lang="en-US" sz="1200" b="0" i="0" baseline="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71504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B7D7E74D-AE7A-4859-B8BB-AD0CF1F67A93}" type="slidenum">
              <a:rPr lang="en-US" sz="1200" b="0" i="0" baseline="0"/>
              <a:pPr/>
              <a:t>33</a:t>
            </a:fld>
            <a:endParaRPr lang="en-US" sz="1200" b="0" i="0" baseline="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68129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80644361-7576-43C7-B1EE-B79234E64311}" type="slidenum">
              <a:rPr lang="en-US" sz="1200" b="0" i="0" baseline="0"/>
              <a:pPr/>
              <a:t>5</a:t>
            </a:fld>
            <a:endParaRPr lang="en-US" sz="1200" b="0" i="0" baseline="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42303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4BFEB37D-A630-4AE6-9968-A2BB6F53E6F0}" type="slidenum">
              <a:rPr lang="en-US" sz="1200" b="0" i="0" baseline="0"/>
              <a:pPr/>
              <a:t>34</a:t>
            </a:fld>
            <a:endParaRPr lang="en-US" sz="1200" b="0" i="0" baseline="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9254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4BFEB37D-A630-4AE6-9968-A2BB6F53E6F0}" type="slidenum">
              <a:rPr lang="en-US" sz="1200" b="0" i="0" baseline="0"/>
              <a:pPr/>
              <a:t>35</a:t>
            </a:fld>
            <a:endParaRPr lang="en-US" sz="1200" b="0" i="0" baseline="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52980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D44634FA-8CA4-4519-B38C-D803E5817B5F}" type="slidenum">
              <a:rPr lang="en-US" sz="1200" b="0" i="0" baseline="0"/>
              <a:pPr/>
              <a:t>37</a:t>
            </a:fld>
            <a:endParaRPr lang="en-US" sz="1200" b="0" i="0" baseline="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36997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AE2118CB-6EF9-47E4-AF27-C97AC1864BB8}" type="slidenum">
              <a:rPr lang="en-US" sz="1200" b="0" i="0" baseline="0"/>
              <a:pPr/>
              <a:t>38</a:t>
            </a:fld>
            <a:endParaRPr lang="en-US" sz="1200" b="0" i="0" baseline="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73091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15EC7113-E890-4AF0-BCE4-E15983B949BC}" type="slidenum">
              <a:rPr lang="en-US" sz="1200" b="0" i="0" baseline="0"/>
              <a:pPr/>
              <a:t>39</a:t>
            </a:fld>
            <a:endParaRPr lang="en-US" sz="1200" b="0" i="0" baseline="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36598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F52E8DFA-FEE6-4389-A282-F538605A8057}" type="slidenum">
              <a:rPr lang="en-US" sz="1200" b="0" i="0" baseline="0"/>
              <a:pPr/>
              <a:t>40</a:t>
            </a:fld>
            <a:endParaRPr lang="en-US" sz="1200" b="0" i="0" baseline="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1464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C11F8478-4117-438C-9F86-BCCA0D6559E2}" type="slidenum">
              <a:rPr lang="en-US" sz="1200" b="0" i="0" baseline="0"/>
              <a:pPr/>
              <a:t>41</a:t>
            </a:fld>
            <a:endParaRPr lang="en-US" sz="1200" b="0" i="0" baseline="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80376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F8FEDAD9-66AD-4DA0-82E7-DD459A5A5CC2}" type="slidenum">
              <a:rPr lang="en-US" sz="1200" b="0" i="0" baseline="0"/>
              <a:pPr/>
              <a:t>42</a:t>
            </a:fld>
            <a:endParaRPr lang="en-US" sz="1200" b="0" i="0" baseline="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598523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DDAD540B-6C2A-47DA-8E1A-ECFCF9B14F6E}" type="slidenum">
              <a:rPr lang="en-US" sz="1200" b="0" i="0" baseline="0"/>
              <a:pPr/>
              <a:t>43</a:t>
            </a:fld>
            <a:endParaRPr lang="en-US" sz="1200" b="0" i="0" baseline="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403380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AED09278-599C-4739-B7ED-D45EF402B1CA}" type="slidenum">
              <a:rPr lang="en-US" sz="1200" b="0" i="0" baseline="0"/>
              <a:pPr/>
              <a:t>44</a:t>
            </a:fld>
            <a:endParaRPr lang="en-US" sz="1200" b="0" i="0" baseline="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66864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30B543D7-AC1F-4296-8445-F02124111A17}" type="slidenum">
              <a:rPr lang="en-US" sz="1200" b="0" i="0" baseline="0"/>
              <a:pPr/>
              <a:t>7</a:t>
            </a:fld>
            <a:endParaRPr lang="en-US" sz="1200" b="0" i="0" baseline="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132373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AA7001C2-BC13-4D76-952C-1C7FAA01C1E3}" type="slidenum">
              <a:rPr lang="en-US" sz="1200" b="0" i="0" baseline="0"/>
              <a:pPr/>
              <a:t>45</a:t>
            </a:fld>
            <a:endParaRPr lang="en-US" sz="1200" b="0" i="0" baseline="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56318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19463F80-F807-4208-AED6-1890861AEC0C}" type="slidenum">
              <a:rPr lang="en-US" sz="1200" b="0" i="0" baseline="0"/>
              <a:pPr/>
              <a:t>46</a:t>
            </a:fld>
            <a:endParaRPr lang="en-US" sz="1200" b="0" i="0" baseline="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63511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8B6BB941-2671-405C-A3B5-2311378F279E}" type="slidenum">
              <a:rPr lang="en-US" sz="1200" b="0" i="0" baseline="0"/>
              <a:pPr/>
              <a:t>47</a:t>
            </a:fld>
            <a:endParaRPr lang="en-US" sz="1200" b="0" i="0" baseline="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251927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16A97849-B79C-4301-ACBA-3B561E7A9E77}" type="slidenum">
              <a:rPr lang="en-US" sz="1200" b="0" i="0" baseline="0"/>
              <a:pPr/>
              <a:t>48</a:t>
            </a:fld>
            <a:endParaRPr lang="en-US" sz="1200" b="0" i="0" baseline="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34334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DC2F8B8A-A278-45E5-8601-3374CD19E5E7}" type="slidenum">
              <a:rPr lang="en-US" sz="1200" b="0" i="0" baseline="0"/>
              <a:pPr/>
              <a:t>49</a:t>
            </a:fld>
            <a:endParaRPr lang="en-US" sz="1200" b="0" i="0" baseline="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174991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7A8EA8BD-8123-49E4-9E6D-86236C945FCA}" type="slidenum">
              <a:rPr lang="en-US" sz="1200" b="0" i="0" baseline="0"/>
              <a:pPr/>
              <a:t>50</a:t>
            </a:fld>
            <a:endParaRPr lang="en-US" sz="1200" b="0" i="0" baseline="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72203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F606B39C-C7C0-4282-A905-5F6580B7D406}" type="slidenum">
              <a:rPr lang="en-US" sz="1200" b="0" i="0" baseline="0"/>
              <a:pPr/>
              <a:t>51</a:t>
            </a:fld>
            <a:endParaRPr lang="en-US" sz="1200" b="0" i="0" baseline="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522321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5AC48DAB-80C4-4D45-86ED-30EBC6F0BD02}" type="slidenum">
              <a:rPr lang="en-US" sz="1200" b="0" i="0" baseline="0"/>
              <a:pPr/>
              <a:t>52</a:t>
            </a:fld>
            <a:endParaRPr lang="en-US" sz="1200" b="0" i="0" baseline="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630362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DBFCE3B4-5D22-4EF2-8953-7458E289306A}" type="slidenum">
              <a:rPr lang="en-US" sz="1200" b="0" i="0" baseline="0"/>
              <a:pPr/>
              <a:t>55</a:t>
            </a:fld>
            <a:endParaRPr lang="en-US" sz="1200" b="0" i="0" baseline="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72233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A6C8F3CF-DCE0-4EC9-85ED-10214F4AFA74}" type="slidenum">
              <a:rPr lang="en-US" sz="1200" b="0" i="0" baseline="0"/>
              <a:pPr/>
              <a:t>57</a:t>
            </a:fld>
            <a:endParaRPr lang="en-US" sz="1200" b="0" i="0" baseline="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46323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71DB5384-5CAD-4EFC-8E72-CA3E1087D01B}" type="slidenum">
              <a:rPr lang="en-US" sz="1200" b="0" i="0" baseline="0"/>
              <a:pPr/>
              <a:t>9</a:t>
            </a:fld>
            <a:endParaRPr lang="en-US" sz="1200" b="0" i="0" baseline="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8253124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803BC28D-B566-40F4-87DE-904A230CEF9F}" type="slidenum">
              <a:rPr lang="en-US" sz="1200" b="0" i="0" baseline="0"/>
              <a:pPr/>
              <a:t>58</a:t>
            </a:fld>
            <a:endParaRPr lang="en-US" sz="1200" b="0" i="0" baseline="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136212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803BC28D-B566-40F4-87DE-904A230CEF9F}" type="slidenum">
              <a:rPr lang="en-US" sz="1200" b="0" i="0" baseline="0"/>
              <a:pPr/>
              <a:t>59</a:t>
            </a:fld>
            <a:endParaRPr lang="en-US" sz="1200" b="0" i="0" baseline="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56330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F944D2CA-99F6-4D0B-B0B4-22251CA04D0C}" type="slidenum">
              <a:rPr lang="en-US" sz="1200" b="0" i="0" baseline="0"/>
              <a:pPr/>
              <a:t>61</a:t>
            </a:fld>
            <a:endParaRPr lang="en-US" sz="1200" b="0" i="0" baseline="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56988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50836096-4689-4D3A-A869-BF525759C11C}" type="slidenum">
              <a:rPr lang="en-US" sz="1200" b="0" i="0" baseline="0"/>
              <a:pPr/>
              <a:t>64</a:t>
            </a:fld>
            <a:endParaRPr lang="en-US" sz="1200" b="0" i="0" baseline="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746869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44FE31A9-3535-41E7-B2CA-926845E7B939}" type="slidenum">
              <a:rPr lang="en-US" sz="1200" b="0" i="0" baseline="0"/>
              <a:pPr/>
              <a:t>65</a:t>
            </a:fld>
            <a:endParaRPr lang="en-US" sz="1200" b="0" i="0" baseline="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914424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DB2BC-4C34-429A-A0F8-C771FD04E7E6}" type="slidenum">
              <a:rPr lang="en-US"/>
              <a:pPr/>
              <a:t>66</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40473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60FD8-AE0A-445E-90BB-9B0703069290}" type="slidenum">
              <a:rPr lang="en-US"/>
              <a:pPr/>
              <a:t>69</a:t>
            </a:fld>
            <a:endParaRPr lang="en-US"/>
          </a:p>
        </p:txBody>
      </p:sp>
      <p:sp>
        <p:nvSpPr>
          <p:cNvPr id="949250" name="Rectangle 2"/>
          <p:cNvSpPr>
            <a:spLocks noGrp="1" noRot="1" noChangeAspec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33426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ED98B-C178-4430-96F0-6151C63D7AAE}" type="slidenum">
              <a:rPr lang="en-US"/>
              <a:pPr/>
              <a:t>71</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04248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7A8D5E-E75D-4BA8-A88D-3E37BDEBC933}" type="slidenum">
              <a:rPr lang="en-US"/>
              <a:pPr/>
              <a:t>72</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14177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7F84E-1CA5-4700-B732-721CC7835103}" type="slidenum">
              <a:rPr lang="en-US"/>
              <a:pPr/>
              <a:t>73</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59269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02397049-700A-4F2E-8FC7-77D9D15E602F}" type="slidenum">
              <a:rPr lang="en-US" sz="1200" b="0" i="0" baseline="0"/>
              <a:pPr/>
              <a:t>10</a:t>
            </a:fld>
            <a:endParaRPr lang="en-US" sz="1200" b="0" i="0" baseline="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88480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BFFC5F-19D8-41F9-B857-B8378127D8BE}" type="slidenum">
              <a:rPr lang="en-US"/>
              <a:pPr/>
              <a:t>74</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56121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B472-2DB5-4CFF-9E17-4E01690C938C}" type="slidenum">
              <a:rPr lang="en-US"/>
              <a:pPr/>
              <a:t>75</a:t>
            </a:fld>
            <a:endParaRPr 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8467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831B-8A93-4B47-9114-4AECC5A396B9}" type="slidenum">
              <a:rPr lang="en-US"/>
              <a:pPr/>
              <a:t>76</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26899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D0258-9897-4672-BFB7-4ED18597BDA6}" type="slidenum">
              <a:rPr lang="en-US"/>
              <a:pPr/>
              <a:t>77</a:t>
            </a:fld>
            <a:endParaRPr 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21990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FB151-5A31-4E0C-89F1-4FEA6D5BC71B}" type="slidenum">
              <a:rPr lang="en-US"/>
              <a:pPr/>
              <a:t>78</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17533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A1698-A655-4E2C-B44C-A3B86473E95D}" type="slidenum">
              <a:rPr lang="en-US"/>
              <a:pPr/>
              <a:t>79</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01331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2E6A8-25BF-446E-8097-4D04FEEAAB6C}" type="slidenum">
              <a:rPr lang="en-US"/>
              <a:pPr/>
              <a:t>82</a:t>
            </a:fld>
            <a:endParaRPr 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37243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5AF30-4251-4836-92AF-9743726809A3}" type="slidenum">
              <a:rPr lang="en-US"/>
              <a:pPr/>
              <a:t>84</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16870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2A7ED-3F40-4867-917E-7FE5C5F70A20}" type="slidenum">
              <a:rPr lang="en-US"/>
              <a:pPr/>
              <a:t>85</a:t>
            </a:fld>
            <a:endParaRPr 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634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32369E95-F3C0-4EA0-941E-6AE0862C0EB7}" type="slidenum">
              <a:rPr lang="en-US" sz="1200" b="0" i="0" baseline="0"/>
              <a:pPr/>
              <a:t>11</a:t>
            </a:fld>
            <a:endParaRPr lang="en-US" sz="1200" b="0" i="0" baseline="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4504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6267872B-DAEE-47DC-973C-67A99EC31CD1}" type="slidenum">
              <a:rPr lang="en-US" sz="1200" b="0" i="0" baseline="0"/>
              <a:pPr/>
              <a:t>12</a:t>
            </a:fld>
            <a:endParaRPr lang="en-US" sz="1200" b="0" i="0" baseline="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5693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fld id="{5EAE912C-AC96-4C20-B326-4AD4D714EF46}" type="slidenum">
              <a:rPr lang="en-US" sz="1200" b="0" i="0" baseline="0"/>
              <a:pPr/>
              <a:t>13</a:t>
            </a:fld>
            <a:endParaRPr lang="en-US" sz="1200" b="0" i="0" baseline="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8523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A47DB3-6564-4EF7-9CB4-7B84AC35AE3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D0F09-7B16-48FA-9DC4-99C0207D1F8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A47DB3-6564-4EF7-9CB4-7B84AC35AE3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D0F09-7B16-48FA-9DC4-99C0207D1F8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A47DB3-6564-4EF7-9CB4-7B84AC35AE3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D0F09-7B16-48FA-9DC4-99C0207D1F8B}"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EF9C5D81-CC5C-48EF-A869-FCCA5667975E}" type="slidenum">
              <a:rPr lang="en-US"/>
              <a:pPr>
                <a:defRPr/>
              </a:pPr>
              <a:t>‹#›</a:t>
            </a:fld>
            <a:endParaRPr lang="en-US"/>
          </a:p>
        </p:txBody>
      </p:sp>
    </p:spTree>
    <p:extLst>
      <p:ext uri="{BB962C8B-B14F-4D97-AF65-F5344CB8AC3E}">
        <p14:creationId xmlns:p14="http://schemas.microsoft.com/office/powerpoint/2010/main" val="234464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A47DB3-6564-4EF7-9CB4-7B84AC35AE3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D0F09-7B16-48FA-9DC4-99C0207D1F8B}"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A47DB3-6564-4EF7-9CB4-7B84AC35AE34}" type="datetimeFigureOut">
              <a:rPr lang="en-IN" smtClean="0"/>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D0F09-7B16-48FA-9DC4-99C0207D1F8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0A47DB3-6564-4EF7-9CB4-7B84AC35AE34}"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D0F09-7B16-48FA-9DC4-99C0207D1F8B}"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A47DB3-6564-4EF7-9CB4-7B84AC35AE34}" type="datetimeFigureOut">
              <a:rPr lang="en-IN" smtClean="0"/>
              <a:t>06-10-2021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6D0F09-7B16-48FA-9DC4-99C0207D1F8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A47DB3-6564-4EF7-9CB4-7B84AC35AE34}" type="datetimeFigureOut">
              <a:rPr lang="en-IN" smtClean="0"/>
              <a:t>06-10-2021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6D0F09-7B16-48FA-9DC4-99C0207D1F8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0A47DB3-6564-4EF7-9CB4-7B84AC35AE34}" type="datetimeFigureOut">
              <a:rPr lang="en-IN" smtClean="0"/>
              <a:t>06-10-2021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6D0F09-7B16-48FA-9DC4-99C0207D1F8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0A47DB3-6564-4EF7-9CB4-7B84AC35AE34}"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D0F09-7B16-48FA-9DC4-99C0207D1F8B}"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47DB3-6564-4EF7-9CB4-7B84AC35AE34}" type="datetimeFigureOut">
              <a:rPr lang="en-IN" smtClean="0"/>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D0F09-7B16-48FA-9DC4-99C0207D1F8B}"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0A47DB3-6564-4EF7-9CB4-7B84AC35AE34}" type="datetimeFigureOut">
              <a:rPr lang="en-IN" smtClean="0"/>
              <a:t>06-10-2021</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46D0F09-7B16-48FA-9DC4-99C0207D1F8B}"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7.emf"/><Relationship Id="rId5" Type="http://schemas.openxmlformats.org/officeDocument/2006/relationships/oleObject" Target="../embeddings/oleObject1.bin"/><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7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ChangeArrowheads="1"/>
          </p:cNvSpPr>
          <p:nvPr/>
        </p:nvSpPr>
        <p:spPr bwMode="auto">
          <a:xfrm>
            <a:off x="1143000" y="2514600"/>
            <a:ext cx="6858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4400" i="0" baseline="0" dirty="0" smtClean="0">
                <a:latin typeface="Arial" charset="0"/>
              </a:rPr>
              <a:t>Data </a:t>
            </a:r>
            <a:r>
              <a:rPr lang="en-US" sz="4400" i="0" baseline="0" dirty="0">
                <a:latin typeface="Arial" charset="0"/>
              </a:rPr>
              <a:t>and Signals</a:t>
            </a:r>
          </a:p>
        </p:txBody>
      </p:sp>
    </p:spTree>
    <p:extLst>
      <p:ext uri="{BB962C8B-B14F-4D97-AF65-F5344CB8AC3E}">
        <p14:creationId xmlns:p14="http://schemas.microsoft.com/office/powerpoint/2010/main" val="2903195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4"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5" name="Text Box 4"/>
          <p:cNvSpPr txBox="1">
            <a:spLocks noChangeArrowheads="1"/>
          </p:cNvSpPr>
          <p:nvPr/>
        </p:nvSpPr>
        <p:spPr bwMode="auto">
          <a:xfrm>
            <a:off x="304800" y="762000"/>
            <a:ext cx="19169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baseline="0" dirty="0" smtClean="0"/>
              <a:t>A </a:t>
            </a:r>
            <a:r>
              <a:rPr lang="en-US" baseline="0" dirty="0"/>
              <a:t>sine wave</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02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25" y="2786063"/>
            <a:ext cx="7075488"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59631" y="1371600"/>
            <a:ext cx="691758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Simple periodic analog signal cannot be decomposed into simpler signals</a:t>
            </a:r>
          </a:p>
          <a:p>
            <a:pPr marL="285750" indent="-285750">
              <a:buFont typeface="Arial" panose="020B0604020202020204" pitchFamily="34" charset="0"/>
              <a:buChar char="•"/>
            </a:pPr>
            <a:r>
              <a:rPr lang="en-US" dirty="0" smtClean="0"/>
              <a:t>Composite periodic analog signal is composed of multiple sine waves</a:t>
            </a:r>
            <a:endParaRPr lang="en-IN" dirty="0"/>
          </a:p>
        </p:txBody>
      </p:sp>
      <p:sp>
        <p:nvSpPr>
          <p:cNvPr id="3" name="TextBox 2"/>
          <p:cNvSpPr txBox="1"/>
          <p:nvPr/>
        </p:nvSpPr>
        <p:spPr>
          <a:xfrm>
            <a:off x="3275856" y="5079081"/>
            <a:ext cx="3182243" cy="1200329"/>
          </a:xfrm>
          <a:prstGeom prst="rect">
            <a:avLst/>
          </a:prstGeom>
          <a:noFill/>
        </p:spPr>
        <p:txBody>
          <a:bodyPr wrap="square" rtlCol="0">
            <a:spAutoFit/>
          </a:bodyPr>
          <a:lstStyle/>
          <a:p>
            <a:r>
              <a:rPr lang="en-US" dirty="0" smtClean="0"/>
              <a:t>Parameters:</a:t>
            </a:r>
          </a:p>
          <a:p>
            <a:pPr marL="285750" indent="-285750">
              <a:buFont typeface="Arial" panose="020B0604020202020204" pitchFamily="34" charset="0"/>
              <a:buChar char="•"/>
            </a:pPr>
            <a:r>
              <a:rPr lang="en-US" dirty="0" smtClean="0"/>
              <a:t>Peak amplitude</a:t>
            </a:r>
          </a:p>
          <a:p>
            <a:pPr marL="285750" indent="-285750">
              <a:buFont typeface="Arial" panose="020B0604020202020204" pitchFamily="34" charset="0"/>
              <a:buChar char="•"/>
            </a:pPr>
            <a:r>
              <a:rPr lang="en-US" dirty="0" smtClean="0"/>
              <a:t>Frequency </a:t>
            </a:r>
          </a:p>
          <a:p>
            <a:pPr marL="285750" indent="-285750">
              <a:buFont typeface="Arial" panose="020B0604020202020204" pitchFamily="34" charset="0"/>
              <a:buChar char="•"/>
            </a:pPr>
            <a:r>
              <a:rPr lang="en-US" dirty="0" smtClean="0"/>
              <a:t>Phase</a:t>
            </a:r>
          </a:p>
        </p:txBody>
      </p:sp>
    </p:spTree>
    <p:extLst>
      <p:ext uri="{BB962C8B-B14F-4D97-AF65-F5344CB8AC3E}">
        <p14:creationId xmlns:p14="http://schemas.microsoft.com/office/powerpoint/2010/main" val="130980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68" name="Line 3"/>
          <p:cNvSpPr>
            <a:spLocks noChangeShapeType="1"/>
          </p:cNvSpPr>
          <p:nvPr/>
        </p:nvSpPr>
        <p:spPr bwMode="auto">
          <a:xfrm>
            <a:off x="152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69" name="Text Box 4"/>
          <p:cNvSpPr txBox="1">
            <a:spLocks noChangeArrowheads="1"/>
          </p:cNvSpPr>
          <p:nvPr/>
        </p:nvSpPr>
        <p:spPr bwMode="auto">
          <a:xfrm>
            <a:off x="323528" y="304800"/>
            <a:ext cx="844366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pPr algn="ctr"/>
            <a:r>
              <a:rPr lang="en-US" sz="2400" i="0" baseline="0" dirty="0" smtClean="0">
                <a:solidFill>
                  <a:schemeClr val="folHlink"/>
                </a:solidFill>
              </a:rPr>
              <a:t> </a:t>
            </a:r>
            <a:r>
              <a:rPr lang="en-US" sz="2000" baseline="0" dirty="0"/>
              <a:t>Two signals with the same phase and frequency, </a:t>
            </a:r>
            <a:br>
              <a:rPr lang="en-US" sz="2000" baseline="0" dirty="0"/>
            </a:br>
            <a:r>
              <a:rPr lang="en-US" sz="2000" baseline="0" dirty="0"/>
              <a:t>                        but different amplitudes</a:t>
            </a:r>
          </a:p>
        </p:txBody>
      </p:sp>
      <p:pic>
        <p:nvPicPr>
          <p:cNvPr id="112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040850"/>
            <a:ext cx="5475288"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1268760"/>
            <a:ext cx="7488832" cy="646331"/>
          </a:xfrm>
          <a:prstGeom prst="rect">
            <a:avLst/>
          </a:prstGeom>
          <a:noFill/>
        </p:spPr>
        <p:txBody>
          <a:bodyPr wrap="square" rtlCol="0">
            <a:spAutoFit/>
          </a:bodyPr>
          <a:lstStyle/>
          <a:p>
            <a:r>
              <a:rPr lang="en-US" dirty="0" smtClean="0"/>
              <a:t>Peak amplitude of a signal is the absolute value of its highest intensity, proportional to energy it carries. </a:t>
            </a:r>
            <a:endParaRPr lang="en-IN" dirty="0"/>
          </a:p>
        </p:txBody>
      </p:sp>
    </p:spTree>
    <p:extLst>
      <p:ext uri="{BB962C8B-B14F-4D97-AF65-F5344CB8AC3E}">
        <p14:creationId xmlns:p14="http://schemas.microsoft.com/office/powerpoint/2010/main" val="3950177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22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229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22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22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229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22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2298"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99" name="Line 10"/>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00" name="Rectangle 11"/>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a:latin typeface="Arial" charset="0"/>
              </a:rPr>
              <a:t>Frequency and period are the inverse of each other.</a:t>
            </a:r>
          </a:p>
        </p:txBody>
      </p:sp>
      <p:pic>
        <p:nvPicPr>
          <p:cNvPr id="1230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4419600"/>
            <a:ext cx="3375025" cy="666750"/>
          </a:xfrm>
          <a:prstGeom prst="rect">
            <a:avLst/>
          </a:prstGeom>
          <a:solidFill>
            <a:srgbClr val="3366FF"/>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12813" y="1416347"/>
            <a:ext cx="7823844" cy="923330"/>
          </a:xfrm>
          <a:prstGeom prst="rect">
            <a:avLst/>
          </a:prstGeom>
          <a:noFill/>
        </p:spPr>
        <p:txBody>
          <a:bodyPr wrap="square" rtlCol="0">
            <a:spAutoFit/>
          </a:bodyPr>
          <a:lstStyle/>
          <a:p>
            <a:pPr algn="ctr"/>
            <a:r>
              <a:rPr lang="en-US" b="1" dirty="0" smtClean="0"/>
              <a:t>Period and Frequency </a:t>
            </a:r>
          </a:p>
          <a:p>
            <a:pPr marL="285750" indent="-285750">
              <a:buFont typeface="Arial" panose="020B0604020202020204" pitchFamily="34" charset="0"/>
              <a:buChar char="•"/>
            </a:pPr>
            <a:r>
              <a:rPr lang="en-US" dirty="0" smtClean="0"/>
              <a:t>Period – amount of time (in secs) a signal needs to complete 1 cycle</a:t>
            </a:r>
          </a:p>
          <a:p>
            <a:pPr marL="285750" indent="-285750">
              <a:buFont typeface="Arial" panose="020B0604020202020204" pitchFamily="34" charset="0"/>
              <a:buChar char="•"/>
            </a:pPr>
            <a:r>
              <a:rPr lang="en-US" dirty="0" smtClean="0"/>
              <a:t>Frequency refers to number of periods in 1 sec. (measured in Hz) </a:t>
            </a:r>
            <a:endParaRPr lang="en-IN" dirty="0"/>
          </a:p>
        </p:txBody>
      </p:sp>
    </p:spTree>
    <p:extLst>
      <p:ext uri="{BB962C8B-B14F-4D97-AF65-F5344CB8AC3E}">
        <p14:creationId xmlns:p14="http://schemas.microsoft.com/office/powerpoint/2010/main" val="1800687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7" name="Text Box 4"/>
          <p:cNvSpPr txBox="1">
            <a:spLocks noChangeArrowheads="1"/>
          </p:cNvSpPr>
          <p:nvPr/>
        </p:nvSpPr>
        <p:spPr bwMode="auto">
          <a:xfrm>
            <a:off x="304800" y="228600"/>
            <a:ext cx="542340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i="0" baseline="0" dirty="0" smtClean="0">
                <a:solidFill>
                  <a:schemeClr val="folHlink"/>
                </a:solidFill>
              </a:rPr>
              <a:t>  </a:t>
            </a:r>
            <a:r>
              <a:rPr lang="en-US" sz="2000" baseline="0" dirty="0"/>
              <a:t>Two signals with the same amplitude and phase,</a:t>
            </a:r>
            <a:br>
              <a:rPr lang="en-US" sz="2000" baseline="0" dirty="0"/>
            </a:br>
            <a:r>
              <a:rPr lang="en-US" sz="2000" baseline="0" dirty="0"/>
              <a:t>                        but different frequencies</a:t>
            </a:r>
          </a:p>
        </p:txBody>
      </p:sp>
      <p:sp>
        <p:nvSpPr>
          <p:cNvPr id="13318" name="Line 5"/>
          <p:cNvSpPr>
            <a:spLocks noChangeShapeType="1"/>
          </p:cNvSpPr>
          <p:nvPr/>
        </p:nvSpPr>
        <p:spPr bwMode="auto">
          <a:xfrm>
            <a:off x="152400" y="6453336"/>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33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066800"/>
            <a:ext cx="54292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549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2627784" y="1927165"/>
            <a:ext cx="33441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Units </a:t>
            </a:r>
            <a:r>
              <a:rPr lang="en-US" sz="2000" baseline="0" dirty="0"/>
              <a:t>of period and frequency</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27275"/>
            <a:ext cx="86010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375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4"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15365" name="Group 4"/>
          <p:cNvGrpSpPr>
            <a:grpSpLocks/>
          </p:cNvGrpSpPr>
          <p:nvPr/>
        </p:nvGrpSpPr>
        <p:grpSpPr bwMode="auto">
          <a:xfrm>
            <a:off x="490538" y="773113"/>
            <a:ext cx="738187" cy="474662"/>
            <a:chOff x="309" y="487"/>
            <a:chExt cx="465" cy="299"/>
          </a:xfrm>
        </p:grpSpPr>
        <p:sp>
          <p:nvSpPr>
            <p:cNvPr id="1537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7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15366"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7"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8"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9" name="Rectangle 10"/>
          <p:cNvSpPr>
            <a:spLocks noChangeArrowheads="1"/>
          </p:cNvSpPr>
          <p:nvPr/>
        </p:nvSpPr>
        <p:spPr bwMode="auto">
          <a:xfrm>
            <a:off x="84360" y="2094131"/>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0" name="Rectangle 11"/>
          <p:cNvSpPr>
            <a:spLocks noChangeArrowheads="1"/>
          </p:cNvSpPr>
          <p:nvPr/>
        </p:nvSpPr>
        <p:spPr bwMode="auto">
          <a:xfrm>
            <a:off x="458947" y="2047723"/>
            <a:ext cx="8440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baseline="0" dirty="0"/>
              <a:t>The power we use at home has a frequency of </a:t>
            </a:r>
            <a:r>
              <a:rPr lang="en-US" baseline="0" dirty="0">
                <a:solidFill>
                  <a:schemeClr val="hlink"/>
                </a:solidFill>
              </a:rPr>
              <a:t>60 Hz</a:t>
            </a:r>
            <a:r>
              <a:rPr lang="en-US" baseline="0" dirty="0"/>
              <a:t>. </a:t>
            </a:r>
            <a:endParaRPr lang="en-US" baseline="0" dirty="0" smtClean="0"/>
          </a:p>
          <a:p>
            <a:pPr algn="just"/>
            <a:r>
              <a:rPr lang="en-US" baseline="0" dirty="0" smtClean="0"/>
              <a:t>The </a:t>
            </a:r>
            <a:r>
              <a:rPr lang="en-US" baseline="0" dirty="0"/>
              <a:t>period of this sine wave can be determined as follows:</a:t>
            </a:r>
          </a:p>
        </p:txBody>
      </p:sp>
      <p:sp>
        <p:nvSpPr>
          <p:cNvPr id="15371" name="Text Box 12"/>
          <p:cNvSpPr txBox="1">
            <a:spLocks noChangeArrowheads="1"/>
          </p:cNvSpPr>
          <p:nvPr/>
        </p:nvSpPr>
        <p:spPr bwMode="auto">
          <a:xfrm>
            <a:off x="1143000" y="182563"/>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solidFill>
                  <a:schemeClr val="bg1"/>
                </a:solidFill>
              </a:rPr>
              <a:t>Example</a:t>
            </a:r>
            <a:endParaRPr lang="en-US" sz="3200" baseline="0" dirty="0">
              <a:solidFill>
                <a:schemeClr val="bg1"/>
              </a:solidFill>
            </a:endParaRPr>
          </a:p>
        </p:txBody>
      </p:sp>
      <p:pic>
        <p:nvPicPr>
          <p:cNvPr id="1537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3073400"/>
            <a:ext cx="6327775" cy="7112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748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88"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16389" name="Group 4"/>
          <p:cNvGrpSpPr>
            <a:grpSpLocks/>
          </p:cNvGrpSpPr>
          <p:nvPr/>
        </p:nvGrpSpPr>
        <p:grpSpPr bwMode="auto">
          <a:xfrm>
            <a:off x="490538" y="773113"/>
            <a:ext cx="738187" cy="474662"/>
            <a:chOff x="309" y="487"/>
            <a:chExt cx="465" cy="299"/>
          </a:xfrm>
        </p:grpSpPr>
        <p:sp>
          <p:nvSpPr>
            <p:cNvPr id="1639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16390"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1"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2"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3"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94" name="Rectangle 11"/>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The period of a signal is 100 </a:t>
            </a:r>
            <a:r>
              <a:rPr lang="en-US" baseline="0" dirty="0" err="1"/>
              <a:t>ms.</a:t>
            </a:r>
            <a:r>
              <a:rPr lang="en-US" baseline="0" dirty="0"/>
              <a:t> What is its frequency in kilohertz?</a:t>
            </a:r>
          </a:p>
        </p:txBody>
      </p:sp>
      <p:sp>
        <p:nvSpPr>
          <p:cNvPr id="16395" name="Text Box 12"/>
          <p:cNvSpPr txBox="1">
            <a:spLocks noChangeArrowheads="1"/>
          </p:cNvSpPr>
          <p:nvPr/>
        </p:nvSpPr>
        <p:spPr bwMode="auto">
          <a:xfrm>
            <a:off x="1143000" y="182563"/>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solidFill>
                  <a:schemeClr val="bg1"/>
                </a:solidFill>
              </a:rPr>
              <a:t>Example</a:t>
            </a:r>
            <a:endParaRPr lang="en-US" sz="3200" baseline="0" dirty="0">
              <a:solidFill>
                <a:schemeClr val="bg1"/>
              </a:solidFill>
            </a:endParaRPr>
          </a:p>
        </p:txBody>
      </p:sp>
      <p:sp>
        <p:nvSpPr>
          <p:cNvPr id="16396" name="Rectangle 15"/>
          <p:cNvSpPr>
            <a:spLocks noChangeArrowheads="1"/>
          </p:cNvSpPr>
          <p:nvPr/>
        </p:nvSpPr>
        <p:spPr bwMode="auto">
          <a:xfrm>
            <a:off x="304800" y="2667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solidFill>
                  <a:schemeClr val="hlink"/>
                </a:solidFill>
              </a:rPr>
              <a:t>Solution</a:t>
            </a:r>
          </a:p>
          <a:p>
            <a:pPr algn="just"/>
            <a:r>
              <a:rPr lang="en-US" baseline="0"/>
              <a:t>First we change 100 ms to seconds, and then we calculate the frequency from the period (1 Hz = 10</a:t>
            </a:r>
            <a:r>
              <a:rPr lang="en-US" baseline="30000"/>
              <a:t>−3</a:t>
            </a:r>
            <a:r>
              <a:rPr lang="en-US" baseline="0"/>
              <a:t> kHz).</a:t>
            </a:r>
          </a:p>
        </p:txBody>
      </p:sp>
      <p:pic>
        <p:nvPicPr>
          <p:cNvPr id="1639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4778375"/>
            <a:ext cx="6291263" cy="124142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736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Rectangle 17"/>
          <p:cNvSpPr>
            <a:spLocks noGrp="1" noChangeArrowheads="1"/>
          </p:cNvSpPr>
          <p:nvPr>
            <p:ph idx="1"/>
          </p:nvPr>
        </p:nvSpPr>
        <p:spPr>
          <a:xfrm>
            <a:off x="749300" y="1848909"/>
            <a:ext cx="7408333" cy="3450696"/>
          </a:xfrm>
        </p:spPr>
        <p:txBody>
          <a:bodyPr/>
          <a:lstStyle/>
          <a:p>
            <a:pPr>
              <a:spcBef>
                <a:spcPct val="0"/>
              </a:spcBef>
              <a:buClrTx/>
              <a:buSzTx/>
              <a:buFontTx/>
              <a:buChar char="•"/>
            </a:pPr>
            <a:r>
              <a:rPr lang="en-US" dirty="0" smtClean="0"/>
              <a:t>Frequency is the rate of change with respect to time. </a:t>
            </a:r>
          </a:p>
          <a:p>
            <a:pPr>
              <a:spcBef>
                <a:spcPct val="0"/>
              </a:spcBef>
              <a:buClrTx/>
              <a:buSzTx/>
              <a:buFontTx/>
              <a:buChar char="•"/>
            </a:pPr>
            <a:r>
              <a:rPr lang="en-US" dirty="0" smtClean="0"/>
              <a:t>Change in a short span of time means high frequency.</a:t>
            </a:r>
          </a:p>
          <a:p>
            <a:pPr>
              <a:spcBef>
                <a:spcPct val="0"/>
              </a:spcBef>
              <a:buClrTx/>
              <a:buSzTx/>
              <a:buFontTx/>
              <a:buChar char="•"/>
            </a:pPr>
            <a:r>
              <a:rPr lang="en-US" dirty="0" smtClean="0"/>
              <a:t>Change over a long span of time means low frequency.</a:t>
            </a:r>
          </a:p>
        </p:txBody>
      </p:sp>
      <p:sp>
        <p:nvSpPr>
          <p:cNvPr id="17419" name="Rectangle 16"/>
          <p:cNvSpPr>
            <a:spLocks noGrp="1" noChangeArrowheads="1"/>
          </p:cNvSpPr>
          <p:nvPr>
            <p:ph type="title"/>
          </p:nvPr>
        </p:nvSpPr>
        <p:spPr>
          <a:xfrm>
            <a:off x="1143000" y="685800"/>
            <a:ext cx="4800600" cy="990600"/>
          </a:xfrm>
        </p:spPr>
        <p:txBody>
          <a:bodyPr/>
          <a:lstStyle/>
          <a:p>
            <a:pPr eaLnBrk="1" hangingPunct="1"/>
            <a:r>
              <a:rPr lang="en-US" smtClean="0"/>
              <a:t>Frequency</a:t>
            </a:r>
          </a:p>
        </p:txBody>
      </p:sp>
      <p:sp>
        <p:nvSpPr>
          <p:cNvPr id="1741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74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741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74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74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741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7417" name="Rectangle 8"/>
          <p:cNvSpPr>
            <a:spLocks noChangeArrowheads="1"/>
          </p:cNvSpPr>
          <p:nvPr/>
        </p:nvSpPr>
        <p:spPr bwMode="gray">
          <a:xfrm>
            <a:off x="685800" y="4572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7418" name="Line 10"/>
          <p:cNvSpPr>
            <a:spLocks noChangeShapeType="1"/>
          </p:cNvSpPr>
          <p:nvPr/>
        </p:nvSpPr>
        <p:spPr bwMode="auto">
          <a:xfrm>
            <a:off x="458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11"/>
          <p:cNvSpPr>
            <a:spLocks noChangeArrowheads="1"/>
          </p:cNvSpPr>
          <p:nvPr/>
        </p:nvSpPr>
        <p:spPr bwMode="auto">
          <a:xfrm>
            <a:off x="458788" y="3877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dirty="0">
                <a:latin typeface="Arial" charset="0"/>
              </a:rPr>
              <a:t>If a signal does not change at all, its frequency is zero.</a:t>
            </a:r>
          </a:p>
          <a:p>
            <a:pPr algn="ctr"/>
            <a:r>
              <a:rPr lang="en-US" sz="3200" i="0" baseline="0" dirty="0">
                <a:latin typeface="Arial" charset="0"/>
              </a:rPr>
              <a:t>If a signal changes instantaneously, its frequency is infinite.</a:t>
            </a:r>
          </a:p>
        </p:txBody>
      </p:sp>
    </p:spTree>
    <p:extLst>
      <p:ext uri="{BB962C8B-B14F-4D97-AF65-F5344CB8AC3E}">
        <p14:creationId xmlns:p14="http://schemas.microsoft.com/office/powerpoint/2010/main" val="1651837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94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946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94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94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946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94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9466"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7" name="Line 10"/>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8" name="Rectangle 11"/>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a:latin typeface="Arial" charset="0"/>
              </a:rPr>
              <a:t>Phase describes the position of the waveform  relative to time 0.</a:t>
            </a:r>
          </a:p>
        </p:txBody>
      </p:sp>
    </p:spTree>
    <p:extLst>
      <p:ext uri="{BB962C8B-B14F-4D97-AF65-F5344CB8AC3E}">
        <p14:creationId xmlns:p14="http://schemas.microsoft.com/office/powerpoint/2010/main" val="1005198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84" name="Line 3"/>
          <p:cNvSpPr>
            <a:spLocks noChangeShapeType="1"/>
          </p:cNvSpPr>
          <p:nvPr/>
        </p:nvSpPr>
        <p:spPr bwMode="auto">
          <a:xfrm>
            <a:off x="152400" y="98072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85" name="Text Box 4"/>
          <p:cNvSpPr txBox="1">
            <a:spLocks noChangeArrowheads="1"/>
          </p:cNvSpPr>
          <p:nvPr/>
        </p:nvSpPr>
        <p:spPr bwMode="auto">
          <a:xfrm>
            <a:off x="1404613" y="191707"/>
            <a:ext cx="625857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Three </a:t>
            </a:r>
            <a:r>
              <a:rPr lang="en-US" sz="2000" baseline="0" dirty="0"/>
              <a:t>sine waves with the same amplitude and frequency,</a:t>
            </a:r>
            <a:br>
              <a:rPr lang="en-US" sz="2000" baseline="0" dirty="0"/>
            </a:br>
            <a:r>
              <a:rPr lang="en-US" sz="2000" baseline="0" dirty="0"/>
              <a:t>                        but different phases</a:t>
            </a:r>
          </a:p>
        </p:txBody>
      </p:sp>
      <p:sp>
        <p:nvSpPr>
          <p:cNvPr id="2048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04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5110163"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15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95536" y="836712"/>
            <a:ext cx="8424936" cy="5760640"/>
          </a:xfrm>
        </p:spPr>
        <p:txBody>
          <a:bodyPr>
            <a:normAutofit fontScale="92500"/>
          </a:bodyPr>
          <a:lstStyle/>
          <a:p>
            <a:pPr marL="0" indent="0" algn="ctr">
              <a:buNone/>
            </a:pPr>
            <a:r>
              <a:rPr lang="en-US" sz="3000" b="1" dirty="0" smtClean="0"/>
              <a:t>DATA &amp; SIGNAL</a:t>
            </a:r>
          </a:p>
          <a:p>
            <a:pPr fontAlgn="base"/>
            <a:endParaRPr lang="en-US" dirty="0" smtClean="0"/>
          </a:p>
          <a:p>
            <a:pPr fontAlgn="base"/>
            <a:r>
              <a:rPr lang="en-US" dirty="0" smtClean="0"/>
              <a:t>like </a:t>
            </a:r>
            <a:r>
              <a:rPr lang="en-US" dirty="0"/>
              <a:t>two building blocks of computer networks</a:t>
            </a:r>
            <a:r>
              <a:rPr lang="en-US" dirty="0" smtClean="0"/>
              <a:t>.</a:t>
            </a:r>
          </a:p>
          <a:p>
            <a:pPr fontAlgn="base"/>
            <a:r>
              <a:rPr lang="en-US" dirty="0" smtClean="0"/>
              <a:t> </a:t>
            </a:r>
            <a:r>
              <a:rPr lang="en-US" dirty="0"/>
              <a:t>All the data transmitted over channel can either be in analog form or digital form. </a:t>
            </a:r>
            <a:endParaRPr lang="en-US" dirty="0" smtClean="0"/>
          </a:p>
          <a:p>
            <a:pPr fontAlgn="base"/>
            <a:r>
              <a:rPr lang="en-US" dirty="0" smtClean="0"/>
              <a:t>Data </a:t>
            </a:r>
            <a:r>
              <a:rPr lang="en-US" dirty="0"/>
              <a:t>are manipulated in the signal form suitable for the transmission channel. </a:t>
            </a:r>
            <a:endParaRPr lang="en-US" dirty="0" smtClean="0"/>
          </a:p>
          <a:p>
            <a:pPr fontAlgn="base"/>
            <a:r>
              <a:rPr lang="en-US" dirty="0" smtClean="0"/>
              <a:t>Like </a:t>
            </a:r>
            <a:r>
              <a:rPr lang="en-US" dirty="0"/>
              <a:t>data elements, signal can also either in analog form or digital form.</a:t>
            </a:r>
          </a:p>
          <a:p>
            <a:pPr marL="301943" lvl="1" indent="0">
              <a:buNone/>
            </a:pPr>
            <a:r>
              <a:rPr lang="en-IN" dirty="0"/>
              <a:t>• Analog data converted into </a:t>
            </a:r>
            <a:r>
              <a:rPr lang="en-IN" dirty="0" err="1"/>
              <a:t>analog</a:t>
            </a:r>
            <a:r>
              <a:rPr lang="en-IN" dirty="0"/>
              <a:t> signal form, for example Telephone.</a:t>
            </a:r>
            <a:br>
              <a:rPr lang="en-IN" dirty="0"/>
            </a:br>
            <a:r>
              <a:rPr lang="en-IN" dirty="0"/>
              <a:t>• Digital data converted to </a:t>
            </a:r>
            <a:r>
              <a:rPr lang="en-IN" dirty="0" err="1"/>
              <a:t>analog</a:t>
            </a:r>
            <a:r>
              <a:rPr lang="en-IN" dirty="0"/>
              <a:t> signal form, for example modem.</a:t>
            </a:r>
            <a:br>
              <a:rPr lang="en-IN" dirty="0"/>
            </a:br>
            <a:r>
              <a:rPr lang="en-IN" dirty="0"/>
              <a:t>• Analog data converted to digital signal form, for example codec.</a:t>
            </a:r>
            <a:br>
              <a:rPr lang="en-IN" dirty="0"/>
            </a:br>
            <a:r>
              <a:rPr lang="en-IN" dirty="0"/>
              <a:t>• Digital data converted to digital signal form, for example digital transmitter.</a:t>
            </a:r>
            <a:r>
              <a:rPr lang="en-US" dirty="0"/>
              <a:t/>
            </a:r>
            <a:br>
              <a:rPr lang="en-US" dirty="0"/>
            </a:br>
            <a:endParaRPr lang="en-IN" dirty="0"/>
          </a:p>
        </p:txBody>
      </p:sp>
    </p:spTree>
    <p:extLst>
      <p:ext uri="{BB962C8B-B14F-4D97-AF65-F5344CB8AC3E}">
        <p14:creationId xmlns:p14="http://schemas.microsoft.com/office/powerpoint/2010/main" val="4269230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1508"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21509" name="Group 4"/>
          <p:cNvGrpSpPr>
            <a:grpSpLocks/>
          </p:cNvGrpSpPr>
          <p:nvPr/>
        </p:nvGrpSpPr>
        <p:grpSpPr bwMode="auto">
          <a:xfrm>
            <a:off x="490538" y="773113"/>
            <a:ext cx="738187" cy="474662"/>
            <a:chOff x="309" y="487"/>
            <a:chExt cx="465" cy="299"/>
          </a:xfrm>
        </p:grpSpPr>
        <p:sp>
          <p:nvSpPr>
            <p:cNvPr id="2151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151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21510"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1511"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1512"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1513"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4" name="Rectangle 11"/>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A sine wave is offset 1/6 cycle with respect to time 0. What is its phase in degrees and radians?</a:t>
            </a:r>
          </a:p>
        </p:txBody>
      </p:sp>
      <p:sp>
        <p:nvSpPr>
          <p:cNvPr id="21515" name="Text Box 12"/>
          <p:cNvSpPr txBox="1">
            <a:spLocks noChangeArrowheads="1"/>
          </p:cNvSpPr>
          <p:nvPr/>
        </p:nvSpPr>
        <p:spPr bwMode="auto">
          <a:xfrm>
            <a:off x="1143000" y="182563"/>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solidFill>
                  <a:schemeClr val="bg1"/>
                </a:solidFill>
              </a:rPr>
              <a:t>Example</a:t>
            </a:r>
            <a:endParaRPr lang="en-US" sz="3200" baseline="0" dirty="0">
              <a:solidFill>
                <a:schemeClr val="bg1"/>
              </a:solidFill>
            </a:endParaRPr>
          </a:p>
        </p:txBody>
      </p:sp>
      <p:sp>
        <p:nvSpPr>
          <p:cNvPr id="21516" name="Rectangle 14"/>
          <p:cNvSpPr>
            <a:spLocks noChangeArrowheads="1"/>
          </p:cNvSpPr>
          <p:nvPr/>
        </p:nvSpPr>
        <p:spPr bwMode="auto">
          <a:xfrm>
            <a:off x="304800" y="2971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solidFill>
                  <a:schemeClr val="hlink"/>
                </a:solidFill>
              </a:rPr>
              <a:t>Solution</a:t>
            </a:r>
          </a:p>
          <a:p>
            <a:pPr algn="just"/>
            <a:r>
              <a:rPr lang="en-US" baseline="0" dirty="0"/>
              <a:t>We know that 1 complete cycle is 360°. Therefore, 1/6 cycle is</a:t>
            </a:r>
          </a:p>
        </p:txBody>
      </p:sp>
      <p:pic>
        <p:nvPicPr>
          <p:cNvPr id="21517" name="Picture 1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768475" y="4560888"/>
            <a:ext cx="5607050" cy="620712"/>
          </a:xfrm>
          <a:prstGeom prst="rect">
            <a:avLst/>
          </a:prstGeom>
          <a:solidFill>
            <a:srgbClr val="3366FF"/>
          </a:solidFill>
          <a:ln w="571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830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32"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33" name="Text Box 4"/>
          <p:cNvSpPr txBox="1">
            <a:spLocks noChangeArrowheads="1"/>
          </p:cNvSpPr>
          <p:nvPr/>
        </p:nvSpPr>
        <p:spPr bwMode="auto">
          <a:xfrm>
            <a:off x="304800" y="762000"/>
            <a:ext cx="2767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i="0" baseline="0" dirty="0" smtClean="0">
                <a:solidFill>
                  <a:schemeClr val="folHlink"/>
                </a:solidFill>
              </a:rPr>
              <a:t>  </a:t>
            </a:r>
            <a:r>
              <a:rPr lang="en-US" sz="2000" baseline="0" dirty="0"/>
              <a:t>Wavelength and period</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25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78125"/>
            <a:ext cx="8034338"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9552" y="1706859"/>
            <a:ext cx="7848872" cy="923330"/>
          </a:xfrm>
          <a:prstGeom prst="rect">
            <a:avLst/>
          </a:prstGeom>
        </p:spPr>
        <p:txBody>
          <a:bodyPr wrap="square">
            <a:spAutoFit/>
          </a:bodyPr>
          <a:lstStyle/>
          <a:p>
            <a:r>
              <a:rPr lang="en-US" dirty="0" smtClean="0">
                <a:solidFill>
                  <a:srgbClr val="202124"/>
                </a:solidFill>
                <a:latin typeface="arial" panose="020B0604020202020204" pitchFamily="34" charset="0"/>
              </a:rPr>
              <a:t>Wavelength : The </a:t>
            </a:r>
            <a:r>
              <a:rPr lang="en-US" dirty="0">
                <a:solidFill>
                  <a:srgbClr val="202124"/>
                </a:solidFill>
                <a:latin typeface="arial" panose="020B0604020202020204" pitchFamily="34" charset="0"/>
              </a:rPr>
              <a:t>distance between successive crests of a wave, especially points in a sound wave or electromagnetic wave</a:t>
            </a:r>
            <a:r>
              <a:rPr lang="en-US" dirty="0" smtClean="0">
                <a:solidFill>
                  <a:srgbClr val="202124"/>
                </a:solidFill>
                <a:latin typeface="arial" panose="020B0604020202020204" pitchFamily="34" charset="0"/>
              </a:rPr>
              <a:t>.</a:t>
            </a:r>
          </a:p>
          <a:p>
            <a:r>
              <a:rPr lang="en-US" dirty="0"/>
              <a:t>Wavelength is usually measured in </a:t>
            </a:r>
            <a:r>
              <a:rPr lang="en-US" b="1" dirty="0"/>
              <a:t>meters (m</a:t>
            </a:r>
            <a:r>
              <a:rPr lang="en-US" b="1" dirty="0" smtClean="0"/>
              <a:t>).</a:t>
            </a:r>
            <a:endParaRPr lang="en-US" dirty="0"/>
          </a:p>
        </p:txBody>
      </p:sp>
    </p:spTree>
    <p:extLst>
      <p:ext uri="{BB962C8B-B14F-4D97-AF65-F5344CB8AC3E}">
        <p14:creationId xmlns:p14="http://schemas.microsoft.com/office/powerpoint/2010/main" val="3586789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56"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57" name="Text Box 4"/>
          <p:cNvSpPr txBox="1">
            <a:spLocks noChangeArrowheads="1"/>
          </p:cNvSpPr>
          <p:nvPr/>
        </p:nvSpPr>
        <p:spPr bwMode="auto">
          <a:xfrm>
            <a:off x="323528" y="276249"/>
            <a:ext cx="67265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i="0" baseline="0" dirty="0" smtClean="0">
                <a:solidFill>
                  <a:schemeClr val="bg1"/>
                </a:solidFill>
              </a:rPr>
              <a:t>  </a:t>
            </a:r>
            <a:r>
              <a:rPr lang="en-US" sz="2000" baseline="0" dirty="0">
                <a:solidFill>
                  <a:schemeClr val="bg1"/>
                </a:solidFill>
              </a:rPr>
              <a:t>The time-domain and frequency-domain plots of a sine wave</a:t>
            </a:r>
          </a:p>
        </p:txBody>
      </p:sp>
      <p:sp>
        <p:nvSpPr>
          <p:cNvPr id="2355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35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47800"/>
            <a:ext cx="705643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656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45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458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45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4586"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87" name="Line 10"/>
          <p:cNvSpPr>
            <a:spLocks noChangeShapeType="1"/>
          </p:cNvSpPr>
          <p:nvPr/>
        </p:nvSpPr>
        <p:spPr bwMode="auto">
          <a:xfrm>
            <a:off x="458788"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88" name="Rectangle 11"/>
          <p:cNvSpPr>
            <a:spLocks noChangeArrowheads="1"/>
          </p:cNvSpPr>
          <p:nvPr/>
        </p:nvSpPr>
        <p:spPr bwMode="auto">
          <a:xfrm>
            <a:off x="495300" y="30638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a:latin typeface="Arial" charset="0"/>
              </a:rPr>
              <a:t>A complete sine wave in the time domain can be represented by one single spike in the frequency domain.</a:t>
            </a:r>
          </a:p>
        </p:txBody>
      </p:sp>
      <p:grpSp>
        <p:nvGrpSpPr>
          <p:cNvPr id="24589" name="Group 12"/>
          <p:cNvGrpSpPr>
            <a:grpSpLocks/>
          </p:cNvGrpSpPr>
          <p:nvPr/>
        </p:nvGrpSpPr>
        <p:grpSpPr bwMode="auto">
          <a:xfrm>
            <a:off x="457200" y="2286000"/>
            <a:ext cx="1143000" cy="566738"/>
            <a:chOff x="1200" y="1248"/>
            <a:chExt cx="720" cy="357"/>
          </a:xfrm>
        </p:grpSpPr>
        <p:pic>
          <p:nvPicPr>
            <p:cNvPr id="2459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91"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baseline="0">
                  <a:solidFill>
                    <a:schemeClr val="hlink"/>
                  </a:solidFill>
                </a:rPr>
                <a:t>Note</a:t>
              </a:r>
            </a:p>
          </p:txBody>
        </p:sp>
      </p:grpSp>
    </p:spTree>
    <p:extLst>
      <p:ext uri="{BB962C8B-B14F-4D97-AF65-F5344CB8AC3E}">
        <p14:creationId xmlns:p14="http://schemas.microsoft.com/office/powerpoint/2010/main" val="3235905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2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29" name="Text Box 4"/>
          <p:cNvSpPr txBox="1">
            <a:spLocks noChangeArrowheads="1"/>
          </p:cNvSpPr>
          <p:nvPr/>
        </p:nvSpPr>
        <p:spPr bwMode="auto">
          <a:xfrm>
            <a:off x="304800" y="381000"/>
            <a:ext cx="64812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The </a:t>
            </a:r>
            <a:r>
              <a:rPr lang="en-US" sz="2000" baseline="0" dirty="0"/>
              <a:t>time domain and frequency domain of three sine waves</a:t>
            </a:r>
          </a:p>
        </p:txBody>
      </p:sp>
      <p:sp>
        <p:nvSpPr>
          <p:cNvPr id="26630"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 y="2879550"/>
            <a:ext cx="8583613"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5068" y="1339816"/>
            <a:ext cx="8447856" cy="1200329"/>
          </a:xfrm>
          <a:prstGeom prst="rect">
            <a:avLst/>
          </a:prstGeom>
        </p:spPr>
        <p:txBody>
          <a:bodyPr wrap="square">
            <a:spAutoFit/>
          </a:bodyPr>
          <a:lstStyle/>
          <a:p>
            <a:pPr algn="just"/>
            <a:r>
              <a:rPr lang="en-US" dirty="0">
                <a:latin typeface="Arial" charset="0"/>
              </a:rPr>
              <a:t>The frequency domain is more compact and useful when we are dealing with more than one sine wave</a:t>
            </a:r>
            <a:r>
              <a:rPr lang="en-US" dirty="0" smtClean="0">
                <a:latin typeface="Arial" charset="0"/>
              </a:rPr>
              <a:t>.</a:t>
            </a:r>
          </a:p>
          <a:p>
            <a:pPr algn="just"/>
            <a:r>
              <a:rPr lang="en-US" dirty="0" smtClean="0">
                <a:latin typeface="Arial" charset="0"/>
              </a:rPr>
              <a:t> </a:t>
            </a:r>
            <a:r>
              <a:rPr lang="en-US" dirty="0">
                <a:latin typeface="Arial" charset="0"/>
              </a:rPr>
              <a:t>For </a:t>
            </a:r>
            <a:r>
              <a:rPr lang="en-US" dirty="0" smtClean="0">
                <a:latin typeface="Arial" charset="0"/>
              </a:rPr>
              <a:t>example, </a:t>
            </a:r>
            <a:r>
              <a:rPr lang="en-US" dirty="0">
                <a:latin typeface="Arial" charset="0"/>
              </a:rPr>
              <a:t>three sine waves, each with different amplitude and frequency. All can be represented by three spikes in the frequency domain.</a:t>
            </a:r>
            <a:endParaRPr lang="en-US" dirty="0"/>
          </a:p>
        </p:txBody>
      </p:sp>
    </p:spTree>
    <p:extLst>
      <p:ext uri="{BB962C8B-B14F-4D97-AF65-F5344CB8AC3E}">
        <p14:creationId xmlns:p14="http://schemas.microsoft.com/office/powerpoint/2010/main" val="3736410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9" name="Rectangle 16"/>
          <p:cNvSpPr>
            <a:spLocks noGrp="1" noChangeArrowheads="1"/>
          </p:cNvSpPr>
          <p:nvPr>
            <p:ph idx="1"/>
          </p:nvPr>
        </p:nvSpPr>
        <p:spPr>
          <a:xfrm>
            <a:off x="701675" y="2060848"/>
            <a:ext cx="7086600" cy="4343400"/>
          </a:xfrm>
        </p:spPr>
        <p:txBody>
          <a:bodyPr/>
          <a:lstStyle/>
          <a:p>
            <a:pPr eaLnBrk="1" hangingPunct="1"/>
            <a:r>
              <a:rPr lang="en-US" dirty="0" smtClean="0"/>
              <a:t>A single-frequency sine wave is not useful in data communications</a:t>
            </a:r>
          </a:p>
          <a:p>
            <a:pPr eaLnBrk="1" hangingPunct="1"/>
            <a:r>
              <a:rPr lang="en-US" dirty="0" smtClean="0"/>
              <a:t>We need to send a composite signal, a signal made of many simple sine waves.</a:t>
            </a:r>
          </a:p>
          <a:p>
            <a:pPr eaLnBrk="1" hangingPunct="1"/>
            <a:r>
              <a:rPr lang="en-US" dirty="0" smtClean="0"/>
              <a:t>According to Fourier analysis, any composite signal is a combination of simple sine waves with different frequencies, amplitudes, and phases.</a:t>
            </a:r>
          </a:p>
        </p:txBody>
      </p:sp>
      <p:sp>
        <p:nvSpPr>
          <p:cNvPr id="27658" name="Rectangle 15"/>
          <p:cNvSpPr>
            <a:spLocks noGrp="1" noChangeArrowheads="1"/>
          </p:cNvSpPr>
          <p:nvPr>
            <p:ph type="title"/>
          </p:nvPr>
        </p:nvSpPr>
        <p:spPr/>
        <p:txBody>
          <a:bodyPr/>
          <a:lstStyle/>
          <a:p>
            <a:pPr eaLnBrk="1" hangingPunct="1"/>
            <a:r>
              <a:rPr lang="en-US" smtClean="0"/>
              <a:t>Signals and Communication</a:t>
            </a:r>
          </a:p>
        </p:txBody>
      </p:sp>
      <p:sp>
        <p:nvSpPr>
          <p:cNvPr id="2765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Tree>
    <p:extLst>
      <p:ext uri="{BB962C8B-B14F-4D97-AF65-F5344CB8AC3E}">
        <p14:creationId xmlns:p14="http://schemas.microsoft.com/office/powerpoint/2010/main" val="1965692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 name="Rectangle 16"/>
          <p:cNvSpPr>
            <a:spLocks noGrp="1" noChangeArrowheads="1"/>
          </p:cNvSpPr>
          <p:nvPr>
            <p:ph idx="1"/>
          </p:nvPr>
        </p:nvSpPr>
        <p:spPr>
          <a:xfrm>
            <a:off x="772426" y="2636912"/>
            <a:ext cx="8120053" cy="2232248"/>
          </a:xfrm>
        </p:spPr>
        <p:txBody>
          <a:bodyPr/>
          <a:lstStyle/>
          <a:p>
            <a:pPr eaLnBrk="1" hangingPunct="1"/>
            <a:r>
              <a:rPr lang="en-US" dirty="0" smtClean="0"/>
              <a:t>If the composite signal is </a:t>
            </a:r>
            <a:r>
              <a:rPr lang="en-US" dirty="0" smtClean="0">
                <a:solidFill>
                  <a:schemeClr val="hlink"/>
                </a:solidFill>
              </a:rPr>
              <a:t>periodic</a:t>
            </a:r>
            <a:r>
              <a:rPr lang="en-US" dirty="0" smtClean="0"/>
              <a:t>, the decomposition gives a series of signals with </a:t>
            </a:r>
            <a:r>
              <a:rPr lang="en-US" dirty="0" smtClean="0">
                <a:solidFill>
                  <a:schemeClr val="hlink"/>
                </a:solidFill>
              </a:rPr>
              <a:t>discrete</a:t>
            </a:r>
            <a:r>
              <a:rPr lang="en-US" dirty="0" smtClean="0"/>
              <a:t> frequencies.</a:t>
            </a:r>
          </a:p>
          <a:p>
            <a:pPr eaLnBrk="1" hangingPunct="1"/>
            <a:r>
              <a:rPr lang="en-US" dirty="0" smtClean="0"/>
              <a:t>If the composite signal is </a:t>
            </a:r>
            <a:r>
              <a:rPr lang="en-US" dirty="0" smtClean="0">
                <a:solidFill>
                  <a:schemeClr val="hlink"/>
                </a:solidFill>
              </a:rPr>
              <a:t>non-periodic</a:t>
            </a:r>
            <a:r>
              <a:rPr lang="en-US" dirty="0" smtClean="0"/>
              <a:t>, the decomposition gives a combination of sine waves with </a:t>
            </a:r>
            <a:r>
              <a:rPr lang="en-US" dirty="0" smtClean="0">
                <a:solidFill>
                  <a:schemeClr val="hlink"/>
                </a:solidFill>
              </a:rPr>
              <a:t>continuous</a:t>
            </a:r>
            <a:r>
              <a:rPr lang="en-US" dirty="0" smtClean="0"/>
              <a:t> frequencies.</a:t>
            </a:r>
          </a:p>
          <a:p>
            <a:pPr eaLnBrk="1" hangingPunct="1"/>
            <a:endParaRPr lang="en-US" dirty="0" smtClean="0"/>
          </a:p>
        </p:txBody>
      </p:sp>
      <p:sp>
        <p:nvSpPr>
          <p:cNvPr id="28682" name="Rectangle 15"/>
          <p:cNvSpPr>
            <a:spLocks noGrp="1" noChangeArrowheads="1"/>
          </p:cNvSpPr>
          <p:nvPr>
            <p:ph type="title"/>
          </p:nvPr>
        </p:nvSpPr>
        <p:spPr>
          <a:xfrm>
            <a:off x="990600" y="609600"/>
            <a:ext cx="7391400" cy="1143000"/>
          </a:xfrm>
        </p:spPr>
        <p:txBody>
          <a:bodyPr>
            <a:normAutofit fontScale="90000"/>
          </a:bodyPr>
          <a:lstStyle/>
          <a:p>
            <a:pPr eaLnBrk="1" hangingPunct="1"/>
            <a:r>
              <a:rPr lang="en-US" smtClean="0"/>
              <a:t>Composite Signals and Periodicity</a:t>
            </a:r>
          </a:p>
        </p:txBody>
      </p:sp>
      <p:sp>
        <p:nvSpPr>
          <p:cNvPr id="28675"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86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8677"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86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86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8680"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86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Tree>
    <p:extLst>
      <p:ext uri="{BB962C8B-B14F-4D97-AF65-F5344CB8AC3E}">
        <p14:creationId xmlns:p14="http://schemas.microsoft.com/office/powerpoint/2010/main" val="1051421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9700"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29701" name="Group 4"/>
          <p:cNvGrpSpPr>
            <a:grpSpLocks/>
          </p:cNvGrpSpPr>
          <p:nvPr/>
        </p:nvGrpSpPr>
        <p:grpSpPr bwMode="auto">
          <a:xfrm>
            <a:off x="490538" y="773113"/>
            <a:ext cx="738187" cy="474662"/>
            <a:chOff x="309" y="487"/>
            <a:chExt cx="465" cy="299"/>
          </a:xfrm>
        </p:grpSpPr>
        <p:sp>
          <p:nvSpPr>
            <p:cNvPr id="2970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970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29702"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9703"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9704"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9705" name="Rectangle 10"/>
          <p:cNvSpPr>
            <a:spLocks noChangeArrowheads="1"/>
          </p:cNvSpPr>
          <p:nvPr/>
        </p:nvSpPr>
        <p:spPr bwMode="auto">
          <a:xfrm>
            <a:off x="136525" y="911225"/>
            <a:ext cx="8839200" cy="201371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Rectangle 11"/>
          <p:cNvSpPr>
            <a:spLocks noChangeArrowheads="1"/>
          </p:cNvSpPr>
          <p:nvPr/>
        </p:nvSpPr>
        <p:spPr bwMode="auto">
          <a:xfrm>
            <a:off x="228600" y="1447800"/>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buFont typeface="Arial" panose="020B0604020202020204" pitchFamily="34" charset="0"/>
              <a:buChar char="•"/>
            </a:pPr>
            <a:r>
              <a:rPr lang="en-US" baseline="0" dirty="0" smtClean="0"/>
              <a:t>Not </a:t>
            </a:r>
            <a:r>
              <a:rPr lang="en-US" baseline="0" dirty="0"/>
              <a:t>typical of those found in data communications. </a:t>
            </a:r>
            <a:endParaRPr lang="en-US" baseline="0" dirty="0" smtClean="0"/>
          </a:p>
          <a:p>
            <a:pPr marL="285750" indent="-285750" algn="just">
              <a:buFont typeface="Arial" panose="020B0604020202020204" pitchFamily="34" charset="0"/>
              <a:buChar char="•"/>
            </a:pPr>
            <a:r>
              <a:rPr lang="en-US" baseline="0" dirty="0" smtClean="0"/>
              <a:t>We </a:t>
            </a:r>
            <a:r>
              <a:rPr lang="en-US" baseline="0" dirty="0"/>
              <a:t>can consider it to be three alarm systems, each with a different frequency. </a:t>
            </a:r>
            <a:endParaRPr lang="en-US" baseline="0" dirty="0" smtClean="0"/>
          </a:p>
          <a:p>
            <a:pPr marL="285750" indent="-285750" algn="just">
              <a:buFont typeface="Arial" panose="020B0604020202020204" pitchFamily="34" charset="0"/>
              <a:buChar char="•"/>
            </a:pPr>
            <a:r>
              <a:rPr lang="en-US" baseline="0" dirty="0" smtClean="0"/>
              <a:t>The </a:t>
            </a:r>
            <a:r>
              <a:rPr lang="en-US" baseline="0" dirty="0"/>
              <a:t>analysis of this signal can give us a good understanding of how to decompose signals.</a:t>
            </a:r>
          </a:p>
        </p:txBody>
      </p:sp>
      <p:sp>
        <p:nvSpPr>
          <p:cNvPr id="29707" name="Text Box 12"/>
          <p:cNvSpPr txBox="1">
            <a:spLocks noChangeArrowheads="1"/>
          </p:cNvSpPr>
          <p:nvPr/>
        </p:nvSpPr>
        <p:spPr bwMode="auto">
          <a:xfrm>
            <a:off x="1143000" y="182563"/>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solidFill>
                  <a:schemeClr val="bg1"/>
                </a:solidFill>
              </a:rPr>
              <a:t>Example</a:t>
            </a:r>
            <a:endParaRPr lang="en-US" sz="3200" baseline="0" dirty="0">
              <a:solidFill>
                <a:schemeClr val="bg1"/>
              </a:solidFill>
            </a:endParaRPr>
          </a:p>
        </p:txBody>
      </p:sp>
      <p:pic>
        <p:nvPicPr>
          <p:cNvPr id="2" name="Picture 1"/>
          <p:cNvPicPr>
            <a:picLocks noChangeAspect="1"/>
          </p:cNvPicPr>
          <p:nvPr/>
        </p:nvPicPr>
        <p:blipFill>
          <a:blip r:embed="rId3"/>
          <a:stretch>
            <a:fillRect/>
          </a:stretch>
        </p:blipFill>
        <p:spPr>
          <a:xfrm>
            <a:off x="362611" y="3010669"/>
            <a:ext cx="8492464" cy="3072650"/>
          </a:xfrm>
          <a:prstGeom prst="rect">
            <a:avLst/>
          </a:prstGeom>
        </p:spPr>
      </p:pic>
      <p:sp>
        <p:nvSpPr>
          <p:cNvPr id="3" name="Rectangle 2"/>
          <p:cNvSpPr/>
          <p:nvPr/>
        </p:nvSpPr>
        <p:spPr>
          <a:xfrm>
            <a:off x="2782805" y="314365"/>
            <a:ext cx="4307589" cy="369332"/>
          </a:xfrm>
          <a:prstGeom prst="rect">
            <a:avLst/>
          </a:prstGeom>
        </p:spPr>
        <p:txBody>
          <a:bodyPr wrap="none">
            <a:spAutoFit/>
          </a:bodyPr>
          <a:lstStyle/>
          <a:p>
            <a:r>
              <a:rPr lang="en-US" dirty="0">
                <a:solidFill>
                  <a:schemeClr val="bg1"/>
                </a:solidFill>
              </a:rPr>
              <a:t>periodic composite signal with frequency f</a:t>
            </a:r>
          </a:p>
        </p:txBody>
      </p:sp>
    </p:spTree>
    <p:extLst>
      <p:ext uri="{BB962C8B-B14F-4D97-AF65-F5344CB8AC3E}">
        <p14:creationId xmlns:p14="http://schemas.microsoft.com/office/powerpoint/2010/main" val="2527008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4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49" name="Text Box 4"/>
          <p:cNvSpPr txBox="1">
            <a:spLocks noChangeArrowheads="1"/>
          </p:cNvSpPr>
          <p:nvPr/>
        </p:nvSpPr>
        <p:spPr bwMode="auto">
          <a:xfrm>
            <a:off x="1185497" y="228601"/>
            <a:ext cx="677300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i="0" baseline="0" dirty="0" smtClean="0">
                <a:solidFill>
                  <a:schemeClr val="folHlink"/>
                </a:solidFill>
              </a:rPr>
              <a:t> </a:t>
            </a:r>
            <a:r>
              <a:rPr lang="en-US" sz="2000" baseline="0" dirty="0"/>
              <a:t>Decomposition of a composite periodic signal in the time and</a:t>
            </a:r>
            <a:br>
              <a:rPr lang="en-US" sz="2000" baseline="0" dirty="0"/>
            </a:br>
            <a:r>
              <a:rPr lang="en-US" sz="2000" baseline="0" dirty="0"/>
              <a:t>                          frequency domains</a:t>
            </a:r>
          </a:p>
        </p:txBody>
      </p:sp>
      <p:sp>
        <p:nvSpPr>
          <p:cNvPr id="31750" name="Line 5"/>
          <p:cNvSpPr>
            <a:spLocks noChangeShapeType="1"/>
          </p:cNvSpPr>
          <p:nvPr/>
        </p:nvSpPr>
        <p:spPr bwMode="auto">
          <a:xfrm>
            <a:off x="152400" y="6525344"/>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17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476375"/>
            <a:ext cx="73406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8317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277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32773" name="Group 4"/>
          <p:cNvGrpSpPr>
            <a:grpSpLocks/>
          </p:cNvGrpSpPr>
          <p:nvPr/>
        </p:nvGrpSpPr>
        <p:grpSpPr bwMode="auto">
          <a:xfrm>
            <a:off x="490538" y="773113"/>
            <a:ext cx="738187" cy="474662"/>
            <a:chOff x="309" y="487"/>
            <a:chExt cx="465" cy="299"/>
          </a:xfrm>
        </p:grpSpPr>
        <p:sp>
          <p:nvSpPr>
            <p:cNvPr id="3278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278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32774"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2775"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2776"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solidFill>
                <a:schemeClr val="bg1"/>
              </a:solidFill>
              <a:latin typeface="Tahoma" pitchFamily="34" charset="0"/>
            </a:endParaRPr>
          </a:p>
        </p:txBody>
      </p:sp>
      <p:sp>
        <p:nvSpPr>
          <p:cNvPr id="3277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8" name="Rectangle 11"/>
          <p:cNvSpPr>
            <a:spLocks noChangeArrowheads="1"/>
          </p:cNvSpPr>
          <p:nvPr/>
        </p:nvSpPr>
        <p:spPr bwMode="auto">
          <a:xfrm>
            <a:off x="228600" y="1447800"/>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buFont typeface="Arial" panose="020B0604020202020204" pitchFamily="34" charset="0"/>
              <a:buChar char="•"/>
            </a:pPr>
            <a:r>
              <a:rPr lang="en-US" baseline="0" dirty="0" smtClean="0"/>
              <a:t>The </a:t>
            </a:r>
            <a:r>
              <a:rPr lang="en-US" baseline="0" dirty="0"/>
              <a:t>signal created by a microphone or a telephone set when a word or two is pronounced. </a:t>
            </a:r>
            <a:endParaRPr lang="en-US" baseline="0" dirty="0" smtClean="0"/>
          </a:p>
          <a:p>
            <a:pPr marL="285750" indent="-285750" algn="just">
              <a:buFont typeface="Arial" panose="020B0604020202020204" pitchFamily="34" charset="0"/>
              <a:buChar char="•"/>
            </a:pPr>
            <a:r>
              <a:rPr lang="en-US" baseline="0" dirty="0" smtClean="0"/>
              <a:t>In </a:t>
            </a:r>
            <a:r>
              <a:rPr lang="en-US" baseline="0" dirty="0"/>
              <a:t>this case, the composite signal cannot be periodic, because that implies that we are repeating the same word or words with exactly the same tone.</a:t>
            </a:r>
          </a:p>
        </p:txBody>
      </p:sp>
      <p:sp>
        <p:nvSpPr>
          <p:cNvPr id="32779" name="Text Box 12"/>
          <p:cNvSpPr txBox="1">
            <a:spLocks noChangeArrowheads="1"/>
          </p:cNvSpPr>
          <p:nvPr/>
        </p:nvSpPr>
        <p:spPr bwMode="auto">
          <a:xfrm>
            <a:off x="1143000" y="182563"/>
            <a:ext cx="72875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a:solidFill>
                  <a:schemeClr val="bg1"/>
                </a:solidFill>
              </a:rPr>
              <a:t>Example: a </a:t>
            </a:r>
            <a:r>
              <a:rPr lang="en-US" sz="3200" baseline="0" dirty="0" err="1">
                <a:solidFill>
                  <a:schemeClr val="bg1"/>
                </a:solidFill>
              </a:rPr>
              <a:t>nonperiodic</a:t>
            </a:r>
            <a:r>
              <a:rPr lang="en-US" sz="3200" baseline="0" dirty="0">
                <a:solidFill>
                  <a:schemeClr val="bg1"/>
                </a:solidFill>
              </a:rPr>
              <a:t> composite signal </a:t>
            </a:r>
          </a:p>
        </p:txBody>
      </p:sp>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56" y="2940844"/>
            <a:ext cx="83454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510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lgn="ctr">
              <a:buNone/>
            </a:pPr>
            <a:r>
              <a:rPr lang="en-US" sz="2800" b="1" dirty="0" smtClean="0"/>
              <a:t>DATA vs SIGNAL</a:t>
            </a:r>
            <a:endParaRPr lang="en-IN" sz="2800" b="1" dirty="0"/>
          </a:p>
        </p:txBody>
      </p:sp>
      <p:pic>
        <p:nvPicPr>
          <p:cNvPr id="3" name="Picture 2"/>
          <p:cNvPicPr>
            <a:picLocks noChangeAspect="1"/>
          </p:cNvPicPr>
          <p:nvPr/>
        </p:nvPicPr>
        <p:blipFill>
          <a:blip r:embed="rId2"/>
          <a:stretch>
            <a:fillRect/>
          </a:stretch>
        </p:blipFill>
        <p:spPr>
          <a:xfrm>
            <a:off x="519112" y="1714500"/>
            <a:ext cx="8105775" cy="4381500"/>
          </a:xfrm>
          <a:prstGeom prst="rect">
            <a:avLst/>
          </a:prstGeom>
        </p:spPr>
      </p:pic>
    </p:spTree>
    <p:extLst>
      <p:ext uri="{BB962C8B-B14F-4D97-AF65-F5344CB8AC3E}">
        <p14:creationId xmlns:p14="http://schemas.microsoft.com/office/powerpoint/2010/main" val="3965177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6"/>
          <p:cNvSpPr>
            <a:spLocks noGrp="1" noChangeArrowheads="1"/>
          </p:cNvSpPr>
          <p:nvPr>
            <p:ph idx="1"/>
          </p:nvPr>
        </p:nvSpPr>
        <p:spPr>
          <a:xfrm>
            <a:off x="585788" y="1532327"/>
            <a:ext cx="8426896" cy="4120836"/>
          </a:xfrm>
        </p:spPr>
        <p:txBody>
          <a:bodyPr/>
          <a:lstStyle/>
          <a:p>
            <a:pPr eaLnBrk="1" hangingPunct="1"/>
            <a:r>
              <a:rPr lang="en-US" dirty="0" smtClean="0">
                <a:solidFill>
                  <a:schemeClr val="tx1"/>
                </a:solidFill>
              </a:rPr>
              <a:t>The bandwidth of a composite signal is the difference between the highest and the lowest frequencies contained in that signal.</a:t>
            </a:r>
          </a:p>
          <a:p>
            <a:pPr eaLnBrk="1" hangingPunct="1"/>
            <a:endParaRPr lang="en-US" dirty="0" smtClean="0">
              <a:solidFill>
                <a:schemeClr val="tx1"/>
              </a:solidFill>
            </a:endParaRPr>
          </a:p>
        </p:txBody>
      </p:sp>
      <p:sp>
        <p:nvSpPr>
          <p:cNvPr id="34826" name="Rectangle 15"/>
          <p:cNvSpPr>
            <a:spLocks noGrp="1" noChangeArrowheads="1"/>
          </p:cNvSpPr>
          <p:nvPr>
            <p:ph type="title"/>
          </p:nvPr>
        </p:nvSpPr>
        <p:spPr>
          <a:xfrm>
            <a:off x="1066800" y="609600"/>
            <a:ext cx="7391400" cy="1143000"/>
          </a:xfrm>
        </p:spPr>
        <p:txBody>
          <a:bodyPr>
            <a:normAutofit fontScale="90000"/>
          </a:bodyPr>
          <a:lstStyle/>
          <a:p>
            <a:pPr eaLnBrk="1" hangingPunct="1"/>
            <a:r>
              <a:rPr lang="en-US" smtClean="0"/>
              <a:t>Bandwidth and Signal Frequency</a:t>
            </a:r>
          </a:p>
        </p:txBody>
      </p:sp>
      <p:sp>
        <p:nvSpPr>
          <p:cNvPr id="3481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48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482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48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48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482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48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pic>
        <p:nvPicPr>
          <p:cNvPr id="1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420888"/>
            <a:ext cx="5252789" cy="429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4"/>
          <p:cNvSpPr txBox="1">
            <a:spLocks noChangeArrowheads="1"/>
          </p:cNvSpPr>
          <p:nvPr/>
        </p:nvSpPr>
        <p:spPr bwMode="auto">
          <a:xfrm>
            <a:off x="7555" y="3468107"/>
            <a:ext cx="35718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i="0" baseline="0" dirty="0" smtClean="0">
                <a:solidFill>
                  <a:schemeClr val="folHlink"/>
                </a:solidFill>
              </a:rPr>
              <a:t> </a:t>
            </a:r>
            <a:r>
              <a:rPr lang="en-US" sz="2000" baseline="0" dirty="0"/>
              <a:t>The bandwidth of periodic and </a:t>
            </a:r>
            <a:endParaRPr lang="en-US" sz="2000" baseline="0" dirty="0" smtClean="0"/>
          </a:p>
          <a:p>
            <a:r>
              <a:rPr lang="en-US" sz="2000" baseline="0" dirty="0" err="1" smtClean="0"/>
              <a:t>nonperiodic</a:t>
            </a:r>
            <a:r>
              <a:rPr lang="en-US" sz="2000" baseline="0" dirty="0" smtClean="0"/>
              <a:t> </a:t>
            </a:r>
            <a:r>
              <a:rPr lang="en-US" sz="2000" baseline="0" dirty="0"/>
              <a:t>composite signals</a:t>
            </a:r>
          </a:p>
        </p:txBody>
      </p:sp>
    </p:spTree>
    <p:extLst>
      <p:ext uri="{BB962C8B-B14F-4D97-AF65-F5344CB8AC3E}">
        <p14:creationId xmlns:p14="http://schemas.microsoft.com/office/powerpoint/2010/main" val="3463629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6868"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36869" name="Group 4"/>
          <p:cNvGrpSpPr>
            <a:grpSpLocks/>
          </p:cNvGrpSpPr>
          <p:nvPr/>
        </p:nvGrpSpPr>
        <p:grpSpPr bwMode="auto">
          <a:xfrm>
            <a:off x="490538" y="773113"/>
            <a:ext cx="738187" cy="474662"/>
            <a:chOff x="309" y="487"/>
            <a:chExt cx="465" cy="299"/>
          </a:xfrm>
        </p:grpSpPr>
        <p:sp>
          <p:nvSpPr>
            <p:cNvPr id="3687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687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36870"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6871"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6872"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6873"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4" name="Rectangle 11"/>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If a periodic signal is decomposed into five sine waves with frequencies of 100, 300, 500, 700, and 900 Hz, what is its bandwidth? Draw the spectrum, assuming all components have a maximum amplitude of 10 V.</a:t>
            </a:r>
          </a:p>
          <a:p>
            <a:pPr algn="just"/>
            <a:r>
              <a:rPr lang="en-US" baseline="0">
                <a:solidFill>
                  <a:schemeClr val="hlink"/>
                </a:solidFill>
              </a:rPr>
              <a:t>Solution</a:t>
            </a:r>
          </a:p>
          <a:p>
            <a:pPr algn="just"/>
            <a:r>
              <a:rPr lang="en-US" baseline="0"/>
              <a:t>Let </a:t>
            </a:r>
            <a:r>
              <a:rPr lang="en-US" baseline="0">
                <a:solidFill>
                  <a:schemeClr val="hlink"/>
                </a:solidFill>
              </a:rPr>
              <a:t>f</a:t>
            </a:r>
            <a:r>
              <a:rPr lang="en-US" baseline="-14000">
                <a:solidFill>
                  <a:schemeClr val="hlink"/>
                </a:solidFill>
              </a:rPr>
              <a:t>h</a:t>
            </a:r>
            <a:r>
              <a:rPr lang="en-US" baseline="0"/>
              <a:t> be the highest frequency, </a:t>
            </a:r>
            <a:r>
              <a:rPr lang="en-US" baseline="0">
                <a:solidFill>
                  <a:schemeClr val="hlink"/>
                </a:solidFill>
              </a:rPr>
              <a:t>f</a:t>
            </a:r>
            <a:r>
              <a:rPr lang="en-US" baseline="-14000">
                <a:solidFill>
                  <a:schemeClr val="hlink"/>
                </a:solidFill>
              </a:rPr>
              <a:t>l</a:t>
            </a:r>
            <a:r>
              <a:rPr lang="en-US" baseline="0"/>
              <a:t> the lowest frequency, and </a:t>
            </a:r>
            <a:r>
              <a:rPr lang="en-US" baseline="0">
                <a:solidFill>
                  <a:schemeClr val="hlink"/>
                </a:solidFill>
              </a:rPr>
              <a:t>B</a:t>
            </a:r>
            <a:r>
              <a:rPr lang="en-US" baseline="0"/>
              <a:t> the bandwidth. Then</a:t>
            </a:r>
          </a:p>
        </p:txBody>
      </p:sp>
      <p:sp>
        <p:nvSpPr>
          <p:cNvPr id="36875" name="Text Box 12"/>
          <p:cNvSpPr txBox="1">
            <a:spLocks noChangeArrowheads="1"/>
          </p:cNvSpPr>
          <p:nvPr/>
        </p:nvSpPr>
        <p:spPr bwMode="auto">
          <a:xfrm>
            <a:off x="1143000" y="182563"/>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solidFill>
                  <a:schemeClr val="bg1"/>
                </a:solidFill>
              </a:rPr>
              <a:t>Example</a:t>
            </a:r>
            <a:endParaRPr lang="en-US" sz="3200" baseline="0" dirty="0">
              <a:solidFill>
                <a:schemeClr val="bg1"/>
              </a:solidFill>
            </a:endParaRPr>
          </a:p>
        </p:txBody>
      </p:sp>
      <p:pic>
        <p:nvPicPr>
          <p:cNvPr id="3687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131" y="2894012"/>
            <a:ext cx="3843337" cy="458788"/>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7" name="Rectangle 15"/>
          <p:cNvSpPr>
            <a:spLocks noChangeArrowheads="1"/>
          </p:cNvSpPr>
          <p:nvPr/>
        </p:nvSpPr>
        <p:spPr bwMode="auto">
          <a:xfrm>
            <a:off x="288925" y="3400425"/>
            <a:ext cx="853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The spectrum has only five spikes, at 100, 300, 500, 700, and 900 </a:t>
            </a:r>
            <a:r>
              <a:rPr lang="en-US" baseline="0" dirty="0" smtClean="0"/>
              <a:t>Hz.</a:t>
            </a:r>
            <a:endParaRPr lang="en-US" baseline="0" dirty="0"/>
          </a:p>
        </p:txBody>
      </p:sp>
      <p:pic>
        <p:nvPicPr>
          <p:cNvPr id="1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281" y="4152900"/>
            <a:ext cx="6929438"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796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891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38917" name="Group 4"/>
          <p:cNvGrpSpPr>
            <a:grpSpLocks/>
          </p:cNvGrpSpPr>
          <p:nvPr/>
        </p:nvGrpSpPr>
        <p:grpSpPr bwMode="auto">
          <a:xfrm>
            <a:off x="490538" y="773113"/>
            <a:ext cx="738187" cy="474662"/>
            <a:chOff x="309" y="487"/>
            <a:chExt cx="465" cy="299"/>
          </a:xfrm>
        </p:grpSpPr>
        <p:sp>
          <p:nvSpPr>
            <p:cNvPr id="38926"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8927"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3891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8919"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892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38921"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2" name="Rectangle 11"/>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A periodic signal has a bandwidth of 20 Hz. The highest frequency is 60 Hz. What is the lowest frequency? Draw the spectrum if the signal contains all frequencies of the same amplitude.</a:t>
            </a:r>
          </a:p>
          <a:p>
            <a:pPr algn="just"/>
            <a:r>
              <a:rPr lang="en-US" baseline="0">
                <a:solidFill>
                  <a:schemeClr val="hlink"/>
                </a:solidFill>
              </a:rPr>
              <a:t>Solution</a:t>
            </a:r>
          </a:p>
          <a:p>
            <a:pPr algn="just"/>
            <a:r>
              <a:rPr lang="en-US" baseline="0"/>
              <a:t>Let </a:t>
            </a:r>
            <a:r>
              <a:rPr lang="en-US" baseline="0">
                <a:solidFill>
                  <a:schemeClr val="hlink"/>
                </a:solidFill>
              </a:rPr>
              <a:t>f</a:t>
            </a:r>
            <a:r>
              <a:rPr lang="en-US" baseline="-25000">
                <a:solidFill>
                  <a:schemeClr val="hlink"/>
                </a:solidFill>
              </a:rPr>
              <a:t>h</a:t>
            </a:r>
            <a:r>
              <a:rPr lang="en-US" baseline="0"/>
              <a:t> be the highest frequency, </a:t>
            </a:r>
            <a:r>
              <a:rPr lang="en-US" baseline="0">
                <a:solidFill>
                  <a:schemeClr val="hlink"/>
                </a:solidFill>
              </a:rPr>
              <a:t>f</a:t>
            </a:r>
            <a:r>
              <a:rPr lang="en-US" baseline="-25000">
                <a:solidFill>
                  <a:schemeClr val="hlink"/>
                </a:solidFill>
              </a:rPr>
              <a:t>l</a:t>
            </a:r>
            <a:r>
              <a:rPr lang="en-US" baseline="0"/>
              <a:t> the lowest frequency, and </a:t>
            </a:r>
            <a:r>
              <a:rPr lang="en-US" baseline="0">
                <a:solidFill>
                  <a:schemeClr val="hlink"/>
                </a:solidFill>
              </a:rPr>
              <a:t>B</a:t>
            </a:r>
            <a:r>
              <a:rPr lang="en-US" baseline="0"/>
              <a:t> the bandwidth. Then</a:t>
            </a:r>
          </a:p>
        </p:txBody>
      </p:sp>
      <p:sp>
        <p:nvSpPr>
          <p:cNvPr id="38923" name="Text Box 12"/>
          <p:cNvSpPr txBox="1">
            <a:spLocks noChangeArrowheads="1"/>
          </p:cNvSpPr>
          <p:nvPr/>
        </p:nvSpPr>
        <p:spPr bwMode="auto">
          <a:xfrm>
            <a:off x="1143000" y="182563"/>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solidFill>
                  <a:schemeClr val="bg1"/>
                </a:solidFill>
              </a:rPr>
              <a:t>Example</a:t>
            </a:r>
            <a:endParaRPr lang="en-US" sz="3200" baseline="0" dirty="0">
              <a:solidFill>
                <a:schemeClr val="bg1"/>
              </a:solidFill>
            </a:endParaRPr>
          </a:p>
        </p:txBody>
      </p:sp>
      <p:pic>
        <p:nvPicPr>
          <p:cNvPr id="3892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418" y="2849115"/>
            <a:ext cx="6507163" cy="42227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5" name="Rectangle 15"/>
          <p:cNvSpPr>
            <a:spLocks noChangeArrowheads="1"/>
          </p:cNvSpPr>
          <p:nvPr/>
        </p:nvSpPr>
        <p:spPr bwMode="auto">
          <a:xfrm>
            <a:off x="1782306" y="3577261"/>
            <a:ext cx="56636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baseline="0" dirty="0"/>
              <a:t>The spectrum contains all integer frequencies. </a:t>
            </a:r>
          </a:p>
        </p:txBody>
      </p:sp>
      <p:pic>
        <p:nvPicPr>
          <p:cNvPr id="1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39" y="4183270"/>
            <a:ext cx="8034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149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0964"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40965" name="Group 4"/>
          <p:cNvGrpSpPr>
            <a:grpSpLocks/>
          </p:cNvGrpSpPr>
          <p:nvPr/>
        </p:nvGrpSpPr>
        <p:grpSpPr bwMode="auto">
          <a:xfrm>
            <a:off x="490538" y="773113"/>
            <a:ext cx="738187" cy="474662"/>
            <a:chOff x="309" y="487"/>
            <a:chExt cx="465" cy="299"/>
          </a:xfrm>
        </p:grpSpPr>
        <p:sp>
          <p:nvSpPr>
            <p:cNvPr id="40972"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0973"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40966"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0967"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0968"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0969"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0" name="Rectangle 11"/>
          <p:cNvSpPr>
            <a:spLocks noChangeArrowheads="1"/>
          </p:cNvSpPr>
          <p:nvPr/>
        </p:nvSpPr>
        <p:spPr bwMode="auto">
          <a:xfrm>
            <a:off x="228600" y="1447800"/>
            <a:ext cx="8534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A </a:t>
            </a:r>
            <a:r>
              <a:rPr lang="en-US" baseline="0" dirty="0" err="1"/>
              <a:t>nonperiodic</a:t>
            </a:r>
            <a:r>
              <a:rPr lang="en-US" baseline="0" dirty="0"/>
              <a:t> composite signal has a bandwidth of 200 kHz, with a middle frequency of 140 kHz and peak amplitude of 20 V. The two extreme frequencies have an amplitude of 0. Draw the frequency domain of the signal.</a:t>
            </a:r>
          </a:p>
          <a:p>
            <a:pPr algn="just"/>
            <a:endParaRPr lang="en-US" baseline="0" dirty="0"/>
          </a:p>
          <a:p>
            <a:pPr algn="just"/>
            <a:r>
              <a:rPr lang="en-US" baseline="0" dirty="0">
                <a:solidFill>
                  <a:schemeClr val="hlink"/>
                </a:solidFill>
              </a:rPr>
              <a:t>Solution</a:t>
            </a:r>
          </a:p>
          <a:p>
            <a:pPr algn="just"/>
            <a:r>
              <a:rPr lang="en-US" baseline="0" dirty="0"/>
              <a:t>The lowest frequency must be at 40 kHz and the highest at 240 kHz. </a:t>
            </a:r>
          </a:p>
        </p:txBody>
      </p:sp>
      <p:sp>
        <p:nvSpPr>
          <p:cNvPr id="40971" name="Text Box 12"/>
          <p:cNvSpPr txBox="1">
            <a:spLocks noChangeArrowheads="1"/>
          </p:cNvSpPr>
          <p:nvPr/>
        </p:nvSpPr>
        <p:spPr bwMode="auto">
          <a:xfrm>
            <a:off x="1143000" y="182563"/>
            <a:ext cx="179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a:solidFill>
                  <a:schemeClr val="bg1"/>
                </a:solidFill>
              </a:rPr>
              <a:t>Example </a:t>
            </a:r>
          </a:p>
        </p:txBody>
      </p:sp>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6" y="3352800"/>
            <a:ext cx="81359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292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301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43013" name="Group 4"/>
          <p:cNvGrpSpPr>
            <a:grpSpLocks/>
          </p:cNvGrpSpPr>
          <p:nvPr/>
        </p:nvGrpSpPr>
        <p:grpSpPr bwMode="auto">
          <a:xfrm>
            <a:off x="490538" y="773113"/>
            <a:ext cx="738187" cy="474662"/>
            <a:chOff x="309" y="487"/>
            <a:chExt cx="465" cy="299"/>
          </a:xfrm>
        </p:grpSpPr>
        <p:sp>
          <p:nvSpPr>
            <p:cNvPr id="4302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302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43014"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3015"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3016"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solidFill>
                <a:schemeClr val="bg1"/>
              </a:solidFill>
              <a:latin typeface="Tahoma" pitchFamily="34" charset="0"/>
            </a:endParaRPr>
          </a:p>
        </p:txBody>
      </p:sp>
      <p:sp>
        <p:nvSpPr>
          <p:cNvPr id="4301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8" name="Rectangle 11"/>
          <p:cNvSpPr>
            <a:spLocks noChangeArrowheads="1"/>
          </p:cNvSpPr>
          <p:nvPr/>
        </p:nvSpPr>
        <p:spPr bwMode="auto">
          <a:xfrm>
            <a:off x="288925" y="1601963"/>
            <a:ext cx="8534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An example of a </a:t>
            </a:r>
            <a:r>
              <a:rPr lang="en-US" baseline="0" dirty="0" smtClean="0"/>
              <a:t>non-periodic </a:t>
            </a:r>
            <a:r>
              <a:rPr lang="en-US" baseline="0" dirty="0"/>
              <a:t>composite signal is the signal propagated by an AM radio station. In the United States, each AM radio station is assigned a 10-kHz bandwidth. The total bandwidth dedicated to AM radio ranges from 530 to 1700 kHz. </a:t>
            </a:r>
          </a:p>
        </p:txBody>
      </p:sp>
      <p:sp>
        <p:nvSpPr>
          <p:cNvPr id="43019" name="Text Box 12"/>
          <p:cNvSpPr txBox="1">
            <a:spLocks noChangeArrowheads="1"/>
          </p:cNvSpPr>
          <p:nvPr/>
        </p:nvSpPr>
        <p:spPr bwMode="auto">
          <a:xfrm>
            <a:off x="1143000" y="182563"/>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solidFill>
                  <a:schemeClr val="bg1"/>
                </a:solidFill>
              </a:rPr>
              <a:t>Example</a:t>
            </a:r>
            <a:endParaRPr lang="en-US" sz="3200" baseline="0" dirty="0">
              <a:solidFill>
                <a:schemeClr val="bg1"/>
              </a:solidFill>
            </a:endParaRPr>
          </a:p>
        </p:txBody>
      </p:sp>
      <p:sp>
        <p:nvSpPr>
          <p:cNvPr id="14" name="Rectangle 11"/>
          <p:cNvSpPr>
            <a:spLocks noChangeArrowheads="1"/>
          </p:cNvSpPr>
          <p:nvPr/>
        </p:nvSpPr>
        <p:spPr bwMode="auto">
          <a:xfrm>
            <a:off x="220662" y="3933056"/>
            <a:ext cx="87026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baseline="0" dirty="0"/>
              <a:t>Another example of a </a:t>
            </a:r>
            <a:r>
              <a:rPr lang="en-US" baseline="0" dirty="0" err="1"/>
              <a:t>nonperiodic</a:t>
            </a:r>
            <a:r>
              <a:rPr lang="en-US" baseline="0" dirty="0"/>
              <a:t> composite signal is the signal propagated by an FM radio station. In the United States, each FM radio station is assigned a 200-kHz bandwidth. The total bandwidth dedicated to FM radio ranges from 88 to 108 </a:t>
            </a:r>
            <a:r>
              <a:rPr lang="en-US" baseline="0" dirty="0" err="1"/>
              <a:t>MHz.</a:t>
            </a:r>
            <a:r>
              <a:rPr lang="en-US" baseline="0" dirty="0"/>
              <a:t> </a:t>
            </a:r>
          </a:p>
        </p:txBody>
      </p:sp>
    </p:spTree>
    <p:extLst>
      <p:ext uri="{BB962C8B-B14F-4D97-AF65-F5344CB8AC3E}">
        <p14:creationId xmlns:p14="http://schemas.microsoft.com/office/powerpoint/2010/main" val="2712299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301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43013" name="Group 4"/>
          <p:cNvGrpSpPr>
            <a:grpSpLocks/>
          </p:cNvGrpSpPr>
          <p:nvPr/>
        </p:nvGrpSpPr>
        <p:grpSpPr bwMode="auto">
          <a:xfrm>
            <a:off x="490538" y="773113"/>
            <a:ext cx="738187" cy="474662"/>
            <a:chOff x="309" y="487"/>
            <a:chExt cx="465" cy="299"/>
          </a:xfrm>
        </p:grpSpPr>
        <p:sp>
          <p:nvSpPr>
            <p:cNvPr id="4302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302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43014"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3015"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3016"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solidFill>
                <a:schemeClr val="bg1"/>
              </a:solidFill>
              <a:latin typeface="Tahoma" pitchFamily="34" charset="0"/>
            </a:endParaRPr>
          </a:p>
        </p:txBody>
      </p:sp>
      <p:sp>
        <p:nvSpPr>
          <p:cNvPr id="4301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9" name="Text Box 12"/>
          <p:cNvSpPr txBox="1">
            <a:spLocks noChangeArrowheads="1"/>
          </p:cNvSpPr>
          <p:nvPr/>
        </p:nvSpPr>
        <p:spPr bwMode="auto">
          <a:xfrm>
            <a:off x="1143000" y="182563"/>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solidFill>
                  <a:schemeClr val="bg1"/>
                </a:solidFill>
              </a:rPr>
              <a:t>Example</a:t>
            </a:r>
            <a:endParaRPr lang="en-US" sz="3200" baseline="0" dirty="0">
              <a:solidFill>
                <a:schemeClr val="bg1"/>
              </a:solidFill>
            </a:endParaRPr>
          </a:p>
        </p:txBody>
      </p:sp>
      <p:sp>
        <p:nvSpPr>
          <p:cNvPr id="15" name="Rectangle 11"/>
          <p:cNvSpPr>
            <a:spLocks noChangeArrowheads="1"/>
          </p:cNvSpPr>
          <p:nvPr/>
        </p:nvSpPr>
        <p:spPr bwMode="auto">
          <a:xfrm>
            <a:off x="251520" y="1351156"/>
            <a:ext cx="8534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Another example of a </a:t>
            </a:r>
            <a:r>
              <a:rPr lang="en-US" baseline="0" dirty="0" err="1"/>
              <a:t>nonperiodic</a:t>
            </a:r>
            <a:r>
              <a:rPr lang="en-US" baseline="0" dirty="0"/>
              <a:t> composite signal is the signal received by an old-fashioned analog black-and-white TV. A TV screen is made up of pixels. If we assume a resolution of 525 × 700, we have 367,500 pixels per screen. If we scan the screen 30 times per second, this is 367,500 × 30 = 11,025,000 pixels per second. The worst-case scenario is alternating black and white pixels. We can send 2 pixels per cycle. Therefore, we need 11,025,000 / 2 = 5,512,500 cycles per second, or Hz. </a:t>
            </a:r>
            <a:endParaRPr lang="en-US" baseline="0" dirty="0" smtClean="0"/>
          </a:p>
          <a:p>
            <a:pPr algn="just"/>
            <a:r>
              <a:rPr lang="en-US" baseline="0" dirty="0" smtClean="0"/>
              <a:t>The </a:t>
            </a:r>
            <a:r>
              <a:rPr lang="en-US" baseline="0" dirty="0"/>
              <a:t>bandwidth needed is 5.5125 </a:t>
            </a:r>
            <a:r>
              <a:rPr lang="en-US" baseline="0" dirty="0" err="1"/>
              <a:t>MHz.</a:t>
            </a:r>
            <a:r>
              <a:rPr lang="en-US" baseline="0" dirty="0"/>
              <a:t> </a:t>
            </a:r>
          </a:p>
        </p:txBody>
      </p:sp>
    </p:spTree>
    <p:extLst>
      <p:ext uri="{BB962C8B-B14F-4D97-AF65-F5344CB8AC3E}">
        <p14:creationId xmlns:p14="http://schemas.microsoft.com/office/powerpoint/2010/main" val="3329785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2924944"/>
            <a:ext cx="4680520" cy="769441"/>
          </a:xfrm>
          <a:prstGeom prst="rect">
            <a:avLst/>
          </a:prstGeom>
          <a:noFill/>
        </p:spPr>
        <p:txBody>
          <a:bodyPr wrap="square" rtlCol="0">
            <a:spAutoFit/>
          </a:bodyPr>
          <a:lstStyle/>
          <a:p>
            <a:r>
              <a:rPr lang="en-US" sz="4400" dirty="0" smtClean="0">
                <a:latin typeface="Bahnschrift SemiBold" panose="020B0502040204020203" pitchFamily="34" charset="0"/>
              </a:rPr>
              <a:t>DIGITAL SIGNALS</a:t>
            </a:r>
            <a:endParaRPr lang="en-IN" sz="4400" dirty="0">
              <a:latin typeface="Bahnschrift SemiBold" panose="020B0502040204020203" pitchFamily="34" charset="0"/>
            </a:endParaRPr>
          </a:p>
        </p:txBody>
      </p:sp>
    </p:spTree>
    <p:extLst>
      <p:ext uri="{BB962C8B-B14F-4D97-AF65-F5344CB8AC3E}">
        <p14:creationId xmlns:p14="http://schemas.microsoft.com/office/powerpoint/2010/main" val="3719133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 name="Text Box 4"/>
          <p:cNvSpPr txBox="1">
            <a:spLocks noChangeArrowheads="1"/>
          </p:cNvSpPr>
          <p:nvPr/>
        </p:nvSpPr>
        <p:spPr bwMode="auto">
          <a:xfrm>
            <a:off x="152400" y="282714"/>
            <a:ext cx="8763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solidFill>
                  <a:schemeClr val="tx1">
                    <a:lumMod val="95000"/>
                    <a:lumOff val="5000"/>
                  </a:schemeClr>
                </a:solidFill>
              </a:rPr>
              <a:t>Two </a:t>
            </a:r>
            <a:r>
              <a:rPr lang="en-US" sz="2000" baseline="0" dirty="0">
                <a:solidFill>
                  <a:schemeClr val="tx1">
                    <a:lumMod val="95000"/>
                    <a:lumOff val="5000"/>
                  </a:schemeClr>
                </a:solidFill>
              </a:rPr>
              <a:t>digital signals: one with two signal levels and the </a:t>
            </a:r>
            <a:r>
              <a:rPr lang="en-US" sz="2000" baseline="0" dirty="0" smtClean="0">
                <a:solidFill>
                  <a:schemeClr val="tx1">
                    <a:lumMod val="95000"/>
                    <a:lumOff val="5000"/>
                  </a:schemeClr>
                </a:solidFill>
              </a:rPr>
              <a:t>other with </a:t>
            </a:r>
            <a:r>
              <a:rPr lang="en-US" sz="2000" baseline="0" dirty="0">
                <a:solidFill>
                  <a:schemeClr val="tx1">
                    <a:lumMod val="95000"/>
                    <a:lumOff val="5000"/>
                  </a:schemeClr>
                </a:solidFill>
              </a:rPr>
              <a:t>four signal levels</a:t>
            </a:r>
          </a:p>
        </p:txBody>
      </p:sp>
      <p:sp>
        <p:nvSpPr>
          <p:cNvPr id="512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512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261575"/>
            <a:ext cx="5703888"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412776"/>
            <a:ext cx="11334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901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6148"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6149" name="Group 4"/>
          <p:cNvGrpSpPr>
            <a:grpSpLocks/>
          </p:cNvGrpSpPr>
          <p:nvPr/>
        </p:nvGrpSpPr>
        <p:grpSpPr bwMode="auto">
          <a:xfrm>
            <a:off x="490538" y="773113"/>
            <a:ext cx="738187" cy="474662"/>
            <a:chOff x="309" y="487"/>
            <a:chExt cx="465" cy="299"/>
          </a:xfrm>
        </p:grpSpPr>
        <p:sp>
          <p:nvSpPr>
            <p:cNvPr id="615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615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6150"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6151"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6152"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6154" name="Rectangle 11"/>
          <p:cNvSpPr>
            <a:spLocks noChangeArrowheads="1"/>
          </p:cNvSpPr>
          <p:nvPr/>
        </p:nvSpPr>
        <p:spPr bwMode="auto">
          <a:xfrm>
            <a:off x="228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A </a:t>
            </a:r>
            <a:r>
              <a:rPr lang="en-US" baseline="0">
                <a:solidFill>
                  <a:schemeClr val="hlink"/>
                </a:solidFill>
              </a:rPr>
              <a:t>digital</a:t>
            </a:r>
            <a:r>
              <a:rPr lang="en-US" baseline="0"/>
              <a:t> signal has </a:t>
            </a:r>
            <a:r>
              <a:rPr lang="en-US" baseline="0">
                <a:solidFill>
                  <a:schemeClr val="hlink"/>
                </a:solidFill>
              </a:rPr>
              <a:t>eight</a:t>
            </a:r>
            <a:r>
              <a:rPr lang="en-US" baseline="0"/>
              <a:t> levels. How many bits are needed per level? We calculate the number of bits from the formula</a:t>
            </a:r>
          </a:p>
        </p:txBody>
      </p:sp>
      <p:sp>
        <p:nvSpPr>
          <p:cNvPr id="6155" name="Text Box 12"/>
          <p:cNvSpPr txBox="1">
            <a:spLocks noChangeArrowheads="1"/>
          </p:cNvSpPr>
          <p:nvPr/>
        </p:nvSpPr>
        <p:spPr bwMode="auto">
          <a:xfrm>
            <a:off x="1143000" y="668338"/>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3200" baseline="0" dirty="0" smtClean="0"/>
              <a:t>Example</a:t>
            </a:r>
            <a:endParaRPr lang="en-US" sz="3200" baseline="0" dirty="0"/>
          </a:p>
        </p:txBody>
      </p:sp>
      <p:pic>
        <p:nvPicPr>
          <p:cNvPr id="615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837" y="2605088"/>
            <a:ext cx="4346575"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7" name="Rectangle 15"/>
          <p:cNvSpPr>
            <a:spLocks noChangeArrowheads="1"/>
          </p:cNvSpPr>
          <p:nvPr/>
        </p:nvSpPr>
        <p:spPr bwMode="auto">
          <a:xfrm>
            <a:off x="228600" y="3212976"/>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Each signal level is represented by 3 bits.</a:t>
            </a:r>
          </a:p>
        </p:txBody>
      </p:sp>
    </p:spTree>
    <p:extLst>
      <p:ext uri="{BB962C8B-B14F-4D97-AF65-F5344CB8AC3E}">
        <p14:creationId xmlns:p14="http://schemas.microsoft.com/office/powerpoint/2010/main" val="1331258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819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8197" name="Group 4"/>
          <p:cNvGrpSpPr>
            <a:grpSpLocks/>
          </p:cNvGrpSpPr>
          <p:nvPr/>
        </p:nvGrpSpPr>
        <p:grpSpPr bwMode="auto">
          <a:xfrm>
            <a:off x="490538" y="773113"/>
            <a:ext cx="738187" cy="474662"/>
            <a:chOff x="309" y="487"/>
            <a:chExt cx="465" cy="299"/>
          </a:xfrm>
        </p:grpSpPr>
        <p:sp>
          <p:nvSpPr>
            <p:cNvPr id="820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820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819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8199"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820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8201"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 name="Rectangle 11"/>
          <p:cNvSpPr>
            <a:spLocks noChangeArrowheads="1"/>
          </p:cNvSpPr>
          <p:nvPr/>
        </p:nvSpPr>
        <p:spPr bwMode="auto">
          <a:xfrm>
            <a:off x="213257" y="1122363"/>
            <a:ext cx="8534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1" baseline="0" dirty="0" smtClean="0"/>
              <a:t>Bit rate :</a:t>
            </a:r>
            <a:r>
              <a:rPr lang="en-US" b="1" dirty="0" smtClean="0"/>
              <a:t> </a:t>
            </a:r>
            <a:r>
              <a:rPr lang="en-US" dirty="0" smtClean="0"/>
              <a:t>Number of bits sent in 1sec, bps</a:t>
            </a:r>
            <a:endParaRPr lang="en-US" i="1" dirty="0" smtClean="0"/>
          </a:p>
          <a:p>
            <a:pPr algn="just"/>
            <a:endParaRPr lang="en-US" baseline="0" dirty="0" smtClean="0"/>
          </a:p>
          <a:p>
            <a:pPr algn="just"/>
            <a:r>
              <a:rPr lang="en-US" baseline="0" dirty="0" smtClean="0"/>
              <a:t>Assume </a:t>
            </a:r>
            <a:r>
              <a:rPr lang="en-US" baseline="0" dirty="0"/>
              <a:t>we need to download text documents at the rate of 100 pages per </a:t>
            </a:r>
            <a:r>
              <a:rPr lang="en-US" baseline="0" dirty="0">
                <a:solidFill>
                  <a:schemeClr val="hlink"/>
                </a:solidFill>
              </a:rPr>
              <a:t>sec</a:t>
            </a:r>
            <a:r>
              <a:rPr lang="en-US" baseline="0" dirty="0"/>
              <a:t>. What is the required bit rate of the channel?</a:t>
            </a:r>
          </a:p>
          <a:p>
            <a:pPr algn="just"/>
            <a:r>
              <a:rPr lang="en-US" baseline="0" dirty="0">
                <a:solidFill>
                  <a:schemeClr val="hlink"/>
                </a:solidFill>
              </a:rPr>
              <a:t>Solution</a:t>
            </a:r>
          </a:p>
          <a:p>
            <a:pPr algn="just"/>
            <a:r>
              <a:rPr lang="en-US" baseline="0" dirty="0"/>
              <a:t>A page is an average of 24 lines with 80 characters in each line. If we assume that one character requires 8 bits (</a:t>
            </a:r>
            <a:r>
              <a:rPr lang="en-US" baseline="0" dirty="0" err="1"/>
              <a:t>ascii</a:t>
            </a:r>
            <a:r>
              <a:rPr lang="en-US" baseline="0" dirty="0"/>
              <a:t>), the bit rate is</a:t>
            </a:r>
          </a:p>
        </p:txBody>
      </p:sp>
      <p:pic>
        <p:nvPicPr>
          <p:cNvPr id="820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831" y="3357213"/>
            <a:ext cx="5462587" cy="3873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33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1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10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1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1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10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1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106" name="Line 9"/>
          <p:cNvSpPr>
            <a:spLocks noChangeShapeType="1"/>
          </p:cNvSpPr>
          <p:nvPr/>
        </p:nvSpPr>
        <p:spPr bwMode="auto">
          <a:xfrm>
            <a:off x="457200" y="3048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 name="Line 10"/>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 name="Rectangle 11"/>
          <p:cNvSpPr>
            <a:spLocks noChangeArrowheads="1"/>
          </p:cNvSpPr>
          <p:nvPr/>
        </p:nvSpPr>
        <p:spPr bwMode="auto">
          <a:xfrm>
            <a:off x="495300" y="3124200"/>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dirty="0">
                <a:latin typeface="Arial" charset="0"/>
              </a:rPr>
              <a:t>To be transmitted, data must be transformed to electromagnetic signals.</a:t>
            </a:r>
          </a:p>
        </p:txBody>
      </p:sp>
    </p:spTree>
    <p:extLst>
      <p:ext uri="{BB962C8B-B14F-4D97-AF65-F5344CB8AC3E}">
        <p14:creationId xmlns:p14="http://schemas.microsoft.com/office/powerpoint/2010/main" val="3737611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1" name="Text Box 4"/>
          <p:cNvSpPr txBox="1">
            <a:spLocks noChangeArrowheads="1"/>
          </p:cNvSpPr>
          <p:nvPr/>
        </p:nvSpPr>
        <p:spPr bwMode="auto">
          <a:xfrm>
            <a:off x="304800" y="381000"/>
            <a:ext cx="41424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Bandwidths </a:t>
            </a:r>
            <a:r>
              <a:rPr lang="en-US" sz="2000" baseline="0" dirty="0"/>
              <a:t>of two low-pass channels</a:t>
            </a:r>
          </a:p>
        </p:txBody>
      </p:sp>
      <p:sp>
        <p:nvSpPr>
          <p:cNvPr id="1434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7391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4282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6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69" name="Text Box 4"/>
          <p:cNvSpPr txBox="1">
            <a:spLocks noChangeArrowheads="1"/>
          </p:cNvSpPr>
          <p:nvPr/>
        </p:nvSpPr>
        <p:spPr bwMode="auto">
          <a:xfrm>
            <a:off x="268192" y="318656"/>
            <a:ext cx="87234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The </a:t>
            </a:r>
            <a:r>
              <a:rPr lang="en-US" sz="2000" baseline="0" dirty="0"/>
              <a:t>time and frequency domains of periodic and </a:t>
            </a:r>
            <a:r>
              <a:rPr lang="en-US" sz="2000" baseline="0" dirty="0" err="1"/>
              <a:t>nonperiodic</a:t>
            </a:r>
            <a:r>
              <a:rPr lang="en-US" sz="2000" baseline="0" dirty="0"/>
              <a:t/>
            </a:r>
            <a:br>
              <a:rPr lang="en-US" sz="2000" baseline="0" dirty="0"/>
            </a:br>
            <a:r>
              <a:rPr lang="en-US" sz="2000" baseline="0" dirty="0"/>
              <a:t>                         digital signals</a:t>
            </a:r>
          </a:p>
        </p:txBody>
      </p:sp>
      <p:sp>
        <p:nvSpPr>
          <p:cNvPr id="1127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2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385888"/>
            <a:ext cx="8720137"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156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93" name="Text Box 4"/>
          <p:cNvSpPr txBox="1">
            <a:spLocks noChangeArrowheads="1"/>
          </p:cNvSpPr>
          <p:nvPr/>
        </p:nvSpPr>
        <p:spPr bwMode="auto">
          <a:xfrm>
            <a:off x="323528" y="990600"/>
            <a:ext cx="27158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i="0" baseline="0" dirty="0" smtClean="0">
                <a:solidFill>
                  <a:schemeClr val="folHlink"/>
                </a:solidFill>
              </a:rPr>
              <a:t> </a:t>
            </a:r>
            <a:r>
              <a:rPr lang="en-US" sz="2000" baseline="0" dirty="0"/>
              <a:t>Baseband transmission</a:t>
            </a:r>
          </a:p>
        </p:txBody>
      </p:sp>
      <p:sp>
        <p:nvSpPr>
          <p:cNvPr id="12294"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22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340768"/>
            <a:ext cx="6681787"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8345" y="251356"/>
            <a:ext cx="6840760" cy="477054"/>
          </a:xfrm>
          <a:prstGeom prst="rect">
            <a:avLst/>
          </a:prstGeom>
          <a:noFill/>
        </p:spPr>
        <p:txBody>
          <a:bodyPr wrap="square" rtlCol="0">
            <a:spAutoFit/>
          </a:bodyPr>
          <a:lstStyle/>
          <a:p>
            <a:r>
              <a:rPr lang="en-US" sz="2500" b="1" dirty="0" smtClean="0"/>
              <a:t>TRANSMISSION OF DIGITAL SIGNALS</a:t>
            </a:r>
            <a:endParaRPr lang="en-IN" sz="2500" b="1" dirty="0"/>
          </a:p>
        </p:txBody>
      </p:sp>
      <p:sp>
        <p:nvSpPr>
          <p:cNvPr id="9" name="Rectangle 11"/>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dirty="0">
                <a:latin typeface="Arial" charset="0"/>
              </a:rPr>
              <a:t>A digital signal is a composite analog signal with an infinite bandwidth.</a:t>
            </a:r>
          </a:p>
        </p:txBody>
      </p:sp>
    </p:spTree>
    <p:extLst>
      <p:ext uri="{BB962C8B-B14F-4D97-AF65-F5344CB8AC3E}">
        <p14:creationId xmlns:p14="http://schemas.microsoft.com/office/powerpoint/2010/main" val="2426089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5" name="Text Box 4"/>
          <p:cNvSpPr txBox="1">
            <a:spLocks noChangeArrowheads="1"/>
          </p:cNvSpPr>
          <p:nvPr/>
        </p:nvSpPr>
        <p:spPr bwMode="auto">
          <a:xfrm>
            <a:off x="304800" y="381000"/>
            <a:ext cx="70035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baseline="0" dirty="0" smtClean="0"/>
              <a:t>Baseband </a:t>
            </a:r>
            <a:r>
              <a:rPr lang="en-US" sz="2400" baseline="0" dirty="0"/>
              <a:t>transmission using a dedicated medium</a:t>
            </a:r>
          </a:p>
        </p:txBody>
      </p:sp>
      <p:sp>
        <p:nvSpPr>
          <p:cNvPr id="1536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53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2173288"/>
            <a:ext cx="882967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3846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8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6394" name="Line 9"/>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5" name="Line 10"/>
          <p:cNvSpPr>
            <a:spLocks noChangeShapeType="1"/>
          </p:cNvSpPr>
          <p:nvPr/>
        </p:nvSpPr>
        <p:spPr bwMode="auto">
          <a:xfrm>
            <a:off x="458788" y="5105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96" name="Rectangle 11"/>
          <p:cNvSpPr>
            <a:spLocks noChangeArrowheads="1"/>
          </p:cNvSpPr>
          <p:nvPr/>
        </p:nvSpPr>
        <p:spPr bwMode="auto">
          <a:xfrm>
            <a:off x="495300" y="24542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a:latin typeface="Arial" charset="0"/>
              </a:rPr>
              <a:t>Baseband transmission of a digital signal that preserves the shape of the digital signal is possible only if we have a low-pass channel with an infinite or very wide bandwidth.</a:t>
            </a:r>
          </a:p>
        </p:txBody>
      </p:sp>
      <p:grpSp>
        <p:nvGrpSpPr>
          <p:cNvPr id="16397" name="Group 12"/>
          <p:cNvGrpSpPr>
            <a:grpSpLocks/>
          </p:cNvGrpSpPr>
          <p:nvPr/>
        </p:nvGrpSpPr>
        <p:grpSpPr bwMode="auto">
          <a:xfrm>
            <a:off x="457200" y="1752600"/>
            <a:ext cx="1143000" cy="566738"/>
            <a:chOff x="1200" y="1248"/>
            <a:chExt cx="720" cy="357"/>
          </a:xfrm>
        </p:grpSpPr>
        <p:pic>
          <p:nvPicPr>
            <p:cNvPr id="1639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baseline="0">
                  <a:solidFill>
                    <a:schemeClr val="hlink"/>
                  </a:solidFill>
                </a:rPr>
                <a:t>Note</a:t>
              </a:r>
            </a:p>
          </p:txBody>
        </p:sp>
      </p:grpSp>
    </p:spTree>
    <p:extLst>
      <p:ext uri="{BB962C8B-B14F-4D97-AF65-F5344CB8AC3E}">
        <p14:creationId xmlns:p14="http://schemas.microsoft.com/office/powerpoint/2010/main" val="2291282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6" name="Line 3"/>
          <p:cNvSpPr>
            <a:spLocks noChangeShapeType="1"/>
          </p:cNvSpPr>
          <p:nvPr/>
        </p:nvSpPr>
        <p:spPr bwMode="auto">
          <a:xfrm>
            <a:off x="152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7" name="Text Box 4"/>
          <p:cNvSpPr txBox="1">
            <a:spLocks noChangeArrowheads="1"/>
          </p:cNvSpPr>
          <p:nvPr/>
        </p:nvSpPr>
        <p:spPr bwMode="auto">
          <a:xfrm>
            <a:off x="304800" y="381000"/>
            <a:ext cx="70968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Rough </a:t>
            </a:r>
            <a:r>
              <a:rPr lang="en-US" sz="2000" baseline="0" dirty="0"/>
              <a:t>approximation of a digital signal using the first harmonic </a:t>
            </a:r>
            <a:br>
              <a:rPr lang="en-US" sz="2000" baseline="0" dirty="0"/>
            </a:br>
            <a:r>
              <a:rPr lang="en-US" sz="2000" baseline="0" dirty="0"/>
              <a:t>                          for worst case</a:t>
            </a:r>
          </a:p>
        </p:txBody>
      </p:sp>
      <p:sp>
        <p:nvSpPr>
          <p:cNvPr id="1843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843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371600"/>
            <a:ext cx="5942013"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86365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1" name="Text Box 4"/>
          <p:cNvSpPr txBox="1">
            <a:spLocks noChangeArrowheads="1"/>
          </p:cNvSpPr>
          <p:nvPr/>
        </p:nvSpPr>
        <p:spPr bwMode="auto">
          <a:xfrm>
            <a:off x="304800" y="381000"/>
            <a:ext cx="57775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Simulating </a:t>
            </a:r>
            <a:r>
              <a:rPr lang="en-US" sz="2000" baseline="0" dirty="0"/>
              <a:t>a digital signal with first three harmonics</a:t>
            </a:r>
          </a:p>
        </p:txBody>
      </p:sp>
      <p:sp>
        <p:nvSpPr>
          <p:cNvPr id="1946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946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088" y="1295400"/>
            <a:ext cx="5878512" cy="458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464" name="Object 9"/>
          <p:cNvGraphicFramePr>
            <a:graphicFrameLocks noChangeAspect="1"/>
          </p:cNvGraphicFramePr>
          <p:nvPr/>
        </p:nvGraphicFramePr>
        <p:xfrm>
          <a:off x="1524000" y="1398588"/>
          <a:ext cx="6096000" cy="4060825"/>
        </p:xfrm>
        <a:graphic>
          <a:graphicData uri="http://schemas.openxmlformats.org/presentationml/2006/ole">
            <mc:AlternateContent xmlns:mc="http://schemas.openxmlformats.org/markup-compatibility/2006">
              <mc:Choice xmlns:v="urn:schemas-microsoft-com:vml" Requires="v">
                <p:oleObj spid="_x0000_s2083" name="Chart" r:id="rId5" imgW="6095951" imgH="4057674" progId="MSGraph.Chart.8">
                  <p:embed followColorScheme="full"/>
                </p:oleObj>
              </mc:Choice>
              <mc:Fallback>
                <p:oleObj name="Chart" r:id="rId5" imgW="6095951" imgH="4057674" progId="MSGraph.Chart.8">
                  <p:embed followColorScheme="full"/>
                  <p:pic>
                    <p:nvPicPr>
                      <p:cNvPr id="19464" name="Object 9"/>
                      <p:cNvPicPr>
                        <a:picLocks noChangeAspect="1" noChangeArrowheads="1"/>
                      </p:cNvPicPr>
                      <p:nvPr/>
                    </p:nvPicPr>
                    <p:blipFill>
                      <a:blip r:embed="rId6"/>
                      <a:srcRect/>
                      <a:stretch>
                        <a:fillRect/>
                      </a:stretch>
                    </p:blipFill>
                    <p:spPr bwMode="auto">
                      <a:xfrm>
                        <a:off x="1524000" y="1398588"/>
                        <a:ext cx="6096000" cy="406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105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04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048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04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04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048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04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0490" name="Line 9"/>
          <p:cNvSpPr>
            <a:spLocks noChangeShapeType="1"/>
          </p:cNvSpPr>
          <p:nvPr/>
        </p:nvSpPr>
        <p:spPr bwMode="auto">
          <a:xfrm>
            <a:off x="366713" y="1196752"/>
            <a:ext cx="814308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1" name="Line 10"/>
          <p:cNvSpPr>
            <a:spLocks noChangeShapeType="1"/>
          </p:cNvSpPr>
          <p:nvPr/>
        </p:nvSpPr>
        <p:spPr bwMode="auto">
          <a:xfrm>
            <a:off x="533400" y="3238277"/>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494" name="Rectangle 15"/>
          <p:cNvSpPr>
            <a:spLocks noChangeArrowheads="1"/>
          </p:cNvSpPr>
          <p:nvPr/>
        </p:nvSpPr>
        <p:spPr bwMode="auto">
          <a:xfrm>
            <a:off x="433041" y="1196752"/>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dirty="0">
                <a:latin typeface="Arial" charset="0"/>
              </a:rPr>
              <a:t>In baseband transmission, the required bandwidth is proportional to the bit rate;</a:t>
            </a:r>
          </a:p>
          <a:p>
            <a:pPr algn="ctr"/>
            <a:r>
              <a:rPr lang="en-US" sz="3200" i="0" baseline="0" dirty="0">
                <a:latin typeface="Arial" charset="0"/>
              </a:rPr>
              <a:t>if we need to send bits faster, we need more bandwidth.</a:t>
            </a:r>
          </a:p>
        </p:txBody>
      </p:sp>
      <p:pic>
        <p:nvPicPr>
          <p:cNvPr id="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 y="3573016"/>
            <a:ext cx="8739187"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5656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253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22533" name="Group 4"/>
          <p:cNvGrpSpPr>
            <a:grpSpLocks/>
          </p:cNvGrpSpPr>
          <p:nvPr/>
        </p:nvGrpSpPr>
        <p:grpSpPr bwMode="auto">
          <a:xfrm>
            <a:off x="490538" y="773113"/>
            <a:ext cx="738187" cy="474662"/>
            <a:chOff x="309" y="487"/>
            <a:chExt cx="465" cy="299"/>
          </a:xfrm>
        </p:grpSpPr>
        <p:sp>
          <p:nvSpPr>
            <p:cNvPr id="2254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254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22534"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2535"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2536"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253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8" name="Rectangle 11"/>
          <p:cNvSpPr>
            <a:spLocks noChangeArrowheads="1"/>
          </p:cNvSpPr>
          <p:nvPr/>
        </p:nvSpPr>
        <p:spPr bwMode="auto">
          <a:xfrm>
            <a:off x="228600" y="1295400"/>
            <a:ext cx="8763000"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aseline="0" dirty="0"/>
              <a:t>What is the required bandwidth of a low-pass channel if we need to send 1 Mbps by using </a:t>
            </a:r>
            <a:r>
              <a:rPr lang="en-US" baseline="0" dirty="0" smtClean="0"/>
              <a:t>baseband</a:t>
            </a:r>
            <a:r>
              <a:rPr lang="en-US" dirty="0" smtClean="0"/>
              <a:t> </a:t>
            </a:r>
            <a:r>
              <a:rPr lang="en-US" baseline="0" dirty="0" smtClean="0"/>
              <a:t>transmission</a:t>
            </a:r>
            <a:r>
              <a:rPr lang="en-US" baseline="0" dirty="0"/>
              <a:t>?</a:t>
            </a:r>
            <a:br>
              <a:rPr lang="en-US" baseline="0" dirty="0"/>
            </a:br>
            <a:endParaRPr lang="en-US" baseline="0" dirty="0"/>
          </a:p>
          <a:p>
            <a:pPr algn="just"/>
            <a:r>
              <a:rPr lang="en-US" baseline="0" dirty="0">
                <a:solidFill>
                  <a:schemeClr val="hlink"/>
                </a:solidFill>
              </a:rPr>
              <a:t>Solution</a:t>
            </a:r>
          </a:p>
          <a:p>
            <a:pPr algn="just"/>
            <a:r>
              <a:rPr lang="en-US" baseline="0" dirty="0"/>
              <a:t>The answer depends on the accuracy desired.</a:t>
            </a:r>
          </a:p>
          <a:p>
            <a:r>
              <a:rPr lang="en-US" baseline="0" dirty="0">
                <a:solidFill>
                  <a:schemeClr val="hlink"/>
                </a:solidFill>
              </a:rPr>
              <a:t>a.</a:t>
            </a:r>
            <a:r>
              <a:rPr lang="en-US" baseline="0" dirty="0"/>
              <a:t> The minimum bandwidth, is B = bit rate /2, or 500 kHz.</a:t>
            </a:r>
            <a:br>
              <a:rPr lang="en-US" baseline="0" dirty="0"/>
            </a:br>
            <a:r>
              <a:rPr lang="en-US" baseline="0" dirty="0"/>
              <a:t> </a:t>
            </a:r>
          </a:p>
          <a:p>
            <a:r>
              <a:rPr lang="en-US" baseline="0" dirty="0">
                <a:solidFill>
                  <a:schemeClr val="hlink"/>
                </a:solidFill>
              </a:rPr>
              <a:t>b.</a:t>
            </a:r>
            <a:r>
              <a:rPr lang="en-US" baseline="0" dirty="0"/>
              <a:t> A better solution is to use the first and the third</a:t>
            </a:r>
            <a:br>
              <a:rPr lang="en-US" baseline="0" dirty="0"/>
            </a:br>
            <a:r>
              <a:rPr lang="en-US" baseline="0" dirty="0"/>
              <a:t>    harmonics with  B = 3 × 500 kHz = 1.5 </a:t>
            </a:r>
            <a:r>
              <a:rPr lang="en-US" baseline="0" dirty="0" err="1"/>
              <a:t>MHz.</a:t>
            </a:r>
            <a:r>
              <a:rPr lang="en-US" baseline="0" dirty="0"/>
              <a:t/>
            </a:r>
            <a:br>
              <a:rPr lang="en-US" baseline="0" dirty="0"/>
            </a:br>
            <a:endParaRPr lang="en-US" baseline="0" dirty="0"/>
          </a:p>
          <a:p>
            <a:r>
              <a:rPr lang="en-US" baseline="0" dirty="0">
                <a:solidFill>
                  <a:schemeClr val="hlink"/>
                </a:solidFill>
              </a:rPr>
              <a:t>c.</a:t>
            </a:r>
            <a:r>
              <a:rPr lang="en-US" baseline="0" dirty="0"/>
              <a:t> Still a better solution is to use the first, third, and fifth</a:t>
            </a:r>
            <a:br>
              <a:rPr lang="en-US" baseline="0" dirty="0"/>
            </a:br>
            <a:r>
              <a:rPr lang="en-US" baseline="0" dirty="0"/>
              <a:t>    harmonics with B = 5 × 500 kHz = 2.5 </a:t>
            </a:r>
            <a:r>
              <a:rPr lang="en-US" baseline="0" dirty="0" err="1"/>
              <a:t>MHz</a:t>
            </a:r>
            <a:r>
              <a:rPr lang="en-US" sz="2400" baseline="0" dirty="0" err="1"/>
              <a:t>.</a:t>
            </a:r>
            <a:endParaRPr lang="en-US" sz="2400" baseline="0" dirty="0"/>
          </a:p>
        </p:txBody>
      </p:sp>
    </p:spTree>
    <p:extLst>
      <p:ext uri="{BB962C8B-B14F-4D97-AF65-F5344CB8AC3E}">
        <p14:creationId xmlns:p14="http://schemas.microsoft.com/office/powerpoint/2010/main" val="41472892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56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560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56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56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560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56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5610" name="Line 9"/>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1"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2" name="Rectangle 11"/>
          <p:cNvSpPr>
            <a:spLocks noChangeArrowheads="1"/>
          </p:cNvSpPr>
          <p:nvPr/>
        </p:nvSpPr>
        <p:spPr bwMode="auto">
          <a:xfrm>
            <a:off x="495300" y="1772816"/>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dirty="0">
                <a:latin typeface="Arial" charset="0"/>
              </a:rPr>
              <a:t>If the available channel is a </a:t>
            </a:r>
            <a:r>
              <a:rPr lang="en-US" sz="3200" i="0" baseline="0" dirty="0" err="1">
                <a:latin typeface="Arial" charset="0"/>
              </a:rPr>
              <a:t>bandpass</a:t>
            </a:r>
            <a:r>
              <a:rPr lang="en-US" sz="3200" i="0" baseline="0" dirty="0">
                <a:latin typeface="Arial" charset="0"/>
              </a:rPr>
              <a:t> channel, we cannot send the digital signal directly to the channel; </a:t>
            </a:r>
            <a:br>
              <a:rPr lang="en-US" sz="3200" i="0" baseline="0" dirty="0">
                <a:latin typeface="Arial" charset="0"/>
              </a:rPr>
            </a:br>
            <a:r>
              <a:rPr lang="en-US" sz="3200" i="0" baseline="0" dirty="0">
                <a:latin typeface="Arial" charset="0"/>
              </a:rPr>
              <a:t>we need to convert the digital signal to an analog signal before transmission.</a:t>
            </a:r>
          </a:p>
        </p:txBody>
      </p:sp>
      <p:pic>
        <p:nvPicPr>
          <p:cNvPr id="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8" y="4509120"/>
            <a:ext cx="789781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4"/>
          <p:cNvSpPr txBox="1">
            <a:spLocks noChangeArrowheads="1"/>
          </p:cNvSpPr>
          <p:nvPr/>
        </p:nvSpPr>
        <p:spPr bwMode="auto">
          <a:xfrm>
            <a:off x="1228725" y="304800"/>
            <a:ext cx="37737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Bandwidth </a:t>
            </a:r>
            <a:r>
              <a:rPr lang="en-US" sz="2000" baseline="0" dirty="0"/>
              <a:t>of a </a:t>
            </a:r>
            <a:r>
              <a:rPr lang="en-US" sz="2000" baseline="0" dirty="0" err="1"/>
              <a:t>bandpass</a:t>
            </a:r>
            <a:r>
              <a:rPr lang="en-US" sz="2000" baseline="0" dirty="0"/>
              <a:t> channel</a:t>
            </a:r>
          </a:p>
        </p:txBody>
      </p:sp>
    </p:spTree>
    <p:extLst>
      <p:ext uri="{BB962C8B-B14F-4D97-AF65-F5344CB8AC3E}">
        <p14:creationId xmlns:p14="http://schemas.microsoft.com/office/powerpoint/2010/main" val="2015469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9" name="Text Box 3"/>
          <p:cNvSpPr txBox="1">
            <a:spLocks noChangeArrowheads="1"/>
          </p:cNvSpPr>
          <p:nvPr/>
        </p:nvSpPr>
        <p:spPr bwMode="auto">
          <a:xfrm>
            <a:off x="323528" y="260648"/>
            <a:ext cx="57678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0" baseline="0" dirty="0" smtClean="0">
                <a:solidFill>
                  <a:schemeClr val="bg1"/>
                </a:solidFill>
                <a:effectLst>
                  <a:outerShdw blurRad="38100" dist="38100" dir="2700000" algn="tl">
                    <a:srgbClr val="C0C0C0"/>
                  </a:outerShdw>
                </a:effectLst>
                <a:latin typeface="Times" charset="0"/>
              </a:rPr>
              <a:t>ANALOG </a:t>
            </a:r>
            <a:r>
              <a:rPr lang="en-US" sz="3200" i="0" baseline="0" dirty="0">
                <a:solidFill>
                  <a:schemeClr val="bg1"/>
                </a:solidFill>
                <a:effectLst>
                  <a:outerShdw blurRad="38100" dist="38100" dir="2700000" algn="tl">
                    <a:srgbClr val="C0C0C0"/>
                  </a:outerShdw>
                </a:effectLst>
                <a:latin typeface="Times" charset="0"/>
              </a:rPr>
              <a:t>AND </a:t>
            </a:r>
            <a:r>
              <a:rPr lang="en-US" sz="3200" i="0" baseline="0" dirty="0" smtClean="0">
                <a:solidFill>
                  <a:schemeClr val="bg1"/>
                </a:solidFill>
                <a:effectLst>
                  <a:outerShdw blurRad="38100" dist="38100" dir="2700000" algn="tl">
                    <a:srgbClr val="C0C0C0"/>
                  </a:outerShdw>
                </a:effectLst>
                <a:latin typeface="Times" charset="0"/>
              </a:rPr>
              <a:t>DIGITAL DATA</a:t>
            </a:r>
            <a:endParaRPr lang="en-US" sz="3200" i="0" baseline="0" dirty="0">
              <a:solidFill>
                <a:schemeClr val="bg1"/>
              </a:solidFill>
              <a:effectLst>
                <a:outerShdw blurRad="38100" dist="38100" dir="2700000" algn="tl">
                  <a:srgbClr val="C0C0C0"/>
                </a:outerShdw>
              </a:effectLst>
              <a:latin typeface="Times" charset="0"/>
            </a:endParaRPr>
          </a:p>
        </p:txBody>
      </p:sp>
      <p:sp>
        <p:nvSpPr>
          <p:cNvPr id="512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endParaRPr lang="en-US" sz="1800" i="0" baseline="0"/>
          </a:p>
        </p:txBody>
      </p:sp>
      <p:sp>
        <p:nvSpPr>
          <p:cNvPr id="797701" name="Rectangle 5"/>
          <p:cNvSpPr>
            <a:spLocks noChangeArrowheads="1"/>
          </p:cNvSpPr>
          <p:nvPr/>
        </p:nvSpPr>
        <p:spPr bwMode="auto">
          <a:xfrm>
            <a:off x="136879" y="1631424"/>
            <a:ext cx="846756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285750" indent="-285750" algn="just" eaLnBrk="1" hangingPunct="1">
              <a:buFont typeface="Arial" pitchFamily="34" charset="0"/>
              <a:buChar char="•"/>
              <a:defRPr/>
            </a:pPr>
            <a:r>
              <a:rPr lang="en-US" sz="2400" baseline="0" dirty="0">
                <a:effectLst>
                  <a:outerShdw blurRad="38100" dist="38100" dir="2700000" algn="tl">
                    <a:srgbClr val="C0C0C0"/>
                  </a:outerShdw>
                </a:effectLst>
              </a:rPr>
              <a:t>Data can be </a:t>
            </a:r>
            <a:r>
              <a:rPr lang="en-US" sz="2400" baseline="0" dirty="0">
                <a:solidFill>
                  <a:schemeClr val="hlink"/>
                </a:solidFill>
                <a:effectLst>
                  <a:outerShdw blurRad="38100" dist="38100" dir="2700000" algn="tl">
                    <a:srgbClr val="C0C0C0"/>
                  </a:outerShdw>
                </a:effectLst>
              </a:rPr>
              <a:t>analog</a:t>
            </a:r>
            <a:r>
              <a:rPr lang="en-US" sz="2400" baseline="0" dirty="0">
                <a:effectLst>
                  <a:outerShdw blurRad="38100" dist="38100" dir="2700000" algn="tl">
                    <a:srgbClr val="C0C0C0"/>
                  </a:outerShdw>
                </a:effectLst>
              </a:rPr>
              <a:t> or </a:t>
            </a:r>
            <a:r>
              <a:rPr lang="en-US" sz="2400" baseline="0" dirty="0">
                <a:solidFill>
                  <a:schemeClr val="hlink"/>
                </a:solidFill>
                <a:effectLst>
                  <a:outerShdw blurRad="38100" dist="38100" dir="2700000" algn="tl">
                    <a:srgbClr val="C0C0C0"/>
                  </a:outerShdw>
                </a:effectLst>
              </a:rPr>
              <a:t>digital</a:t>
            </a:r>
            <a:r>
              <a:rPr lang="en-US" sz="2400" baseline="0" dirty="0">
                <a:effectLst>
                  <a:outerShdw blurRad="38100" dist="38100" dir="2700000" algn="tl">
                    <a:srgbClr val="C0C0C0"/>
                  </a:outerShdw>
                </a:effectLst>
              </a:rPr>
              <a:t>. </a:t>
            </a:r>
            <a:endParaRPr lang="en-US" sz="2400" baseline="0" dirty="0" smtClean="0">
              <a:effectLst>
                <a:outerShdw blurRad="38100" dist="38100" dir="2700000" algn="tl">
                  <a:srgbClr val="C0C0C0"/>
                </a:outerShdw>
              </a:effectLst>
            </a:endParaRPr>
          </a:p>
          <a:p>
            <a:pPr marL="285750" indent="-285750" algn="just" eaLnBrk="1" hangingPunct="1">
              <a:buFont typeface="Arial" pitchFamily="34" charset="0"/>
              <a:buChar char="•"/>
              <a:defRPr/>
            </a:pPr>
            <a:r>
              <a:rPr lang="en-US" sz="2400" baseline="0" dirty="0" smtClean="0">
                <a:effectLst>
                  <a:outerShdw blurRad="38100" dist="38100" dir="2700000" algn="tl">
                    <a:srgbClr val="C0C0C0"/>
                  </a:outerShdw>
                </a:effectLst>
              </a:rPr>
              <a:t>The </a:t>
            </a:r>
            <a:r>
              <a:rPr lang="en-US" sz="2400" baseline="0" dirty="0">
                <a:effectLst>
                  <a:outerShdw blurRad="38100" dist="38100" dir="2700000" algn="tl">
                    <a:srgbClr val="C0C0C0"/>
                  </a:outerShdw>
                </a:effectLst>
              </a:rPr>
              <a:t>term </a:t>
            </a:r>
            <a:r>
              <a:rPr lang="en-US" sz="2400" baseline="0" dirty="0">
                <a:solidFill>
                  <a:schemeClr val="hlink"/>
                </a:solidFill>
                <a:effectLst>
                  <a:outerShdw blurRad="38100" dist="38100" dir="2700000" algn="tl">
                    <a:srgbClr val="C0C0C0"/>
                  </a:outerShdw>
                </a:effectLst>
              </a:rPr>
              <a:t>analog data</a:t>
            </a:r>
            <a:r>
              <a:rPr lang="en-US" sz="2400" baseline="0" dirty="0">
                <a:effectLst>
                  <a:outerShdw blurRad="38100" dist="38100" dir="2700000" algn="tl">
                    <a:srgbClr val="C0C0C0"/>
                  </a:outerShdw>
                </a:effectLst>
              </a:rPr>
              <a:t> refers to information that is continuous; </a:t>
            </a:r>
            <a:r>
              <a:rPr lang="en-US" sz="2400" baseline="0" dirty="0">
                <a:solidFill>
                  <a:schemeClr val="hlink"/>
                </a:solidFill>
                <a:effectLst>
                  <a:outerShdw blurRad="38100" dist="38100" dir="2700000" algn="tl">
                    <a:srgbClr val="C0C0C0"/>
                  </a:outerShdw>
                </a:effectLst>
              </a:rPr>
              <a:t>digital data</a:t>
            </a:r>
            <a:r>
              <a:rPr lang="en-US" sz="2400" baseline="0" dirty="0">
                <a:effectLst>
                  <a:outerShdw blurRad="38100" dist="38100" dir="2700000" algn="tl">
                    <a:srgbClr val="C0C0C0"/>
                  </a:outerShdw>
                </a:effectLst>
              </a:rPr>
              <a:t> refers to information that has discrete states. </a:t>
            </a:r>
            <a:endParaRPr lang="en-US" sz="2400" baseline="0" dirty="0" smtClean="0">
              <a:effectLst>
                <a:outerShdw blurRad="38100" dist="38100" dir="2700000" algn="tl">
                  <a:srgbClr val="C0C0C0"/>
                </a:outerShdw>
              </a:effectLst>
            </a:endParaRPr>
          </a:p>
          <a:p>
            <a:pPr marL="285750" indent="-285750" algn="just" eaLnBrk="1" hangingPunct="1">
              <a:buFont typeface="Arial" pitchFamily="34" charset="0"/>
              <a:buChar char="•"/>
              <a:defRPr/>
            </a:pPr>
            <a:r>
              <a:rPr lang="en-US" sz="2400" baseline="0" dirty="0" smtClean="0">
                <a:effectLst>
                  <a:outerShdw blurRad="38100" dist="38100" dir="2700000" algn="tl">
                    <a:srgbClr val="C0C0C0"/>
                  </a:outerShdw>
                </a:effectLst>
              </a:rPr>
              <a:t>Analog </a:t>
            </a:r>
            <a:r>
              <a:rPr lang="en-US" sz="2400" baseline="0" dirty="0">
                <a:effectLst>
                  <a:outerShdw blurRad="38100" dist="38100" dir="2700000" algn="tl">
                    <a:srgbClr val="C0C0C0"/>
                  </a:outerShdw>
                </a:effectLst>
              </a:rPr>
              <a:t>data take on continuous values. </a:t>
            </a:r>
            <a:endParaRPr lang="en-US" sz="2400" baseline="0" dirty="0" smtClean="0">
              <a:effectLst>
                <a:outerShdw blurRad="38100" dist="38100" dir="2700000" algn="tl">
                  <a:srgbClr val="C0C0C0"/>
                </a:outerShdw>
              </a:effectLst>
            </a:endParaRPr>
          </a:p>
          <a:p>
            <a:pPr marL="285750" indent="-285750" algn="just" eaLnBrk="1" hangingPunct="1">
              <a:buFont typeface="Arial" pitchFamily="34" charset="0"/>
              <a:buChar char="•"/>
              <a:defRPr/>
            </a:pPr>
            <a:r>
              <a:rPr lang="en-US" sz="2400" baseline="0" dirty="0" smtClean="0">
                <a:effectLst>
                  <a:outerShdw blurRad="38100" dist="38100" dir="2700000" algn="tl">
                    <a:srgbClr val="C0C0C0"/>
                  </a:outerShdw>
                </a:effectLst>
              </a:rPr>
              <a:t>Digital </a:t>
            </a:r>
            <a:r>
              <a:rPr lang="en-US" sz="2400" baseline="0" dirty="0">
                <a:effectLst>
                  <a:outerShdw blurRad="38100" dist="38100" dir="2700000" algn="tl">
                    <a:srgbClr val="C0C0C0"/>
                  </a:outerShdw>
                </a:effectLst>
              </a:rPr>
              <a:t>data take on discrete values.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40" y="3642483"/>
            <a:ext cx="86296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8912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2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29" name="Text Box 4"/>
          <p:cNvSpPr txBox="1">
            <a:spLocks noChangeArrowheads="1"/>
          </p:cNvSpPr>
          <p:nvPr/>
        </p:nvSpPr>
        <p:spPr bwMode="auto">
          <a:xfrm>
            <a:off x="304800" y="152400"/>
            <a:ext cx="683232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i="0" baseline="0" dirty="0" smtClean="0">
                <a:solidFill>
                  <a:schemeClr val="folHlink"/>
                </a:solidFill>
              </a:rPr>
              <a:t> </a:t>
            </a:r>
            <a:r>
              <a:rPr lang="en-US" sz="2000" baseline="0" dirty="0"/>
              <a:t>Modulation of a digital signal for transmission on a </a:t>
            </a:r>
            <a:r>
              <a:rPr lang="en-US" sz="2000" baseline="0" dirty="0" err="1"/>
              <a:t>bandpass</a:t>
            </a:r>
            <a:r>
              <a:rPr lang="en-US" sz="2000" baseline="0" dirty="0"/>
              <a:t> </a:t>
            </a:r>
            <a:br>
              <a:rPr lang="en-US" sz="2000" baseline="0" dirty="0"/>
            </a:br>
            <a:r>
              <a:rPr lang="en-US" sz="2000" baseline="0" dirty="0"/>
              <a:t>                          channel</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633538"/>
            <a:ext cx="8683625"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1310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27653" name="Group 4"/>
          <p:cNvGrpSpPr>
            <a:grpSpLocks/>
          </p:cNvGrpSpPr>
          <p:nvPr/>
        </p:nvGrpSpPr>
        <p:grpSpPr bwMode="auto">
          <a:xfrm>
            <a:off x="490538" y="773113"/>
            <a:ext cx="738187" cy="474662"/>
            <a:chOff x="309" y="487"/>
            <a:chExt cx="465" cy="299"/>
          </a:xfrm>
        </p:grpSpPr>
        <p:sp>
          <p:nvSpPr>
            <p:cNvPr id="2766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6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27654"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5"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6"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765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8" name="Rectangle 11"/>
          <p:cNvSpPr>
            <a:spLocks noChangeArrowheads="1"/>
          </p:cNvSpPr>
          <p:nvPr/>
        </p:nvSpPr>
        <p:spPr bwMode="auto">
          <a:xfrm>
            <a:off x="228600" y="1295400"/>
            <a:ext cx="8534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1" baseline="0" dirty="0" smtClean="0"/>
              <a:t>Broadband </a:t>
            </a:r>
            <a:r>
              <a:rPr lang="en-US" b="1" baseline="0" dirty="0"/>
              <a:t>transmission using modulation</a:t>
            </a:r>
            <a:r>
              <a:rPr lang="en-US" baseline="0" dirty="0"/>
              <a:t> </a:t>
            </a:r>
            <a:endParaRPr lang="en-US" baseline="0" dirty="0" smtClean="0"/>
          </a:p>
          <a:p>
            <a:pPr marL="285750" indent="-285750" algn="just">
              <a:buFont typeface="Arial" panose="020B0604020202020204" pitchFamily="34" charset="0"/>
              <a:buChar char="•"/>
            </a:pPr>
            <a:r>
              <a:rPr lang="en-US" baseline="0" dirty="0" smtClean="0"/>
              <a:t>sending </a:t>
            </a:r>
            <a:r>
              <a:rPr lang="en-US" baseline="0" dirty="0"/>
              <a:t>of computer data through a telephone subscriber line, </a:t>
            </a:r>
            <a:endParaRPr lang="en-US" baseline="0" dirty="0" smtClean="0"/>
          </a:p>
          <a:p>
            <a:pPr marL="285750" indent="-285750" algn="just">
              <a:buFont typeface="Arial" panose="020B0604020202020204" pitchFamily="34" charset="0"/>
              <a:buChar char="•"/>
            </a:pPr>
            <a:r>
              <a:rPr lang="en-US" baseline="0" dirty="0" smtClean="0"/>
              <a:t>lines </a:t>
            </a:r>
            <a:r>
              <a:rPr lang="en-US" baseline="0" dirty="0"/>
              <a:t>are designed to carry voice with a limited </a:t>
            </a:r>
            <a:r>
              <a:rPr lang="en-US" baseline="0" dirty="0" smtClean="0"/>
              <a:t>bandwidth</a:t>
            </a:r>
            <a:r>
              <a:rPr lang="en-US" dirty="0" smtClean="0"/>
              <a:t> - </a:t>
            </a:r>
            <a:r>
              <a:rPr lang="en-US" baseline="0" dirty="0" smtClean="0"/>
              <a:t> </a:t>
            </a:r>
            <a:r>
              <a:rPr lang="en-US" baseline="0" dirty="0" err="1"/>
              <a:t>bandpass</a:t>
            </a:r>
            <a:r>
              <a:rPr lang="en-US" baseline="0" dirty="0"/>
              <a:t> channel. </a:t>
            </a:r>
            <a:endParaRPr lang="en-US" baseline="0" dirty="0" smtClean="0"/>
          </a:p>
          <a:p>
            <a:pPr marL="285750" indent="-285750" algn="just">
              <a:buFont typeface="Arial" panose="020B0604020202020204" pitchFamily="34" charset="0"/>
              <a:buChar char="•"/>
            </a:pPr>
            <a:r>
              <a:rPr lang="en-US" baseline="0" dirty="0" smtClean="0"/>
              <a:t>Convert </a:t>
            </a:r>
            <a:r>
              <a:rPr lang="en-US" baseline="0" dirty="0"/>
              <a:t>the digital signal from the computer to an analog signal, and send the analog signal. </a:t>
            </a:r>
            <a:endParaRPr lang="en-US" baseline="0" dirty="0" smtClean="0"/>
          </a:p>
          <a:p>
            <a:pPr marL="285750" indent="-285750" algn="just">
              <a:buFont typeface="Arial" panose="020B0604020202020204" pitchFamily="34" charset="0"/>
              <a:buChar char="•"/>
            </a:pPr>
            <a:r>
              <a:rPr lang="en-US" baseline="0" dirty="0" smtClean="0"/>
              <a:t>install </a:t>
            </a:r>
            <a:r>
              <a:rPr lang="en-US" baseline="0" dirty="0"/>
              <a:t>two converters to change the digital signal to analog and vice versa at the receiving </a:t>
            </a:r>
            <a:r>
              <a:rPr lang="en-US" baseline="0" dirty="0" smtClean="0"/>
              <a:t>end</a:t>
            </a:r>
            <a:r>
              <a:rPr lang="en-US" dirty="0" smtClean="0"/>
              <a:t>  - </a:t>
            </a:r>
            <a:r>
              <a:rPr lang="en-US" baseline="0" dirty="0" smtClean="0">
                <a:solidFill>
                  <a:schemeClr val="hlink"/>
                </a:solidFill>
              </a:rPr>
              <a:t>modem</a:t>
            </a:r>
          </a:p>
          <a:p>
            <a:pPr marL="285750" indent="-285750" algn="just">
              <a:buFont typeface="Arial" panose="020B0604020202020204" pitchFamily="34" charset="0"/>
              <a:buChar char="•"/>
            </a:pPr>
            <a:endParaRPr lang="en-US" dirty="0">
              <a:solidFill>
                <a:schemeClr val="hlink"/>
              </a:solidFill>
            </a:endParaRPr>
          </a:p>
          <a:p>
            <a:pPr marL="285750" indent="-285750" algn="just">
              <a:buFont typeface="Arial" panose="020B0604020202020204" pitchFamily="34" charset="0"/>
              <a:buChar char="•"/>
            </a:pPr>
            <a:r>
              <a:rPr lang="en-US" dirty="0"/>
              <a:t>A second example is the digital cellular telephone. </a:t>
            </a:r>
            <a:endParaRPr lang="en-US" dirty="0" smtClean="0"/>
          </a:p>
          <a:p>
            <a:pPr marL="285750" indent="-285750" algn="just">
              <a:buFont typeface="Arial" panose="020B0604020202020204" pitchFamily="34" charset="0"/>
              <a:buChar char="•"/>
            </a:pPr>
            <a:r>
              <a:rPr lang="en-US" dirty="0" smtClean="0"/>
              <a:t>digital </a:t>
            </a:r>
            <a:r>
              <a:rPr lang="en-US" dirty="0"/>
              <a:t>cellular phones convert the analog voice signal to a digital </a:t>
            </a:r>
            <a:r>
              <a:rPr lang="en-US" dirty="0" smtClean="0"/>
              <a:t>signal</a:t>
            </a:r>
          </a:p>
          <a:p>
            <a:pPr marL="285750" indent="-285750" algn="just">
              <a:buFont typeface="Arial" panose="020B0604020202020204" pitchFamily="34" charset="0"/>
              <a:buChar char="•"/>
            </a:pPr>
            <a:r>
              <a:rPr lang="en-US" dirty="0" smtClean="0"/>
              <a:t>Although </a:t>
            </a:r>
            <a:r>
              <a:rPr lang="en-US" dirty="0"/>
              <a:t>the bandwidth allocated to a company providing digital cellular phone service is very wide, we still cannot send the digital signal without conversion. </a:t>
            </a:r>
            <a:endParaRPr lang="en-US" dirty="0" smtClean="0"/>
          </a:p>
          <a:p>
            <a:pPr marL="285750" indent="-285750" algn="just">
              <a:buFont typeface="Arial" panose="020B0604020202020204" pitchFamily="34" charset="0"/>
              <a:buChar char="•"/>
            </a:pPr>
            <a:r>
              <a:rPr lang="en-US" dirty="0" smtClean="0"/>
              <a:t>The </a:t>
            </a:r>
            <a:r>
              <a:rPr lang="en-US" dirty="0"/>
              <a:t>reason is that we only have a </a:t>
            </a:r>
            <a:r>
              <a:rPr lang="en-US" dirty="0" err="1"/>
              <a:t>bandpass</a:t>
            </a:r>
            <a:r>
              <a:rPr lang="en-US" dirty="0"/>
              <a:t> channel available between caller and </a:t>
            </a:r>
            <a:r>
              <a:rPr lang="en-US" dirty="0" err="1"/>
              <a:t>callee</a:t>
            </a:r>
            <a:r>
              <a:rPr lang="en-US" dirty="0"/>
              <a:t>. </a:t>
            </a:r>
            <a:endParaRPr lang="en-US" dirty="0" smtClean="0"/>
          </a:p>
          <a:p>
            <a:pPr marL="285750" indent="-285750" algn="just">
              <a:buFont typeface="Arial" panose="020B0604020202020204" pitchFamily="34" charset="0"/>
              <a:buChar char="•"/>
            </a:pPr>
            <a:r>
              <a:rPr lang="en-US" dirty="0" smtClean="0"/>
              <a:t>We </a:t>
            </a:r>
            <a:r>
              <a:rPr lang="en-US" dirty="0"/>
              <a:t>need to convert the digitized voice to a composite analog signal before sending.</a:t>
            </a:r>
          </a:p>
          <a:p>
            <a:pPr marL="285750" indent="-285750" algn="just">
              <a:buFont typeface="Arial" panose="020B0604020202020204" pitchFamily="34" charset="0"/>
              <a:buChar char="•"/>
            </a:pPr>
            <a:endParaRPr lang="en-US" baseline="0" dirty="0"/>
          </a:p>
        </p:txBody>
      </p:sp>
    </p:spTree>
    <p:extLst>
      <p:ext uri="{BB962C8B-B14F-4D97-AF65-F5344CB8AC3E}">
        <p14:creationId xmlns:p14="http://schemas.microsoft.com/office/powerpoint/2010/main" val="23030217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Rectangle 15"/>
          <p:cNvSpPr>
            <a:spLocks noGrp="1" noChangeArrowheads="1"/>
          </p:cNvSpPr>
          <p:nvPr>
            <p:ph type="title"/>
          </p:nvPr>
        </p:nvSpPr>
        <p:spPr/>
        <p:txBody>
          <a:bodyPr/>
          <a:lstStyle/>
          <a:p>
            <a:pPr eaLnBrk="1" hangingPunct="1"/>
            <a:r>
              <a:rPr lang="en-US" smtClean="0"/>
              <a:t>Fourier Analysis</a:t>
            </a:r>
          </a:p>
        </p:txBody>
      </p:sp>
      <p:sp>
        <p:nvSpPr>
          <p:cNvPr id="46083"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60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6085"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60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60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6088"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60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46090"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1" name="Line 10"/>
          <p:cNvSpPr>
            <a:spLocks noChangeShapeType="1"/>
          </p:cNvSpPr>
          <p:nvPr/>
        </p:nvSpPr>
        <p:spPr bwMode="auto">
          <a:xfrm>
            <a:off x="490538" y="4659602"/>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2" name="Rectangle 11"/>
          <p:cNvSpPr>
            <a:spLocks noChangeArrowheads="1"/>
          </p:cNvSpPr>
          <p:nvPr/>
        </p:nvSpPr>
        <p:spPr bwMode="auto">
          <a:xfrm>
            <a:off x="495300" y="30638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dirty="0">
                <a:latin typeface="Arial" charset="0"/>
              </a:rPr>
              <a:t>Fourier analysis is a tool that changes a time domain signal to a frequency domain signal and vice versa.</a:t>
            </a:r>
          </a:p>
        </p:txBody>
      </p:sp>
      <p:sp>
        <p:nvSpPr>
          <p:cNvPr id="2" name="Rectangle 1"/>
          <p:cNvSpPr/>
          <p:nvPr/>
        </p:nvSpPr>
        <p:spPr>
          <a:xfrm>
            <a:off x="457200" y="4941168"/>
            <a:ext cx="8115300" cy="646331"/>
          </a:xfrm>
          <a:prstGeom prst="rect">
            <a:avLst/>
          </a:prstGeom>
        </p:spPr>
        <p:txBody>
          <a:bodyPr wrap="square">
            <a:spAutoFit/>
          </a:bodyPr>
          <a:lstStyle/>
          <a:p>
            <a:r>
              <a:rPr lang="en-US" dirty="0">
                <a:solidFill>
                  <a:srgbClr val="202124"/>
                </a:solidFill>
                <a:latin typeface="arial" panose="020B0604020202020204" pitchFamily="34" charset="0"/>
              </a:rPr>
              <a:t>The Fourier transform is a </a:t>
            </a:r>
            <a:r>
              <a:rPr lang="en-US" b="1" dirty="0">
                <a:solidFill>
                  <a:srgbClr val="202124"/>
                </a:solidFill>
                <a:latin typeface="arial" panose="020B0604020202020204" pitchFamily="34" charset="0"/>
              </a:rPr>
              <a:t>mathematical function</a:t>
            </a:r>
            <a:r>
              <a:rPr lang="en-US" dirty="0">
                <a:solidFill>
                  <a:srgbClr val="202124"/>
                </a:solidFill>
                <a:latin typeface="arial" panose="020B0604020202020204" pitchFamily="34" charset="0"/>
              </a:rPr>
              <a:t> that can be used to show the different frequency components of a continuous signal </a:t>
            </a:r>
            <a:endParaRPr lang="en-IN" dirty="0"/>
          </a:p>
        </p:txBody>
      </p:sp>
    </p:spTree>
    <p:extLst>
      <p:ext uri="{BB962C8B-B14F-4D97-AF65-F5344CB8AC3E}">
        <p14:creationId xmlns:p14="http://schemas.microsoft.com/office/powerpoint/2010/main" val="39654697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a:xfrm>
            <a:off x="215516" y="1412776"/>
            <a:ext cx="8712968" cy="3450696"/>
          </a:xfrm>
        </p:spPr>
        <p:txBody>
          <a:bodyPr/>
          <a:lstStyle/>
          <a:p>
            <a:pPr eaLnBrk="1" hangingPunct="1">
              <a:lnSpc>
                <a:spcPct val="90000"/>
              </a:lnSpc>
            </a:pPr>
            <a:r>
              <a:rPr lang="en-US" dirty="0" smtClean="0"/>
              <a:t>Every composite </a:t>
            </a:r>
            <a:r>
              <a:rPr lang="en-US" dirty="0" smtClean="0">
                <a:solidFill>
                  <a:schemeClr val="hlink"/>
                </a:solidFill>
              </a:rPr>
              <a:t>periodic</a:t>
            </a:r>
            <a:r>
              <a:rPr lang="en-US" dirty="0" smtClean="0"/>
              <a:t> signal can be represented with a series of sine and cosine functions.</a:t>
            </a:r>
          </a:p>
          <a:p>
            <a:pPr eaLnBrk="1" hangingPunct="1">
              <a:lnSpc>
                <a:spcPct val="90000"/>
              </a:lnSpc>
            </a:pPr>
            <a:r>
              <a:rPr lang="en-US" dirty="0" smtClean="0"/>
              <a:t>The functions are integral harmonics of the fundamental frequency “f” of the composite signal.</a:t>
            </a:r>
          </a:p>
          <a:p>
            <a:pPr eaLnBrk="1" hangingPunct="1">
              <a:lnSpc>
                <a:spcPct val="90000"/>
              </a:lnSpc>
            </a:pPr>
            <a:r>
              <a:rPr lang="en-US" dirty="0" smtClean="0"/>
              <a:t>Using the series we can decompose any periodic signal into its harmonics.</a:t>
            </a:r>
          </a:p>
        </p:txBody>
      </p:sp>
      <p:sp>
        <p:nvSpPr>
          <p:cNvPr id="47107" name="Rectangle 2"/>
          <p:cNvSpPr>
            <a:spLocks noGrp="1" noChangeArrowheads="1"/>
          </p:cNvSpPr>
          <p:nvPr>
            <p:ph type="title"/>
          </p:nvPr>
        </p:nvSpPr>
        <p:spPr/>
        <p:txBody>
          <a:bodyPr/>
          <a:lstStyle/>
          <a:p>
            <a:pPr eaLnBrk="1" hangingPunct="1"/>
            <a:r>
              <a:rPr lang="en-US" smtClean="0"/>
              <a:t>Fourier Series</a:t>
            </a:r>
          </a:p>
        </p:txBody>
      </p:sp>
      <p:pic>
        <p:nvPicPr>
          <p:cNvPr id="5" name="Picture 5" descr="app_c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123728" y="3573016"/>
            <a:ext cx="4896544" cy="2952019"/>
          </a:xfrm>
          <a:prstGeom prst="rect">
            <a:avLst/>
          </a:prstGeom>
        </p:spPr>
      </p:pic>
    </p:spTree>
    <p:extLst>
      <p:ext uri="{BB962C8B-B14F-4D97-AF65-F5344CB8AC3E}">
        <p14:creationId xmlns:p14="http://schemas.microsoft.com/office/powerpoint/2010/main" val="15218451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idx="1"/>
          </p:nvPr>
        </p:nvSpPr>
        <p:spPr/>
        <p:txBody>
          <a:bodyPr/>
          <a:lstStyle/>
          <a:p>
            <a:pPr eaLnBrk="1" hangingPunct="1"/>
            <a:r>
              <a:rPr lang="en-US" dirty="0" smtClean="0"/>
              <a:t>Fourier Transform gives the frequency domain of a </a:t>
            </a:r>
            <a:r>
              <a:rPr lang="en-US" dirty="0" err="1" smtClean="0">
                <a:solidFill>
                  <a:schemeClr val="hlink"/>
                </a:solidFill>
              </a:rPr>
              <a:t>nonperiodic</a:t>
            </a:r>
            <a:r>
              <a:rPr lang="en-US" dirty="0" smtClean="0"/>
              <a:t> time domain signal.</a:t>
            </a:r>
          </a:p>
          <a:p>
            <a:pPr eaLnBrk="1" hangingPunct="1"/>
            <a:endParaRPr lang="en-US" dirty="0" smtClean="0"/>
          </a:p>
        </p:txBody>
      </p:sp>
      <p:sp>
        <p:nvSpPr>
          <p:cNvPr id="51203" name="Rectangle 2"/>
          <p:cNvSpPr>
            <a:spLocks noGrp="1" noChangeArrowheads="1"/>
          </p:cNvSpPr>
          <p:nvPr>
            <p:ph type="title"/>
          </p:nvPr>
        </p:nvSpPr>
        <p:spPr/>
        <p:txBody>
          <a:bodyPr/>
          <a:lstStyle/>
          <a:p>
            <a:pPr eaLnBrk="1" hangingPunct="1"/>
            <a:r>
              <a:rPr lang="en-US" smtClean="0"/>
              <a:t>Fourier Transform</a:t>
            </a:r>
          </a:p>
        </p:txBody>
      </p:sp>
    </p:spTree>
    <p:extLst>
      <p:ext uri="{BB962C8B-B14F-4D97-AF65-F5344CB8AC3E}">
        <p14:creationId xmlns:p14="http://schemas.microsoft.com/office/powerpoint/2010/main" val="1796298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i="0" baseline="0">
              <a:effectLst>
                <a:outerShdw blurRad="38100" dist="38100" dir="2700000" algn="tl">
                  <a:srgbClr val="FFFFFF"/>
                </a:outerShdw>
              </a:effectLst>
            </a:endParaRPr>
          </a:p>
        </p:txBody>
      </p:sp>
      <p:sp>
        <p:nvSpPr>
          <p:cNvPr id="801795" name="Text Box 3"/>
          <p:cNvSpPr txBox="1">
            <a:spLocks noChangeArrowheads="1"/>
          </p:cNvSpPr>
          <p:nvPr/>
        </p:nvSpPr>
        <p:spPr bwMode="auto">
          <a:xfrm>
            <a:off x="228600" y="76200"/>
            <a:ext cx="62822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0" baseline="0" dirty="0" smtClean="0">
                <a:effectLst>
                  <a:outerShdw blurRad="38100" dist="38100" dir="2700000" algn="tl">
                    <a:srgbClr val="C0C0C0"/>
                  </a:outerShdw>
                </a:effectLst>
                <a:latin typeface="Times" charset="0"/>
              </a:rPr>
              <a:t>  </a:t>
            </a:r>
            <a:r>
              <a:rPr lang="en-US" sz="3200" i="0" baseline="0" dirty="0">
                <a:effectLst>
                  <a:outerShdw blurRad="38100" dist="38100" dir="2700000" algn="tl">
                    <a:srgbClr val="C0C0C0"/>
                  </a:outerShdw>
                </a:effectLst>
                <a:latin typeface="Times" charset="0"/>
              </a:rPr>
              <a:t>TRANSMISSION IMPAIRMENT</a:t>
            </a:r>
          </a:p>
        </p:txBody>
      </p:sp>
      <p:sp>
        <p:nvSpPr>
          <p:cNvPr id="410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endParaRPr lang="en-US" sz="1800" i="0" baseline="0"/>
          </a:p>
        </p:txBody>
      </p:sp>
      <p:sp>
        <p:nvSpPr>
          <p:cNvPr id="801797" name="Rectangle 5"/>
          <p:cNvSpPr>
            <a:spLocks noChangeArrowheads="1"/>
          </p:cNvSpPr>
          <p:nvPr/>
        </p:nvSpPr>
        <p:spPr bwMode="auto">
          <a:xfrm>
            <a:off x="76200" y="1930310"/>
            <a:ext cx="8610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baseline="0" dirty="0">
                <a:effectLst>
                  <a:outerShdw blurRad="38100" dist="38100" dir="2700000" algn="tl">
                    <a:srgbClr val="C0C0C0"/>
                  </a:outerShdw>
                </a:effectLst>
              </a:rPr>
              <a:t>Signals travel through transmission media, which are not perfect. The imperfection causes signal impairment. This means that the signal at the beginning of the medium is not the same as the signal at the end of the medium. What is sent is not what is received</a:t>
            </a:r>
            <a:r>
              <a:rPr lang="en-US" baseline="0" dirty="0" smtClean="0">
                <a:effectLst>
                  <a:outerShdw blurRad="38100" dist="38100" dir="2700000" algn="tl">
                    <a:srgbClr val="C0C0C0"/>
                  </a:outerShdw>
                </a:effectLst>
              </a:rPr>
              <a:t>.</a:t>
            </a:r>
            <a:endParaRPr lang="en-US" baseline="0" dirty="0">
              <a:effectLst>
                <a:outerShdw blurRad="38100" dist="38100" dir="2700000" algn="tl">
                  <a:srgbClr val="C0C0C0"/>
                </a:outerShdw>
              </a:effectLst>
            </a:endParaRP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3153978"/>
            <a:ext cx="7019925"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0479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smtClean="0"/>
              <a:t>Attenuation</a:t>
            </a:r>
          </a:p>
        </p:txBody>
      </p:sp>
      <p:sp>
        <p:nvSpPr>
          <p:cNvPr id="7172" name="Rectangle 3"/>
          <p:cNvSpPr>
            <a:spLocks noGrp="1" noChangeArrowheads="1"/>
          </p:cNvSpPr>
          <p:nvPr>
            <p:ph type="body" idx="1"/>
          </p:nvPr>
        </p:nvSpPr>
        <p:spPr bwMode="auto">
          <a:xfrm>
            <a:off x="539552" y="1268760"/>
            <a:ext cx="8208912" cy="5400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eaLnBrk="1" hangingPunct="1"/>
            <a:r>
              <a:rPr lang="en-US" dirty="0" smtClean="0"/>
              <a:t>Means loss of energy -&gt; weaker signal</a:t>
            </a:r>
          </a:p>
          <a:p>
            <a:pPr eaLnBrk="1" hangingPunct="1"/>
            <a:r>
              <a:rPr lang="en-US" dirty="0" smtClean="0"/>
              <a:t>When a signal travels through a medium it loses energy overcoming the resistance of the medium</a:t>
            </a:r>
          </a:p>
          <a:p>
            <a:pPr eaLnBrk="1" hangingPunct="1"/>
            <a:r>
              <a:rPr lang="en-US" dirty="0" smtClean="0"/>
              <a:t>Amplifiers are used to compensate for this loss of energy by amplifying the signal.</a:t>
            </a:r>
          </a:p>
          <a:p>
            <a:r>
              <a:rPr lang="en-US" dirty="0"/>
              <a:t>To show the loss or gain of energy the unit “decibel” is used.</a:t>
            </a:r>
          </a:p>
          <a:p>
            <a:pPr algn="ctr">
              <a:buNone/>
            </a:pPr>
            <a:r>
              <a:rPr lang="en-US" dirty="0" smtClean="0"/>
              <a:t>dB </a:t>
            </a:r>
            <a:r>
              <a:rPr lang="en-US" dirty="0"/>
              <a:t>= 10log</a:t>
            </a:r>
            <a:r>
              <a:rPr lang="en-US" baseline="-25000" dirty="0"/>
              <a:t>10</a:t>
            </a:r>
            <a:r>
              <a:rPr lang="en-US" dirty="0"/>
              <a:t>P</a:t>
            </a:r>
            <a:r>
              <a:rPr lang="en-US" baseline="-25000" dirty="0"/>
              <a:t>2</a:t>
            </a:r>
            <a:r>
              <a:rPr lang="en-US" dirty="0"/>
              <a:t>/P</a:t>
            </a:r>
            <a:r>
              <a:rPr lang="en-US" baseline="-25000" dirty="0"/>
              <a:t>1</a:t>
            </a:r>
          </a:p>
          <a:p>
            <a:pPr algn="ctr">
              <a:buNone/>
            </a:pPr>
            <a:r>
              <a:rPr lang="en-US" dirty="0"/>
              <a:t>P</a:t>
            </a:r>
            <a:r>
              <a:rPr lang="en-US" baseline="-25000" dirty="0"/>
              <a:t>1</a:t>
            </a:r>
            <a:r>
              <a:rPr lang="en-US" dirty="0"/>
              <a:t> - input signal</a:t>
            </a:r>
          </a:p>
          <a:p>
            <a:pPr algn="ctr">
              <a:buNone/>
            </a:pPr>
            <a:r>
              <a:rPr lang="en-US" dirty="0"/>
              <a:t>P</a:t>
            </a:r>
            <a:r>
              <a:rPr lang="en-US" baseline="-25000" dirty="0"/>
              <a:t>2</a:t>
            </a:r>
            <a:r>
              <a:rPr lang="en-US" dirty="0"/>
              <a:t> - output </a:t>
            </a:r>
            <a:r>
              <a:rPr lang="en-US" dirty="0" smtClean="0"/>
              <a:t>signal</a:t>
            </a:r>
          </a:p>
          <a:p>
            <a:pPr>
              <a:buNone/>
            </a:pPr>
            <a:r>
              <a:rPr lang="en-US" dirty="0" smtClean="0"/>
              <a:t>Example: a </a:t>
            </a:r>
            <a:r>
              <a:rPr lang="en-US" dirty="0"/>
              <a:t>signal travels through a transmission medium and its power is reduced to one-half</a:t>
            </a:r>
            <a:r>
              <a:rPr lang="en-US" dirty="0" smtClean="0"/>
              <a:t>.</a:t>
            </a:r>
          </a:p>
          <a:p>
            <a:pPr>
              <a:buNone/>
            </a:pPr>
            <a:endParaRPr lang="en-US" dirty="0"/>
          </a:p>
          <a:p>
            <a:pPr eaLnBrk="1" hangingPunct="1"/>
            <a:endParaRPr lang="en-US" dirty="0"/>
          </a:p>
        </p:txBody>
      </p:sp>
    </p:spTree>
    <p:extLst>
      <p:ext uri="{BB962C8B-B14F-4D97-AF65-F5344CB8AC3E}">
        <p14:creationId xmlns:p14="http://schemas.microsoft.com/office/powerpoint/2010/main" val="2531089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31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33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09800"/>
            <a:ext cx="876617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4920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4"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15365" name="Group 4"/>
          <p:cNvGrpSpPr>
            <a:grpSpLocks/>
          </p:cNvGrpSpPr>
          <p:nvPr/>
        </p:nvGrpSpPr>
        <p:grpSpPr bwMode="auto">
          <a:xfrm>
            <a:off x="490538" y="773113"/>
            <a:ext cx="738187" cy="474662"/>
            <a:chOff x="309" y="487"/>
            <a:chExt cx="465" cy="299"/>
          </a:xfrm>
        </p:grpSpPr>
        <p:sp>
          <p:nvSpPr>
            <p:cNvPr id="1537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7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15366"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7"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8"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9"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0" name="Rectangle 11"/>
          <p:cNvSpPr>
            <a:spLocks noChangeArrowheads="1"/>
          </p:cNvSpPr>
          <p:nvPr/>
        </p:nvSpPr>
        <p:spPr bwMode="auto">
          <a:xfrm>
            <a:off x="304800" y="171767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The loss in a cable is usually defined in decibels per kilometer (dB/km). If the signal at the beginning of a cable with −0.3 dB/km has a power of 2 </a:t>
            </a:r>
            <a:r>
              <a:rPr lang="en-US" baseline="0" dirty="0" err="1"/>
              <a:t>mW</a:t>
            </a:r>
            <a:r>
              <a:rPr lang="en-US" baseline="0" dirty="0"/>
              <a:t>, what is the power of the signal at 5 km?</a:t>
            </a:r>
          </a:p>
          <a:p>
            <a:pPr algn="just"/>
            <a:endParaRPr lang="en-US" baseline="0" dirty="0">
              <a:solidFill>
                <a:schemeClr val="hlink"/>
              </a:solidFill>
            </a:endParaRPr>
          </a:p>
        </p:txBody>
      </p:sp>
    </p:spTree>
    <p:extLst>
      <p:ext uri="{BB962C8B-B14F-4D97-AF65-F5344CB8AC3E}">
        <p14:creationId xmlns:p14="http://schemas.microsoft.com/office/powerpoint/2010/main" val="19522935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4"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15365" name="Group 4"/>
          <p:cNvGrpSpPr>
            <a:grpSpLocks/>
          </p:cNvGrpSpPr>
          <p:nvPr/>
        </p:nvGrpSpPr>
        <p:grpSpPr bwMode="auto">
          <a:xfrm>
            <a:off x="490538" y="773113"/>
            <a:ext cx="738187" cy="474662"/>
            <a:chOff x="309" y="487"/>
            <a:chExt cx="465" cy="299"/>
          </a:xfrm>
        </p:grpSpPr>
        <p:sp>
          <p:nvSpPr>
            <p:cNvPr id="1537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7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15366"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7"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8"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5369"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0" name="Rectangle 11"/>
          <p:cNvSpPr>
            <a:spLocks noChangeArrowheads="1"/>
          </p:cNvSpPr>
          <p:nvPr/>
        </p:nvSpPr>
        <p:spPr bwMode="auto">
          <a:xfrm>
            <a:off x="228600" y="11430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The loss in a cable is usually defined in decibels per kilometer (dB/km). If the signal at the beginning of a cable with −0.3 dB/km has a power of 2 mW, what is the power of the signal at 5 km?</a:t>
            </a:r>
          </a:p>
          <a:p>
            <a:pPr algn="just"/>
            <a:r>
              <a:rPr lang="en-US" baseline="0">
                <a:solidFill>
                  <a:schemeClr val="hlink"/>
                </a:solidFill>
              </a:rPr>
              <a:t>Solution</a:t>
            </a:r>
          </a:p>
          <a:p>
            <a:pPr algn="just"/>
            <a:r>
              <a:rPr lang="en-US" baseline="0"/>
              <a:t>The loss in the cable in decibels is 5 × (−0.3) = −1.5 dB. We can calculate the power as</a:t>
            </a:r>
          </a:p>
        </p:txBody>
      </p:sp>
      <p:pic>
        <p:nvPicPr>
          <p:cNvPr id="1537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924944"/>
            <a:ext cx="4022725" cy="18986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201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02" y="2708919"/>
            <a:ext cx="81629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71600" y="1854116"/>
            <a:ext cx="7128792" cy="369332"/>
          </a:xfrm>
          <a:prstGeom prst="rect">
            <a:avLst/>
          </a:prstGeom>
        </p:spPr>
        <p:txBody>
          <a:bodyPr wrap="square">
            <a:spAutoFit/>
          </a:bodyPr>
          <a:lstStyle/>
          <a:p>
            <a:r>
              <a:rPr lang="en-US" dirty="0"/>
              <a:t>Digital Signals - Data represented with a sequence of voltage pulses</a:t>
            </a:r>
            <a:endParaRPr lang="en-IN" dirty="0"/>
          </a:p>
        </p:txBody>
      </p:sp>
      <p:sp>
        <p:nvSpPr>
          <p:cNvPr id="5" name="Text Box 3"/>
          <p:cNvSpPr txBox="1">
            <a:spLocks noChangeArrowheads="1"/>
          </p:cNvSpPr>
          <p:nvPr/>
        </p:nvSpPr>
        <p:spPr bwMode="auto">
          <a:xfrm>
            <a:off x="395536" y="260648"/>
            <a:ext cx="57678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0" baseline="0" dirty="0" smtClean="0">
                <a:solidFill>
                  <a:schemeClr val="bg1"/>
                </a:solidFill>
                <a:effectLst>
                  <a:outerShdw blurRad="38100" dist="38100" dir="2700000" algn="tl">
                    <a:srgbClr val="C0C0C0"/>
                  </a:outerShdw>
                </a:effectLst>
                <a:latin typeface="Times" charset="0"/>
              </a:rPr>
              <a:t>ANALOG </a:t>
            </a:r>
            <a:r>
              <a:rPr lang="en-US" sz="3200" i="0" baseline="0" dirty="0">
                <a:solidFill>
                  <a:schemeClr val="bg1"/>
                </a:solidFill>
                <a:effectLst>
                  <a:outerShdw blurRad="38100" dist="38100" dir="2700000" algn="tl">
                    <a:srgbClr val="C0C0C0"/>
                  </a:outerShdw>
                </a:effectLst>
                <a:latin typeface="Times" charset="0"/>
              </a:rPr>
              <a:t>AND </a:t>
            </a:r>
            <a:r>
              <a:rPr lang="en-US" sz="3200" i="0" baseline="0" dirty="0" smtClean="0">
                <a:solidFill>
                  <a:schemeClr val="bg1"/>
                </a:solidFill>
                <a:effectLst>
                  <a:outerShdw blurRad="38100" dist="38100" dir="2700000" algn="tl">
                    <a:srgbClr val="C0C0C0"/>
                  </a:outerShdw>
                </a:effectLst>
                <a:latin typeface="Times" charset="0"/>
              </a:rPr>
              <a:t>DIGITAL </a:t>
            </a:r>
            <a:r>
              <a:rPr lang="en-US" sz="3200" dirty="0" smtClean="0">
                <a:solidFill>
                  <a:schemeClr val="bg1"/>
                </a:solidFill>
                <a:effectLst>
                  <a:outerShdw blurRad="38100" dist="38100" dir="2700000" algn="tl">
                    <a:srgbClr val="C0C0C0"/>
                  </a:outerShdw>
                </a:effectLst>
                <a:latin typeface="Times" charset="0"/>
              </a:rPr>
              <a:t>DATA</a:t>
            </a:r>
            <a:endParaRPr lang="en-US" sz="3200" i="0" baseline="0" dirty="0">
              <a:solidFill>
                <a:schemeClr val="bg1"/>
              </a:solidFill>
              <a:effectLst>
                <a:outerShdw blurRad="38100" dist="38100" dir="2700000" algn="tl">
                  <a:srgbClr val="C0C0C0"/>
                </a:outerShdw>
              </a:effectLst>
              <a:latin typeface="Times" charset="0"/>
            </a:endParaRPr>
          </a:p>
        </p:txBody>
      </p:sp>
    </p:spTree>
    <p:extLst>
      <p:ext uri="{BB962C8B-B14F-4D97-AF65-F5344CB8AC3E}">
        <p14:creationId xmlns:p14="http://schemas.microsoft.com/office/powerpoint/2010/main" val="289471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smtClean="0"/>
              <a:t>Distortion</a:t>
            </a:r>
          </a:p>
        </p:txBody>
      </p:sp>
      <p:sp>
        <p:nvSpPr>
          <p:cNvPr id="17412" name="Rectangle 3"/>
          <p:cNvSpPr>
            <a:spLocks noGrp="1" noChangeArrowheads="1"/>
          </p:cNvSpPr>
          <p:nvPr>
            <p:ph type="body" idx="1"/>
          </p:nvPr>
        </p:nvSpPr>
        <p:spPr bwMode="auto">
          <a:xfrm>
            <a:off x="396652" y="1988840"/>
            <a:ext cx="8350696" cy="4724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sz="2800" dirty="0" smtClean="0"/>
              <a:t>Means that the signal changes its form or shape</a:t>
            </a:r>
          </a:p>
          <a:p>
            <a:pPr eaLnBrk="1" hangingPunct="1">
              <a:lnSpc>
                <a:spcPct val="90000"/>
              </a:lnSpc>
            </a:pPr>
            <a:r>
              <a:rPr lang="en-US" sz="2800" dirty="0" smtClean="0"/>
              <a:t>Distortion occurs in </a:t>
            </a:r>
            <a:r>
              <a:rPr lang="en-US" sz="2800" dirty="0" smtClean="0">
                <a:solidFill>
                  <a:schemeClr val="hlink"/>
                </a:solidFill>
              </a:rPr>
              <a:t>composite</a:t>
            </a:r>
            <a:r>
              <a:rPr lang="en-US" sz="2800" dirty="0" smtClean="0"/>
              <a:t> signals</a:t>
            </a:r>
          </a:p>
          <a:p>
            <a:pPr eaLnBrk="1" hangingPunct="1">
              <a:lnSpc>
                <a:spcPct val="90000"/>
              </a:lnSpc>
            </a:pPr>
            <a:r>
              <a:rPr lang="en-US" sz="2800" dirty="0" smtClean="0"/>
              <a:t>Each frequency component has its own </a:t>
            </a:r>
            <a:r>
              <a:rPr lang="en-US" sz="2800" dirty="0" smtClean="0">
                <a:solidFill>
                  <a:schemeClr val="hlink"/>
                </a:solidFill>
              </a:rPr>
              <a:t>propagation speed</a:t>
            </a:r>
            <a:r>
              <a:rPr lang="en-US" sz="2800" dirty="0" smtClean="0"/>
              <a:t> traveling through a medium.</a:t>
            </a:r>
          </a:p>
          <a:p>
            <a:pPr eaLnBrk="1" hangingPunct="1">
              <a:lnSpc>
                <a:spcPct val="90000"/>
              </a:lnSpc>
            </a:pPr>
            <a:r>
              <a:rPr lang="en-US" sz="2800" dirty="0" smtClean="0"/>
              <a:t>The different components therefore arrive with </a:t>
            </a:r>
            <a:r>
              <a:rPr lang="en-US" sz="2800" dirty="0" smtClean="0">
                <a:solidFill>
                  <a:schemeClr val="hlink"/>
                </a:solidFill>
              </a:rPr>
              <a:t>different delays</a:t>
            </a:r>
            <a:r>
              <a:rPr lang="en-US" sz="2800" dirty="0" smtClean="0"/>
              <a:t> at the receiver.</a:t>
            </a:r>
          </a:p>
          <a:p>
            <a:pPr eaLnBrk="1" hangingPunct="1">
              <a:lnSpc>
                <a:spcPct val="90000"/>
              </a:lnSpc>
            </a:pPr>
            <a:r>
              <a:rPr lang="en-US" sz="2800" dirty="0" smtClean="0"/>
              <a:t>That means that the signals have </a:t>
            </a:r>
            <a:r>
              <a:rPr lang="en-US" sz="2800" dirty="0" smtClean="0">
                <a:solidFill>
                  <a:schemeClr val="hlink"/>
                </a:solidFill>
              </a:rPr>
              <a:t>different phases</a:t>
            </a:r>
            <a:r>
              <a:rPr lang="en-US" sz="2800" dirty="0" smtClean="0"/>
              <a:t> at the receiver than they did at the source.</a:t>
            </a:r>
          </a:p>
        </p:txBody>
      </p:sp>
    </p:spTree>
    <p:extLst>
      <p:ext uri="{BB962C8B-B14F-4D97-AF65-F5344CB8AC3E}">
        <p14:creationId xmlns:p14="http://schemas.microsoft.com/office/powerpoint/2010/main" val="6377027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7" name="Text Box 4"/>
          <p:cNvSpPr txBox="1">
            <a:spLocks noChangeArrowheads="1"/>
          </p:cNvSpPr>
          <p:nvPr/>
        </p:nvSpPr>
        <p:spPr bwMode="auto">
          <a:xfrm>
            <a:off x="304800" y="285750"/>
            <a:ext cx="19720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400" i="0" baseline="0" dirty="0" smtClean="0">
                <a:solidFill>
                  <a:schemeClr val="folHlink"/>
                </a:solidFill>
              </a:rPr>
              <a:t> </a:t>
            </a:r>
            <a:r>
              <a:rPr lang="en-US" sz="3200" baseline="0" dirty="0"/>
              <a:t>Distortion</a:t>
            </a:r>
            <a:endParaRPr lang="en-US" sz="2000" baseline="0" dirty="0"/>
          </a:p>
        </p:txBody>
      </p:sp>
      <p:sp>
        <p:nvSpPr>
          <p:cNvPr id="1843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84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1887538"/>
            <a:ext cx="8335962"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4778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smtClean="0"/>
              <a:t>Noise</a:t>
            </a:r>
          </a:p>
        </p:txBody>
      </p:sp>
      <p:sp>
        <p:nvSpPr>
          <p:cNvPr id="20484" name="Rectangle 3"/>
          <p:cNvSpPr>
            <a:spLocks noGrp="1" noChangeArrowheads="1"/>
          </p:cNvSpPr>
          <p:nvPr>
            <p:ph type="body" idx="1"/>
          </p:nvPr>
        </p:nvSpPr>
        <p:spPr bwMode="auto">
          <a:xfrm>
            <a:off x="517313" y="1282401"/>
            <a:ext cx="7772400" cy="4343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dirty="0" smtClean="0"/>
              <a:t>There are different types of noise</a:t>
            </a:r>
          </a:p>
          <a:p>
            <a:pPr lvl="1" eaLnBrk="1" hangingPunct="1">
              <a:lnSpc>
                <a:spcPct val="90000"/>
              </a:lnSpc>
            </a:pPr>
            <a:r>
              <a:rPr lang="en-US" dirty="0" smtClean="0">
                <a:solidFill>
                  <a:schemeClr val="hlink"/>
                </a:solidFill>
              </a:rPr>
              <a:t>Thermal</a:t>
            </a:r>
            <a:r>
              <a:rPr lang="en-US" dirty="0" smtClean="0"/>
              <a:t> - random noise of electrons in the wire creates an extra signal</a:t>
            </a:r>
          </a:p>
          <a:p>
            <a:pPr lvl="1" eaLnBrk="1" hangingPunct="1">
              <a:lnSpc>
                <a:spcPct val="90000"/>
              </a:lnSpc>
            </a:pPr>
            <a:r>
              <a:rPr lang="en-US" dirty="0" smtClean="0">
                <a:solidFill>
                  <a:schemeClr val="hlink"/>
                </a:solidFill>
              </a:rPr>
              <a:t>Induced</a:t>
            </a:r>
            <a:r>
              <a:rPr lang="en-US" dirty="0" smtClean="0"/>
              <a:t> - from motors and appliances, devices act are transmitter antenna and medium as receiving antenna.</a:t>
            </a:r>
          </a:p>
          <a:p>
            <a:pPr lvl="1" eaLnBrk="1" hangingPunct="1">
              <a:lnSpc>
                <a:spcPct val="90000"/>
              </a:lnSpc>
            </a:pPr>
            <a:r>
              <a:rPr lang="en-US" dirty="0" smtClean="0">
                <a:solidFill>
                  <a:schemeClr val="hlink"/>
                </a:solidFill>
              </a:rPr>
              <a:t>Crosstalk</a:t>
            </a:r>
            <a:r>
              <a:rPr lang="en-US" dirty="0" smtClean="0"/>
              <a:t> - same as above but between two wires.</a:t>
            </a:r>
          </a:p>
          <a:p>
            <a:pPr lvl="1" eaLnBrk="1" hangingPunct="1">
              <a:lnSpc>
                <a:spcPct val="90000"/>
              </a:lnSpc>
            </a:pPr>
            <a:r>
              <a:rPr lang="en-US" dirty="0" smtClean="0">
                <a:solidFill>
                  <a:schemeClr val="hlink"/>
                </a:solidFill>
              </a:rPr>
              <a:t>Impulse</a:t>
            </a:r>
            <a:r>
              <a:rPr lang="en-US" dirty="0" smtClean="0"/>
              <a:t> - Spikes that result from power lines, lightning, etc. </a:t>
            </a:r>
          </a:p>
        </p:txBody>
      </p:sp>
      <p:pic>
        <p:nvPicPr>
          <p:cNvPr id="2" name="Picture 1"/>
          <p:cNvPicPr>
            <a:picLocks noChangeAspect="1"/>
          </p:cNvPicPr>
          <p:nvPr/>
        </p:nvPicPr>
        <p:blipFill>
          <a:blip r:embed="rId2"/>
          <a:stretch>
            <a:fillRect/>
          </a:stretch>
        </p:blipFill>
        <p:spPr>
          <a:xfrm>
            <a:off x="1259632" y="4221088"/>
            <a:ext cx="6852498" cy="2469094"/>
          </a:xfrm>
          <a:prstGeom prst="rect">
            <a:avLst/>
          </a:prstGeom>
        </p:spPr>
      </p:pic>
    </p:spTree>
    <p:extLst>
      <p:ext uri="{BB962C8B-B14F-4D97-AF65-F5344CB8AC3E}">
        <p14:creationId xmlns:p14="http://schemas.microsoft.com/office/powerpoint/2010/main" val="8095012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smtClean="0"/>
              <a:t>Signal to Noise Ratio (SNR)</a:t>
            </a:r>
          </a:p>
        </p:txBody>
      </p:sp>
      <p:sp>
        <p:nvSpPr>
          <p:cNvPr id="22532" name="Rectangle 3"/>
          <p:cNvSpPr>
            <a:spLocks noGrp="1" noChangeArrowheads="1"/>
          </p:cNvSpPr>
          <p:nvPr>
            <p:ph type="body" idx="1"/>
          </p:nvPr>
        </p:nvSpPr>
        <p:spPr bwMode="auto">
          <a:xfrm>
            <a:off x="685800" y="1981200"/>
            <a:ext cx="7772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smtClean="0"/>
              <a:t>To measure the quality of a system the SNR is often used. It indicates the strength of the signal wrt the noise power in the system. </a:t>
            </a:r>
          </a:p>
          <a:p>
            <a:pPr eaLnBrk="1" hangingPunct="1"/>
            <a:r>
              <a:rPr lang="en-US" smtClean="0"/>
              <a:t>It is the ratio between two powers.</a:t>
            </a:r>
          </a:p>
          <a:p>
            <a:pPr eaLnBrk="1" hangingPunct="1"/>
            <a:r>
              <a:rPr lang="en-US" smtClean="0"/>
              <a:t>It is usually given in dB and referred to as SNR</a:t>
            </a:r>
            <a:r>
              <a:rPr lang="en-US" baseline="-25000" smtClean="0"/>
              <a:t>dB.</a:t>
            </a:r>
          </a:p>
        </p:txBody>
      </p:sp>
    </p:spTree>
    <p:extLst>
      <p:ext uri="{BB962C8B-B14F-4D97-AF65-F5344CB8AC3E}">
        <p14:creationId xmlns:p14="http://schemas.microsoft.com/office/powerpoint/2010/main" val="36958121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355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nvGrpSpPr>
          <p:cNvPr id="23557" name="Group 4"/>
          <p:cNvGrpSpPr>
            <a:grpSpLocks/>
          </p:cNvGrpSpPr>
          <p:nvPr/>
        </p:nvGrpSpPr>
        <p:grpSpPr bwMode="auto">
          <a:xfrm>
            <a:off x="490538" y="773113"/>
            <a:ext cx="738187" cy="474662"/>
            <a:chOff x="309" y="487"/>
            <a:chExt cx="465" cy="299"/>
          </a:xfrm>
        </p:grpSpPr>
        <p:sp>
          <p:nvSpPr>
            <p:cNvPr id="2356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356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grpSp>
      <p:sp>
        <p:nvSpPr>
          <p:cNvPr id="2355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3559"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356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23561"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2" name="Rectangle 11"/>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The power of a signal is 10 mW and the power of the noise is 1 μW; what are the values of SNR and SNR</a:t>
            </a:r>
            <a:r>
              <a:rPr lang="en-US" baseline="-25000"/>
              <a:t>dB </a:t>
            </a:r>
            <a:r>
              <a:rPr lang="en-US" baseline="0"/>
              <a:t>?</a:t>
            </a:r>
          </a:p>
          <a:p>
            <a:pPr algn="just"/>
            <a:endParaRPr lang="en-US" baseline="0"/>
          </a:p>
          <a:p>
            <a:pPr algn="just"/>
            <a:r>
              <a:rPr lang="en-US" baseline="0"/>
              <a:t>Solution</a:t>
            </a:r>
          </a:p>
          <a:p>
            <a:pPr algn="just"/>
            <a:r>
              <a:rPr lang="en-US" baseline="0"/>
              <a:t>The values of SNR and SNR</a:t>
            </a:r>
            <a:r>
              <a:rPr lang="en-US"/>
              <a:t>dB</a:t>
            </a:r>
            <a:r>
              <a:rPr lang="en-US" baseline="0"/>
              <a:t> can be calculated as follows:</a:t>
            </a:r>
          </a:p>
        </p:txBody>
      </p:sp>
      <p:pic>
        <p:nvPicPr>
          <p:cNvPr id="2" name="Picture 1"/>
          <p:cNvPicPr>
            <a:picLocks noChangeAspect="1"/>
          </p:cNvPicPr>
          <p:nvPr/>
        </p:nvPicPr>
        <p:blipFill>
          <a:blip r:embed="rId3"/>
          <a:stretch>
            <a:fillRect/>
          </a:stretch>
        </p:blipFill>
        <p:spPr>
          <a:xfrm>
            <a:off x="1228725" y="3331457"/>
            <a:ext cx="5553075" cy="1266825"/>
          </a:xfrm>
          <a:prstGeom prst="rect">
            <a:avLst/>
          </a:prstGeom>
        </p:spPr>
      </p:pic>
    </p:spTree>
    <p:extLst>
      <p:ext uri="{BB962C8B-B14F-4D97-AF65-F5344CB8AC3E}">
        <p14:creationId xmlns:p14="http://schemas.microsoft.com/office/powerpoint/2010/main" val="33878575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04"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05" name="Text Box 4"/>
          <p:cNvSpPr txBox="1">
            <a:spLocks noChangeArrowheads="1"/>
          </p:cNvSpPr>
          <p:nvPr/>
        </p:nvSpPr>
        <p:spPr bwMode="auto">
          <a:xfrm>
            <a:off x="304800" y="457200"/>
            <a:ext cx="5136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sz="2000" baseline="0" dirty="0" smtClean="0"/>
              <a:t>Two </a:t>
            </a:r>
            <a:r>
              <a:rPr lang="en-US" sz="2000" baseline="0" dirty="0"/>
              <a:t>cases of SNR: a high SNR and a low SNR</a:t>
            </a: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56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1406525"/>
            <a:ext cx="82819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78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281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i="0" baseline="0">
              <a:effectLst>
                <a:outerShdw blurRad="38100" dist="38100" dir="2700000" algn="tl">
                  <a:srgbClr val="FFFFFF"/>
                </a:outerShdw>
              </a:effectLst>
            </a:endParaRPr>
          </a:p>
        </p:txBody>
      </p:sp>
      <p:sp>
        <p:nvSpPr>
          <p:cNvPr id="802819" name="Text Box 3"/>
          <p:cNvSpPr txBox="1">
            <a:spLocks noChangeArrowheads="1"/>
          </p:cNvSpPr>
          <p:nvPr/>
        </p:nvSpPr>
        <p:spPr bwMode="auto">
          <a:xfrm>
            <a:off x="228600" y="76200"/>
            <a:ext cx="3819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0" baseline="0" dirty="0" smtClean="0">
                <a:effectLst>
                  <a:outerShdw blurRad="38100" dist="38100" dir="2700000" algn="tl">
                    <a:srgbClr val="C0C0C0"/>
                  </a:outerShdw>
                </a:effectLst>
                <a:latin typeface="Times" pitchFamily="1" charset="0"/>
              </a:rPr>
              <a:t>DATA </a:t>
            </a:r>
            <a:r>
              <a:rPr lang="en-US" sz="3200" i="0" baseline="0" dirty="0">
                <a:effectLst>
                  <a:outerShdw blurRad="38100" dist="38100" dir="2700000" algn="tl">
                    <a:srgbClr val="C0C0C0"/>
                  </a:outerShdw>
                </a:effectLst>
                <a:latin typeface="Times" pitchFamily="1" charset="0"/>
              </a:rPr>
              <a:t>RATE LIMITS</a:t>
            </a:r>
          </a:p>
        </p:txBody>
      </p:sp>
      <p:sp>
        <p:nvSpPr>
          <p:cNvPr id="80282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i="0" baseline="0"/>
          </a:p>
        </p:txBody>
      </p:sp>
      <p:sp>
        <p:nvSpPr>
          <p:cNvPr id="802821" name="Rectangle 5"/>
          <p:cNvSpPr>
            <a:spLocks noChangeArrowheads="1"/>
          </p:cNvSpPr>
          <p:nvPr/>
        </p:nvSpPr>
        <p:spPr bwMode="auto">
          <a:xfrm>
            <a:off x="539552" y="1844824"/>
            <a:ext cx="820891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sz="2200" baseline="0" dirty="0">
                <a:effectLst>
                  <a:outerShdw blurRad="38100" dist="38100" dir="2700000" algn="tl">
                    <a:srgbClr val="C0C0C0"/>
                  </a:outerShdw>
                </a:effectLst>
              </a:rPr>
              <a:t>A very important consideration in data communications is how fast we can send data, in bits per second, over a channel. Data rate depends on three factors:</a:t>
            </a:r>
          </a:p>
          <a:p>
            <a:pPr algn="just" eaLnBrk="1" hangingPunct="1"/>
            <a:r>
              <a:rPr lang="en-US" sz="2200" baseline="0" dirty="0">
                <a:solidFill>
                  <a:schemeClr val="hlink"/>
                </a:solidFill>
                <a:effectLst>
                  <a:outerShdw blurRad="38100" dist="38100" dir="2700000" algn="tl">
                    <a:srgbClr val="C0C0C0"/>
                  </a:outerShdw>
                </a:effectLst>
              </a:rPr>
              <a:t>   1.</a:t>
            </a:r>
            <a:r>
              <a:rPr lang="en-US" sz="2200" baseline="0" dirty="0">
                <a:effectLst>
                  <a:outerShdw blurRad="38100" dist="38100" dir="2700000" algn="tl">
                    <a:srgbClr val="C0C0C0"/>
                  </a:outerShdw>
                </a:effectLst>
              </a:rPr>
              <a:t> The bandwidth available</a:t>
            </a:r>
          </a:p>
          <a:p>
            <a:pPr algn="just" eaLnBrk="1" hangingPunct="1"/>
            <a:r>
              <a:rPr lang="en-US" sz="2200" baseline="0" dirty="0">
                <a:solidFill>
                  <a:schemeClr val="hlink"/>
                </a:solidFill>
                <a:effectLst>
                  <a:outerShdw blurRad="38100" dist="38100" dir="2700000" algn="tl">
                    <a:srgbClr val="C0C0C0"/>
                  </a:outerShdw>
                </a:effectLst>
              </a:rPr>
              <a:t>   2.</a:t>
            </a:r>
            <a:r>
              <a:rPr lang="en-US" sz="2200" baseline="0" dirty="0">
                <a:effectLst>
                  <a:outerShdw blurRad="38100" dist="38100" dir="2700000" algn="tl">
                    <a:srgbClr val="C0C0C0"/>
                  </a:outerShdw>
                </a:effectLst>
              </a:rPr>
              <a:t> The level of the signals we use</a:t>
            </a:r>
          </a:p>
          <a:p>
            <a:pPr algn="just" eaLnBrk="1" hangingPunct="1"/>
            <a:r>
              <a:rPr lang="en-US" sz="2200" baseline="0" dirty="0">
                <a:solidFill>
                  <a:schemeClr val="hlink"/>
                </a:solidFill>
                <a:effectLst>
                  <a:outerShdw blurRad="38100" dist="38100" dir="2700000" algn="tl">
                    <a:srgbClr val="C0C0C0"/>
                  </a:outerShdw>
                </a:effectLst>
              </a:rPr>
              <a:t>   3</a:t>
            </a:r>
            <a:r>
              <a:rPr lang="en-US" sz="2200" baseline="0" dirty="0">
                <a:effectLst>
                  <a:outerShdw blurRad="38100" dist="38100" dir="2700000" algn="tl">
                    <a:srgbClr val="C0C0C0"/>
                  </a:outerShdw>
                </a:effectLst>
              </a:rPr>
              <a:t>. The quality of the channel (the level of noise</a:t>
            </a:r>
            <a:r>
              <a:rPr lang="en-US" sz="2200" baseline="0" dirty="0" smtClean="0">
                <a:effectLst>
                  <a:outerShdw blurRad="38100" dist="38100" dir="2700000" algn="tl">
                    <a:srgbClr val="C0C0C0"/>
                  </a:outerShdw>
                </a:effectLst>
              </a:rPr>
              <a:t>)</a:t>
            </a:r>
          </a:p>
          <a:p>
            <a:pPr algn="just"/>
            <a:endParaRPr lang="en-US" sz="2400" dirty="0" smtClean="0">
              <a:latin typeface="Arial" charset="0"/>
            </a:endParaRPr>
          </a:p>
          <a:p>
            <a:pPr algn="just"/>
            <a:endParaRPr lang="en-US" sz="2400" dirty="0">
              <a:latin typeface="Arial" charset="0"/>
            </a:endParaRPr>
          </a:p>
          <a:p>
            <a:pPr algn="just"/>
            <a:endParaRPr lang="en-US" sz="2400" dirty="0" smtClean="0">
              <a:latin typeface="Arial" charset="0"/>
            </a:endParaRPr>
          </a:p>
          <a:p>
            <a:pPr algn="just"/>
            <a:endParaRPr lang="en-US" sz="2400" dirty="0">
              <a:latin typeface="Arial" charset="0"/>
            </a:endParaRPr>
          </a:p>
          <a:p>
            <a:pPr algn="just"/>
            <a:r>
              <a:rPr lang="en-US" sz="2400" dirty="0" smtClean="0">
                <a:latin typeface="Arial" charset="0"/>
              </a:rPr>
              <a:t>Increasing </a:t>
            </a:r>
            <a:r>
              <a:rPr lang="en-US" sz="2400" dirty="0">
                <a:latin typeface="Arial" charset="0"/>
              </a:rPr>
              <a:t>the levels of a signal increases the probability of an error occurring</a:t>
            </a:r>
            <a:endParaRPr lang="en-US" sz="2200" baseline="0" dirty="0">
              <a:effectLst>
                <a:outerShdw blurRad="38100" dist="38100" dir="2700000" algn="tl">
                  <a:srgbClr val="C0C0C0"/>
                </a:outerShdw>
              </a:effectLst>
            </a:endParaRPr>
          </a:p>
        </p:txBody>
      </p:sp>
    </p:spTree>
    <p:extLst>
      <p:ext uri="{BB962C8B-B14F-4D97-AF65-F5344CB8AC3E}">
        <p14:creationId xmlns:p14="http://schemas.microsoft.com/office/powerpoint/2010/main" val="9203525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Capacity of a System</a:t>
            </a:r>
          </a:p>
        </p:txBody>
      </p:sp>
      <p:sp>
        <p:nvSpPr>
          <p:cNvPr id="1007619" name="Rectangle 3"/>
          <p:cNvSpPr>
            <a:spLocks noGrp="1" noChangeArrowheads="1"/>
          </p:cNvSpPr>
          <p:nvPr>
            <p:ph type="body" idx="1"/>
          </p:nvPr>
        </p:nvSpPr>
        <p:spPr bwMode="auto">
          <a:xfrm>
            <a:off x="467544" y="2276872"/>
            <a:ext cx="8354888"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dirty="0" smtClean="0"/>
              <a:t>Bit rate </a:t>
            </a:r>
            <a:r>
              <a:rPr lang="el-GR" sz="2800" dirty="0" smtClean="0"/>
              <a:t>α</a:t>
            </a:r>
            <a:r>
              <a:rPr lang="en-US" sz="2800" dirty="0" smtClean="0"/>
              <a:t> no. of  signal levels</a:t>
            </a:r>
          </a:p>
          <a:p>
            <a:pPr>
              <a:lnSpc>
                <a:spcPct val="90000"/>
              </a:lnSpc>
            </a:pPr>
            <a:r>
              <a:rPr lang="en-US" sz="2800" dirty="0" smtClean="0"/>
              <a:t>A symbol =&gt;  a single bit or “n” bits.</a:t>
            </a:r>
          </a:p>
          <a:p>
            <a:pPr>
              <a:lnSpc>
                <a:spcPct val="90000"/>
              </a:lnSpc>
            </a:pPr>
            <a:r>
              <a:rPr lang="en-US" sz="2800" dirty="0" smtClean="0"/>
              <a:t>The </a:t>
            </a:r>
            <a:r>
              <a:rPr lang="en-US" sz="2800" dirty="0"/>
              <a:t>number of signal levels = 2</a:t>
            </a:r>
            <a:r>
              <a:rPr lang="en-US" sz="2800" baseline="30000" dirty="0"/>
              <a:t>n</a:t>
            </a:r>
            <a:r>
              <a:rPr lang="en-US" sz="2800" dirty="0"/>
              <a:t>.</a:t>
            </a:r>
          </a:p>
          <a:p>
            <a:pPr>
              <a:lnSpc>
                <a:spcPct val="90000"/>
              </a:lnSpc>
            </a:pPr>
            <a:r>
              <a:rPr lang="en-US" sz="2800" dirty="0"/>
              <a:t>As the number of levels goes up, the spacing between level decreases -&gt; increasing the probability of an error occurring in the presence of transmission impairments.</a:t>
            </a:r>
          </a:p>
        </p:txBody>
      </p:sp>
    </p:spTree>
    <p:extLst>
      <p:ext uri="{BB962C8B-B14F-4D97-AF65-F5344CB8AC3E}">
        <p14:creationId xmlns:p14="http://schemas.microsoft.com/office/powerpoint/2010/main" val="37048603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bwMode="auto">
          <a:xfrm>
            <a:off x="323528" y="609600"/>
            <a:ext cx="8134672"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r>
              <a:rPr lang="en-US" dirty="0" err="1"/>
              <a:t>Nyquist</a:t>
            </a:r>
            <a:r>
              <a:rPr lang="en-US" dirty="0"/>
              <a:t> </a:t>
            </a:r>
            <a:r>
              <a:rPr lang="en-US" dirty="0" smtClean="0"/>
              <a:t>Theorem (</a:t>
            </a:r>
            <a:r>
              <a:rPr lang="en-US" dirty="0" err="1" smtClean="0"/>
              <a:t>Noisless</a:t>
            </a:r>
            <a:r>
              <a:rPr lang="en-US" dirty="0" smtClean="0"/>
              <a:t> Channel) </a:t>
            </a:r>
            <a:endParaRPr lang="en-US" dirty="0"/>
          </a:p>
        </p:txBody>
      </p:sp>
      <p:sp>
        <p:nvSpPr>
          <p:cNvPr id="1008643" name="Rectangle 3"/>
          <p:cNvSpPr>
            <a:spLocks noGrp="1" noChangeArrowheads="1"/>
          </p:cNvSpPr>
          <p:nvPr>
            <p:ph type="body" idx="1"/>
          </p:nvPr>
        </p:nvSpPr>
        <p:spPr bwMode="auto">
          <a:xfrm>
            <a:off x="685800" y="1600200"/>
            <a:ext cx="8062664" cy="4800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dirty="0" err="1" smtClean="0"/>
              <a:t>Nyquist</a:t>
            </a:r>
            <a:r>
              <a:rPr lang="en-US" sz="2800" dirty="0" smtClean="0"/>
              <a:t> </a:t>
            </a:r>
            <a:r>
              <a:rPr lang="en-US" sz="2800" dirty="0"/>
              <a:t>theorem states that for a </a:t>
            </a:r>
            <a:r>
              <a:rPr lang="en-US" sz="2800" dirty="0">
                <a:solidFill>
                  <a:schemeClr val="tx1"/>
                </a:solidFill>
              </a:rPr>
              <a:t>noiseless </a:t>
            </a:r>
            <a:r>
              <a:rPr lang="en-US" sz="2800" dirty="0"/>
              <a:t>channel:</a:t>
            </a:r>
          </a:p>
          <a:p>
            <a:pPr algn="ctr">
              <a:lnSpc>
                <a:spcPct val="90000"/>
              </a:lnSpc>
              <a:buFont typeface="Wingdings" pitchFamily="1" charset="2"/>
              <a:buNone/>
            </a:pPr>
            <a:r>
              <a:rPr lang="en-US" sz="2800" dirty="0"/>
              <a:t>C = 2 B log</a:t>
            </a:r>
            <a:r>
              <a:rPr lang="en-US" sz="2800" baseline="-25000" dirty="0"/>
              <a:t>2</a:t>
            </a:r>
            <a:r>
              <a:rPr lang="en-US" sz="2800" dirty="0"/>
              <a:t>2</a:t>
            </a:r>
            <a:r>
              <a:rPr lang="en-US" sz="2800" baseline="30000" dirty="0"/>
              <a:t>n</a:t>
            </a:r>
            <a:r>
              <a:rPr lang="en-US" sz="2800" dirty="0"/>
              <a:t> </a:t>
            </a:r>
          </a:p>
          <a:p>
            <a:pPr algn="ctr">
              <a:lnSpc>
                <a:spcPct val="90000"/>
              </a:lnSpc>
              <a:buFont typeface="Wingdings" pitchFamily="1" charset="2"/>
              <a:buNone/>
            </a:pPr>
            <a:r>
              <a:rPr lang="en-US" sz="2800" dirty="0"/>
              <a:t>C= capacity in bps</a:t>
            </a:r>
          </a:p>
          <a:p>
            <a:pPr algn="ctr">
              <a:lnSpc>
                <a:spcPct val="90000"/>
              </a:lnSpc>
              <a:buFont typeface="Wingdings" pitchFamily="1" charset="2"/>
              <a:buNone/>
            </a:pPr>
            <a:r>
              <a:rPr lang="en-US" sz="2800" dirty="0"/>
              <a:t>B = bandwidth in </a:t>
            </a:r>
            <a:r>
              <a:rPr lang="en-US" sz="2800" dirty="0" smtClean="0"/>
              <a:t>Hz</a:t>
            </a:r>
          </a:p>
          <a:p>
            <a:pPr>
              <a:lnSpc>
                <a:spcPct val="90000"/>
              </a:lnSpc>
            </a:pPr>
            <a:r>
              <a:rPr lang="en-US" sz="2800" dirty="0"/>
              <a:t>when we have only two </a:t>
            </a:r>
            <a:r>
              <a:rPr lang="en-US" sz="2800" dirty="0" smtClean="0"/>
              <a:t>levels, </a:t>
            </a:r>
            <a:r>
              <a:rPr lang="en-US" sz="2800" dirty="0" err="1">
                <a:solidFill>
                  <a:schemeClr val="hlink"/>
                </a:solidFill>
              </a:rPr>
              <a:t>Nyquist</a:t>
            </a:r>
            <a:r>
              <a:rPr lang="en-US" sz="2800" dirty="0">
                <a:solidFill>
                  <a:schemeClr val="hlink"/>
                </a:solidFill>
              </a:rPr>
              <a:t> theorem</a:t>
            </a:r>
            <a:r>
              <a:rPr lang="en-US" sz="2800" dirty="0"/>
              <a:t> bit rate agree with the intuitive bit rate </a:t>
            </a:r>
            <a:r>
              <a:rPr lang="en-US" sz="2800" dirty="0" smtClean="0"/>
              <a:t>of baseband transmission</a:t>
            </a:r>
          </a:p>
          <a:p>
            <a:pPr>
              <a:lnSpc>
                <a:spcPct val="90000"/>
              </a:lnSpc>
            </a:pPr>
            <a:r>
              <a:rPr lang="en-US" sz="2800" dirty="0" smtClean="0"/>
              <a:t>Maximum </a:t>
            </a:r>
            <a:r>
              <a:rPr lang="en-US" sz="2800" dirty="0"/>
              <a:t>bit </a:t>
            </a:r>
            <a:r>
              <a:rPr lang="en-US" sz="2800" dirty="0" smtClean="0"/>
              <a:t>rate</a:t>
            </a:r>
            <a:r>
              <a:rPr lang="en-US" sz="2800" dirty="0"/>
              <a:t> </a:t>
            </a:r>
            <a:r>
              <a:rPr lang="en-US" sz="2800" dirty="0" smtClean="0"/>
              <a:t>of a </a:t>
            </a:r>
            <a:r>
              <a:rPr lang="en-US" sz="2800" dirty="0"/>
              <a:t>noiseless channel with a bandwidth of 3000 Hz transmitting a signal with two signal </a:t>
            </a:r>
            <a:r>
              <a:rPr lang="en-US" sz="2800" dirty="0" smtClean="0"/>
              <a:t>levels = </a:t>
            </a:r>
            <a:endParaRPr lang="en-US" sz="2800" dirty="0"/>
          </a:p>
          <a:p>
            <a:pPr>
              <a:lnSpc>
                <a:spcPct val="90000"/>
              </a:lnSpc>
              <a:buFont typeface="Wingdings" pitchFamily="1" charset="2"/>
              <a:buNone/>
            </a:pPr>
            <a:endParaRPr lang="en-US" sz="2800" dirty="0"/>
          </a:p>
        </p:txBody>
      </p:sp>
    </p:spTree>
    <p:extLst>
      <p:ext uri="{BB962C8B-B14F-4D97-AF65-F5344CB8AC3E}">
        <p14:creationId xmlns:p14="http://schemas.microsoft.com/office/powerpoint/2010/main" val="36137021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B9178802-5EDA-4021-ABB1-D81E3CA83F87}" type="slidenum">
              <a:rPr lang="en-US"/>
              <a:pPr/>
              <a:t>69</a:t>
            </a:fld>
            <a:endParaRPr lang="en-US"/>
          </a:p>
        </p:txBody>
      </p:sp>
      <p:sp>
        <p:nvSpPr>
          <p:cNvPr id="839682"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3968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nvGrpSpPr>
          <p:cNvPr id="839684" name="Group 4"/>
          <p:cNvGrpSpPr>
            <a:grpSpLocks/>
          </p:cNvGrpSpPr>
          <p:nvPr/>
        </p:nvGrpSpPr>
        <p:grpSpPr bwMode="auto">
          <a:xfrm>
            <a:off x="490538" y="773113"/>
            <a:ext cx="738187" cy="474662"/>
            <a:chOff x="309" y="487"/>
            <a:chExt cx="465" cy="299"/>
          </a:xfrm>
        </p:grpSpPr>
        <p:sp>
          <p:nvSpPr>
            <p:cNvPr id="83968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3968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sp>
        <p:nvSpPr>
          <p:cNvPr id="83968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39688"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3968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39690"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691" name="Rectangle 11"/>
          <p:cNvSpPr>
            <a:spLocks noChangeArrowheads="1"/>
          </p:cNvSpPr>
          <p:nvPr/>
        </p:nvSpPr>
        <p:spPr bwMode="auto">
          <a:xfrm>
            <a:off x="152400" y="1663933"/>
            <a:ext cx="853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dirty="0"/>
              <a:t>How many signal levels do we </a:t>
            </a:r>
            <a:r>
              <a:rPr lang="en-US" dirty="0" smtClean="0"/>
              <a:t>need </a:t>
            </a:r>
            <a:r>
              <a:rPr lang="en-US" baseline="0" dirty="0" smtClean="0"/>
              <a:t>to </a:t>
            </a:r>
            <a:r>
              <a:rPr lang="en-US" baseline="0" dirty="0"/>
              <a:t>send 265 kbps over a noiseless channel with a bandwidth of 20 kHz. </a:t>
            </a:r>
          </a:p>
        </p:txBody>
      </p:sp>
    </p:spTree>
    <p:extLst>
      <p:ext uri="{BB962C8B-B14F-4D97-AF65-F5344CB8AC3E}">
        <p14:creationId xmlns:p14="http://schemas.microsoft.com/office/powerpoint/2010/main" val="3646028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16"/>
          <p:cNvSpPr>
            <a:spLocks noGrp="1" noChangeArrowheads="1"/>
          </p:cNvSpPr>
          <p:nvPr>
            <p:ph idx="1"/>
          </p:nvPr>
        </p:nvSpPr>
        <p:spPr>
          <a:xfrm>
            <a:off x="860425" y="1700808"/>
            <a:ext cx="7408333" cy="1977669"/>
          </a:xfrm>
          <a:noFill/>
        </p:spPr>
        <p:txBody>
          <a:bodyPr/>
          <a:lstStyle/>
          <a:p>
            <a:pPr>
              <a:spcBef>
                <a:spcPct val="0"/>
              </a:spcBef>
              <a:buClrTx/>
              <a:buSzTx/>
              <a:buFontTx/>
              <a:buChar char="•"/>
            </a:pPr>
            <a:r>
              <a:rPr lang="en-US" dirty="0" smtClean="0"/>
              <a:t>Signals can be analog or digital.</a:t>
            </a:r>
          </a:p>
          <a:p>
            <a:pPr>
              <a:spcBef>
                <a:spcPct val="0"/>
              </a:spcBef>
              <a:buClrTx/>
              <a:buSzTx/>
              <a:buFontTx/>
              <a:buChar char="•"/>
            </a:pPr>
            <a:r>
              <a:rPr lang="en-US" dirty="0" smtClean="0"/>
              <a:t>Analog signals can have an infinite number of values in a range.</a:t>
            </a:r>
          </a:p>
          <a:p>
            <a:pPr>
              <a:spcBef>
                <a:spcPct val="0"/>
              </a:spcBef>
              <a:buClrTx/>
              <a:buSzTx/>
              <a:buFontTx/>
              <a:buChar char="•"/>
            </a:pPr>
            <a:r>
              <a:rPr lang="en-US" dirty="0" smtClean="0"/>
              <a:t>Digital signals can have only a limited </a:t>
            </a:r>
            <a:br>
              <a:rPr lang="en-US" dirty="0" smtClean="0"/>
            </a:br>
            <a:r>
              <a:rPr lang="en-US" dirty="0" smtClean="0"/>
              <a:t>number of values.</a:t>
            </a:r>
          </a:p>
          <a:p>
            <a:pPr eaLnBrk="1" hangingPunct="1"/>
            <a:endParaRPr lang="en-US" dirty="0" smtClean="0"/>
          </a:p>
        </p:txBody>
      </p:sp>
      <p:sp>
        <p:nvSpPr>
          <p:cNvPr id="7178" name="Rectangle 15"/>
          <p:cNvSpPr>
            <a:spLocks noGrp="1" noChangeArrowheads="1"/>
          </p:cNvSpPr>
          <p:nvPr>
            <p:ph type="title"/>
          </p:nvPr>
        </p:nvSpPr>
        <p:spPr>
          <a:xfrm>
            <a:off x="990600" y="609600"/>
            <a:ext cx="7772400" cy="762000"/>
          </a:xfrm>
          <a:noFill/>
        </p:spPr>
        <p:txBody>
          <a:bodyPr>
            <a:normAutofit/>
          </a:bodyPr>
          <a:lstStyle/>
          <a:p>
            <a:pPr eaLnBrk="1" hangingPunct="1"/>
            <a:r>
              <a:rPr lang="en-US" smtClean="0"/>
              <a:t>Analog and Digital Signals</a:t>
            </a:r>
          </a:p>
        </p:txBody>
      </p:sp>
      <p:sp>
        <p:nvSpPr>
          <p:cNvPr id="717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71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717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71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71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717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71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963136"/>
            <a:ext cx="852805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4"/>
          <p:cNvSpPr txBox="1">
            <a:spLocks noChangeArrowheads="1"/>
          </p:cNvSpPr>
          <p:nvPr/>
        </p:nvSpPr>
        <p:spPr bwMode="auto">
          <a:xfrm>
            <a:off x="1835696" y="3439916"/>
            <a:ext cx="6388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r>
              <a:rPr lang="en-US" i="0" baseline="0" dirty="0" smtClean="0">
                <a:solidFill>
                  <a:schemeClr val="folHlink"/>
                </a:solidFill>
              </a:rPr>
              <a:t> </a:t>
            </a:r>
            <a:r>
              <a:rPr lang="en-US" baseline="0" dirty="0"/>
              <a:t>Comparison of analog and digital signals</a:t>
            </a:r>
          </a:p>
        </p:txBody>
      </p:sp>
    </p:spTree>
    <p:extLst>
      <p:ext uri="{BB962C8B-B14F-4D97-AF65-F5344CB8AC3E}">
        <p14:creationId xmlns:p14="http://schemas.microsoft.com/office/powerpoint/2010/main" val="28945759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bwMode="auto">
          <a:xfrm>
            <a:off x="467544" y="476672"/>
            <a:ext cx="8278688"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r>
              <a:rPr lang="en-US" dirty="0"/>
              <a:t>Shannon’s </a:t>
            </a:r>
            <a:r>
              <a:rPr lang="en-US" dirty="0" smtClean="0"/>
              <a:t>Theorem(Noisy Channel) </a:t>
            </a:r>
            <a:endParaRPr lang="en-US" dirty="0"/>
          </a:p>
        </p:txBody>
      </p:sp>
      <p:sp>
        <p:nvSpPr>
          <p:cNvPr id="1010691" name="Rectangle 3"/>
          <p:cNvSpPr>
            <a:spLocks noGrp="1" noChangeArrowheads="1"/>
          </p:cNvSpPr>
          <p:nvPr>
            <p:ph type="body" idx="1"/>
          </p:nvPr>
        </p:nvSpPr>
        <p:spPr bwMode="auto">
          <a:xfrm>
            <a:off x="611560" y="1556792"/>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t>Shannon’s theorem gives the capacity of a system in the presence of noise.</a:t>
            </a:r>
          </a:p>
          <a:p>
            <a:pPr algn="ctr">
              <a:buFont typeface="Wingdings" pitchFamily="1" charset="2"/>
              <a:buNone/>
            </a:pPr>
            <a:r>
              <a:rPr lang="en-US" dirty="0" smtClean="0"/>
              <a:t>C </a:t>
            </a:r>
            <a:r>
              <a:rPr lang="en-US" dirty="0"/>
              <a:t>= B </a:t>
            </a:r>
            <a:r>
              <a:rPr lang="en-US" dirty="0" smtClean="0"/>
              <a:t>log</a:t>
            </a:r>
            <a:r>
              <a:rPr lang="en-US" baseline="-25000" dirty="0" smtClean="0"/>
              <a:t>2</a:t>
            </a:r>
            <a:r>
              <a:rPr lang="en-US" dirty="0" smtClean="0"/>
              <a:t>(1 </a:t>
            </a:r>
            <a:r>
              <a:rPr lang="en-US" dirty="0"/>
              <a:t>+ SNR</a:t>
            </a:r>
            <a:r>
              <a:rPr lang="en-US" dirty="0" smtClean="0"/>
              <a:t>)</a:t>
            </a:r>
          </a:p>
          <a:p>
            <a:r>
              <a:rPr lang="en-US" dirty="0" smtClean="0"/>
              <a:t>When SNR ~0 =&gt; </a:t>
            </a:r>
          </a:p>
          <a:p>
            <a:endParaRPr lang="en-US" dirty="0"/>
          </a:p>
          <a:p>
            <a:r>
              <a:rPr lang="en-US" dirty="0"/>
              <a:t>bit rate of a regular telephone </a:t>
            </a:r>
            <a:r>
              <a:rPr lang="en-US" dirty="0" smtClean="0"/>
              <a:t>line=&gt; </a:t>
            </a:r>
            <a:endParaRPr lang="en-US" dirty="0"/>
          </a:p>
        </p:txBody>
      </p:sp>
    </p:spTree>
    <p:extLst>
      <p:ext uri="{BB962C8B-B14F-4D97-AF65-F5344CB8AC3E}">
        <p14:creationId xmlns:p14="http://schemas.microsoft.com/office/powerpoint/2010/main" val="39682562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8F69055E-949F-4C2A-B4ED-DC379B99363C}" type="slidenum">
              <a:rPr lang="en-US"/>
              <a:pPr/>
              <a:t>71</a:t>
            </a:fld>
            <a:endParaRPr lang="en-US"/>
          </a:p>
        </p:txBody>
      </p:sp>
      <p:sp>
        <p:nvSpPr>
          <p:cNvPr id="841730"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173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nvGrpSpPr>
          <p:cNvPr id="841732" name="Group 4"/>
          <p:cNvGrpSpPr>
            <a:grpSpLocks/>
          </p:cNvGrpSpPr>
          <p:nvPr/>
        </p:nvGrpSpPr>
        <p:grpSpPr bwMode="auto">
          <a:xfrm>
            <a:off x="490538" y="773113"/>
            <a:ext cx="738187" cy="474662"/>
            <a:chOff x="309" y="487"/>
            <a:chExt cx="465" cy="299"/>
          </a:xfrm>
        </p:grpSpPr>
        <p:sp>
          <p:nvSpPr>
            <p:cNvPr id="84173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173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sp>
        <p:nvSpPr>
          <p:cNvPr id="84173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1736"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173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1738"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1739" name="Rectangle 11"/>
          <p:cNvSpPr>
            <a:spLocks noChangeArrowheads="1"/>
          </p:cNvSpPr>
          <p:nvPr/>
        </p:nvSpPr>
        <p:spPr bwMode="auto">
          <a:xfrm>
            <a:off x="228600" y="12319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We can calculate the theoretical highest bit rate of a regular telephone line. A telephone line normally has a bandwidth of 3000. The signal-to-noise ratio is usually 3162. For this channel the capacity is calculated as</a:t>
            </a:r>
          </a:p>
        </p:txBody>
      </p:sp>
      <p:pic>
        <p:nvPicPr>
          <p:cNvPr id="84174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352800"/>
            <a:ext cx="7046913" cy="674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1743" name="Rectangle 15"/>
          <p:cNvSpPr>
            <a:spLocks noChangeArrowheads="1"/>
          </p:cNvSpPr>
          <p:nvPr/>
        </p:nvSpPr>
        <p:spPr bwMode="auto">
          <a:xfrm>
            <a:off x="228600" y="4419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This means that the highest bit rate for a telephone line is 34.860 kbps. If we want to send data faster than this, we can either increase the bandwidth of the line or improve the signal-to-noise ratio.</a:t>
            </a:r>
          </a:p>
        </p:txBody>
      </p:sp>
    </p:spTree>
    <p:extLst>
      <p:ext uri="{BB962C8B-B14F-4D97-AF65-F5344CB8AC3E}">
        <p14:creationId xmlns:p14="http://schemas.microsoft.com/office/powerpoint/2010/main" val="22278573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2513F085-FA65-49B2-A108-D8E2BFCE1AD1}" type="slidenum">
              <a:rPr lang="en-US"/>
              <a:pPr/>
              <a:t>72</a:t>
            </a:fld>
            <a:endParaRPr lang="en-US"/>
          </a:p>
        </p:txBody>
      </p:sp>
      <p:sp>
        <p:nvSpPr>
          <p:cNvPr id="842754"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275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nvGrpSpPr>
          <p:cNvPr id="842756" name="Group 4"/>
          <p:cNvGrpSpPr>
            <a:grpSpLocks/>
          </p:cNvGrpSpPr>
          <p:nvPr/>
        </p:nvGrpSpPr>
        <p:grpSpPr bwMode="auto">
          <a:xfrm>
            <a:off x="490538" y="773113"/>
            <a:ext cx="738187" cy="474662"/>
            <a:chOff x="309" y="487"/>
            <a:chExt cx="465" cy="299"/>
          </a:xfrm>
        </p:grpSpPr>
        <p:sp>
          <p:nvSpPr>
            <p:cNvPr id="84275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275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sp>
        <p:nvSpPr>
          <p:cNvPr id="84275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2760"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276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2762"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2763" name="Rectangle 11"/>
          <p:cNvSpPr>
            <a:spLocks noChangeArrowheads="1"/>
          </p:cNvSpPr>
          <p:nvPr/>
        </p:nvSpPr>
        <p:spPr bwMode="auto">
          <a:xfrm>
            <a:off x="228600" y="12192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The signal-to-noise ratio is often given in decibels. Assume that SNR</a:t>
            </a:r>
            <a:r>
              <a:rPr lang="en-US" baseline="-25000"/>
              <a:t>dB</a:t>
            </a:r>
            <a:r>
              <a:rPr lang="en-US" baseline="0"/>
              <a:t> = 36 and the channel bandwidth is 2 MHz. The theoretical channel capacity can be calculated as</a:t>
            </a:r>
          </a:p>
        </p:txBody>
      </p:sp>
      <p:pic>
        <p:nvPicPr>
          <p:cNvPr id="84276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2417531"/>
            <a:ext cx="8364537" cy="8096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9521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3779"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nvGrpSpPr>
          <p:cNvPr id="843780" name="Group 4"/>
          <p:cNvGrpSpPr>
            <a:grpSpLocks/>
          </p:cNvGrpSpPr>
          <p:nvPr/>
        </p:nvGrpSpPr>
        <p:grpSpPr bwMode="auto">
          <a:xfrm>
            <a:off x="490538" y="773113"/>
            <a:ext cx="738187" cy="474662"/>
            <a:chOff x="309" y="487"/>
            <a:chExt cx="465" cy="299"/>
          </a:xfrm>
        </p:grpSpPr>
        <p:sp>
          <p:nvSpPr>
            <p:cNvPr id="84378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378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sp>
        <p:nvSpPr>
          <p:cNvPr id="843783"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3784"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3785"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3786"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3787" name="Rectangle 11"/>
          <p:cNvSpPr>
            <a:spLocks noChangeArrowheads="1"/>
          </p:cNvSpPr>
          <p:nvPr/>
        </p:nvSpPr>
        <p:spPr bwMode="auto">
          <a:xfrm>
            <a:off x="228600" y="1323975"/>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For practical purposes, when the SNR is very high, we can assume that SNR + 1 is almost the same as SNR. In these cases, the theoretical channel capacity can be simplified to</a:t>
            </a:r>
          </a:p>
        </p:txBody>
      </p:sp>
      <p:pic>
        <p:nvPicPr>
          <p:cNvPr id="84379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700" y="3200400"/>
            <a:ext cx="2222500" cy="6397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3792" name="Rectangle 16"/>
          <p:cNvSpPr>
            <a:spLocks noChangeArrowheads="1"/>
          </p:cNvSpPr>
          <p:nvPr/>
        </p:nvSpPr>
        <p:spPr bwMode="auto">
          <a:xfrm>
            <a:off x="228600" y="4114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For example, we can calculate the theoretical capacity of the previous example as</a:t>
            </a:r>
          </a:p>
        </p:txBody>
      </p:sp>
      <p:pic>
        <p:nvPicPr>
          <p:cNvPr id="84379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3" y="5327650"/>
            <a:ext cx="3303587" cy="5397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8087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480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nvGrpSpPr>
          <p:cNvPr id="844804" name="Group 4"/>
          <p:cNvGrpSpPr>
            <a:grpSpLocks/>
          </p:cNvGrpSpPr>
          <p:nvPr/>
        </p:nvGrpSpPr>
        <p:grpSpPr bwMode="auto">
          <a:xfrm>
            <a:off x="490538" y="773113"/>
            <a:ext cx="738187" cy="474662"/>
            <a:chOff x="309" y="487"/>
            <a:chExt cx="465" cy="299"/>
          </a:xfrm>
        </p:grpSpPr>
        <p:sp>
          <p:nvSpPr>
            <p:cNvPr id="84480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480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sp>
        <p:nvSpPr>
          <p:cNvPr id="84480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4808"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480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4810"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4811" name="Rectangle 11"/>
          <p:cNvSpPr>
            <a:spLocks noChangeArrowheads="1"/>
          </p:cNvSpPr>
          <p:nvPr/>
        </p:nvSpPr>
        <p:spPr bwMode="auto">
          <a:xfrm>
            <a:off x="228600" y="16002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We have a channel with a 1-MHz bandwidth. The SNR for this channel is 63. What are the appropriate bit rate and signal level?</a:t>
            </a:r>
          </a:p>
          <a:p>
            <a:pPr algn="just"/>
            <a:endParaRPr lang="en-US" baseline="0">
              <a:solidFill>
                <a:schemeClr val="hlink"/>
              </a:solidFill>
            </a:endParaRPr>
          </a:p>
          <a:p>
            <a:pPr algn="just"/>
            <a:r>
              <a:rPr lang="en-US" baseline="0">
                <a:solidFill>
                  <a:schemeClr val="hlink"/>
                </a:solidFill>
              </a:rPr>
              <a:t>Solution</a:t>
            </a:r>
          </a:p>
          <a:p>
            <a:pPr algn="just"/>
            <a:r>
              <a:rPr lang="en-US" baseline="0"/>
              <a:t>First, we use the Shannon formula to find the upper limit.</a:t>
            </a:r>
          </a:p>
        </p:txBody>
      </p:sp>
      <p:pic>
        <p:nvPicPr>
          <p:cNvPr id="8448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10" y="3171168"/>
            <a:ext cx="7370763" cy="4413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1228725" y="4077072"/>
            <a:ext cx="5145470" cy="463336"/>
          </a:xfrm>
          <a:prstGeom prst="rect">
            <a:avLst/>
          </a:prstGeom>
        </p:spPr>
      </p:pic>
    </p:spTree>
    <p:extLst>
      <p:ext uri="{BB962C8B-B14F-4D97-AF65-F5344CB8AC3E}">
        <p14:creationId xmlns:p14="http://schemas.microsoft.com/office/powerpoint/2010/main" val="40122735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9021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nvGrpSpPr>
          <p:cNvPr id="990212" name="Group 4"/>
          <p:cNvGrpSpPr>
            <a:grpSpLocks/>
          </p:cNvGrpSpPr>
          <p:nvPr/>
        </p:nvGrpSpPr>
        <p:grpSpPr bwMode="auto">
          <a:xfrm>
            <a:off x="490538" y="773113"/>
            <a:ext cx="738187" cy="474662"/>
            <a:chOff x="309" y="487"/>
            <a:chExt cx="465" cy="299"/>
          </a:xfrm>
        </p:grpSpPr>
        <p:sp>
          <p:nvSpPr>
            <p:cNvPr id="99021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9021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sp>
        <p:nvSpPr>
          <p:cNvPr id="99021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90216"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9021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90218"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0219" name="Rectangle 11"/>
          <p:cNvSpPr>
            <a:spLocks noChangeArrowheads="1"/>
          </p:cNvSpPr>
          <p:nvPr/>
        </p:nvSpPr>
        <p:spPr bwMode="auto">
          <a:xfrm>
            <a:off x="228600" y="16002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The Shannon formula gives us 6 Mbps, the upper limit. For better performance we choose something lower, 4 Mbps, for example. Then we use the Nyquist formula to find the number of signal levels.</a:t>
            </a:r>
          </a:p>
        </p:txBody>
      </p:sp>
      <p:sp>
        <p:nvSpPr>
          <p:cNvPr id="990220" name="Text Box 12"/>
          <p:cNvSpPr txBox="1">
            <a:spLocks noChangeArrowheads="1"/>
          </p:cNvSpPr>
          <p:nvPr/>
        </p:nvSpPr>
        <p:spPr bwMode="auto">
          <a:xfrm>
            <a:off x="1143000" y="182563"/>
            <a:ext cx="4530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aseline="0">
                <a:solidFill>
                  <a:schemeClr val="hlink"/>
                </a:solidFill>
              </a:rPr>
              <a:t>Example 3.41 (continued)</a:t>
            </a:r>
          </a:p>
        </p:txBody>
      </p:sp>
    </p:spTree>
    <p:extLst>
      <p:ext uri="{BB962C8B-B14F-4D97-AF65-F5344CB8AC3E}">
        <p14:creationId xmlns:p14="http://schemas.microsoft.com/office/powerpoint/2010/main" val="3381032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740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7403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740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740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7403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740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740361" name="Line 9"/>
          <p:cNvSpPr>
            <a:spLocks noChangeShapeType="1"/>
          </p:cNvSpPr>
          <p:nvPr/>
        </p:nvSpPr>
        <p:spPr bwMode="auto">
          <a:xfrm>
            <a:off x="457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036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0363" name="Rectangle 11"/>
          <p:cNvSpPr>
            <a:spLocks noChangeArrowheads="1"/>
          </p:cNvSpPr>
          <p:nvPr/>
        </p:nvSpPr>
        <p:spPr bwMode="auto">
          <a:xfrm>
            <a:off x="495300" y="26066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0" baseline="0">
                <a:latin typeface="Arial" charset="0"/>
              </a:rPr>
              <a:t>The Shannon capacity gives us the upper limit; the Nyquist formula tells us how many signal levels we need.</a:t>
            </a:r>
          </a:p>
        </p:txBody>
      </p:sp>
      <p:grpSp>
        <p:nvGrpSpPr>
          <p:cNvPr id="740364" name="Group 12"/>
          <p:cNvGrpSpPr>
            <a:grpSpLocks/>
          </p:cNvGrpSpPr>
          <p:nvPr/>
        </p:nvGrpSpPr>
        <p:grpSpPr bwMode="auto">
          <a:xfrm>
            <a:off x="457200" y="1871663"/>
            <a:ext cx="1143000" cy="566737"/>
            <a:chOff x="1200" y="1248"/>
            <a:chExt cx="720" cy="357"/>
          </a:xfrm>
        </p:grpSpPr>
        <p:pic>
          <p:nvPicPr>
            <p:cNvPr id="7403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03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aseline="0">
                  <a:solidFill>
                    <a:schemeClr val="hlink"/>
                  </a:solidFill>
                </a:rPr>
                <a:t>Note</a:t>
              </a:r>
            </a:p>
          </p:txBody>
        </p:sp>
      </p:grpSp>
    </p:spTree>
    <p:extLst>
      <p:ext uri="{BB962C8B-B14F-4D97-AF65-F5344CB8AC3E}">
        <p14:creationId xmlns:p14="http://schemas.microsoft.com/office/powerpoint/2010/main" val="30385566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3842"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i="0" baseline="0">
              <a:effectLst>
                <a:outerShdw blurRad="38100" dist="38100" dir="2700000" algn="tl">
                  <a:srgbClr val="FFFFFF"/>
                </a:outerShdw>
              </a:effectLst>
            </a:endParaRPr>
          </a:p>
        </p:txBody>
      </p:sp>
      <p:sp>
        <p:nvSpPr>
          <p:cNvPr id="803843" name="Text Box 3"/>
          <p:cNvSpPr txBox="1">
            <a:spLocks noChangeArrowheads="1"/>
          </p:cNvSpPr>
          <p:nvPr/>
        </p:nvSpPr>
        <p:spPr bwMode="auto">
          <a:xfrm>
            <a:off x="228600" y="76200"/>
            <a:ext cx="4237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0" baseline="0">
                <a:effectLst>
                  <a:outerShdw blurRad="38100" dist="38100" dir="2700000" algn="tl">
                    <a:srgbClr val="C0C0C0"/>
                  </a:outerShdw>
                </a:effectLst>
                <a:latin typeface="Times" pitchFamily="1" charset="0"/>
              </a:rPr>
              <a:t>3-6   PERFORMANCE</a:t>
            </a:r>
          </a:p>
        </p:txBody>
      </p:sp>
      <p:sp>
        <p:nvSpPr>
          <p:cNvPr id="80384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i="0" baseline="0"/>
          </a:p>
        </p:txBody>
      </p:sp>
      <p:sp>
        <p:nvSpPr>
          <p:cNvPr id="803845" name="Rectangle 5"/>
          <p:cNvSpPr>
            <a:spLocks noChangeArrowheads="1"/>
          </p:cNvSpPr>
          <p:nvPr/>
        </p:nvSpPr>
        <p:spPr bwMode="auto">
          <a:xfrm>
            <a:off x="266700" y="2145268"/>
            <a:ext cx="861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baseline="0" dirty="0">
                <a:effectLst>
                  <a:outerShdw blurRad="38100" dist="38100" dir="2700000" algn="tl">
                    <a:srgbClr val="C0C0C0"/>
                  </a:outerShdw>
                </a:effectLst>
              </a:rPr>
              <a:t>One important issue in networking is the </a:t>
            </a:r>
            <a:r>
              <a:rPr lang="en-US" baseline="0" dirty="0">
                <a:solidFill>
                  <a:schemeClr val="hlink"/>
                </a:solidFill>
                <a:effectLst>
                  <a:outerShdw blurRad="38100" dist="38100" dir="2700000" algn="tl">
                    <a:srgbClr val="C0C0C0"/>
                  </a:outerShdw>
                </a:effectLst>
              </a:rPr>
              <a:t>performance</a:t>
            </a:r>
            <a:r>
              <a:rPr lang="en-US" baseline="0" dirty="0">
                <a:effectLst>
                  <a:outerShdw blurRad="38100" dist="38100" dir="2700000" algn="tl">
                    <a:srgbClr val="C0C0C0"/>
                  </a:outerShdw>
                </a:effectLst>
              </a:rPr>
              <a:t> of the network—how good is it? </a:t>
            </a:r>
          </a:p>
        </p:txBody>
      </p:sp>
      <p:sp>
        <p:nvSpPr>
          <p:cNvPr id="803846" name="Rectangle 6"/>
          <p:cNvSpPr>
            <a:spLocks noChangeArrowheads="1"/>
          </p:cNvSpPr>
          <p:nvPr/>
        </p:nvSpPr>
        <p:spPr bwMode="auto">
          <a:xfrm>
            <a:off x="457200" y="288804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tx1"/>
              </a:buClr>
              <a:buSzPct val="117000"/>
              <a:buFont typeface="Wingdings" pitchFamily="1" charset="2"/>
              <a:buChar char="§"/>
            </a:pPr>
            <a:r>
              <a:rPr lang="en-US" sz="2400" i="0" baseline="0" dirty="0">
                <a:solidFill>
                  <a:srgbClr val="0033CC"/>
                </a:solidFill>
              </a:rPr>
              <a:t> Bandwidth - capacity of the system</a:t>
            </a:r>
            <a:endParaRPr lang="fr-FR" sz="2400" i="0" baseline="0" dirty="0">
              <a:solidFill>
                <a:srgbClr val="0033CC"/>
              </a:solidFill>
            </a:endParaRPr>
          </a:p>
          <a:p>
            <a:pPr>
              <a:buClr>
                <a:schemeClr val="tx1"/>
              </a:buClr>
              <a:buSzPct val="117000"/>
              <a:buFont typeface="Wingdings" pitchFamily="1" charset="2"/>
              <a:buChar char="§"/>
            </a:pPr>
            <a:r>
              <a:rPr lang="fr-FR" sz="2400" i="0" baseline="0" dirty="0">
                <a:solidFill>
                  <a:srgbClr val="0033CC"/>
                </a:solidFill>
              </a:rPr>
              <a:t> </a:t>
            </a:r>
            <a:r>
              <a:rPr lang="fr-FR" sz="2400" i="0" baseline="0" dirty="0" err="1">
                <a:solidFill>
                  <a:srgbClr val="0033CC"/>
                </a:solidFill>
              </a:rPr>
              <a:t>Throughput</a:t>
            </a:r>
            <a:r>
              <a:rPr lang="fr-FR" sz="2400" i="0" baseline="0" dirty="0">
                <a:solidFill>
                  <a:srgbClr val="0033CC"/>
                </a:solidFill>
              </a:rPr>
              <a:t> - no. of bits </a:t>
            </a:r>
            <a:r>
              <a:rPr lang="fr-FR" sz="2400" i="0" baseline="0" dirty="0" err="1">
                <a:solidFill>
                  <a:srgbClr val="0033CC"/>
                </a:solidFill>
              </a:rPr>
              <a:t>that</a:t>
            </a:r>
            <a:r>
              <a:rPr lang="fr-FR" sz="2400" i="0" baseline="0" dirty="0">
                <a:solidFill>
                  <a:srgbClr val="0033CC"/>
                </a:solidFill>
              </a:rPr>
              <a:t> </a:t>
            </a:r>
            <a:r>
              <a:rPr lang="fr-FR" sz="2400" i="0" baseline="0" dirty="0" err="1">
                <a:solidFill>
                  <a:srgbClr val="0033CC"/>
                </a:solidFill>
              </a:rPr>
              <a:t>can</a:t>
            </a:r>
            <a:r>
              <a:rPr lang="fr-FR" sz="2400" i="0" baseline="0" dirty="0">
                <a:solidFill>
                  <a:srgbClr val="0033CC"/>
                </a:solidFill>
              </a:rPr>
              <a:t> </a:t>
            </a:r>
            <a:r>
              <a:rPr lang="fr-FR" sz="2400" i="0" baseline="0" dirty="0" err="1">
                <a:solidFill>
                  <a:srgbClr val="0033CC"/>
                </a:solidFill>
              </a:rPr>
              <a:t>be</a:t>
            </a:r>
            <a:r>
              <a:rPr lang="fr-FR" sz="2400" i="0" baseline="0" dirty="0">
                <a:solidFill>
                  <a:srgbClr val="0033CC"/>
                </a:solidFill>
              </a:rPr>
              <a:t> </a:t>
            </a:r>
            <a:r>
              <a:rPr lang="fr-FR" sz="2400" i="0" baseline="0" dirty="0" err="1">
                <a:solidFill>
                  <a:srgbClr val="0033CC"/>
                </a:solidFill>
              </a:rPr>
              <a:t>pushed</a:t>
            </a:r>
            <a:r>
              <a:rPr lang="fr-FR" sz="2400" i="0" baseline="0" dirty="0">
                <a:solidFill>
                  <a:srgbClr val="0033CC"/>
                </a:solidFill>
              </a:rPr>
              <a:t> </a:t>
            </a:r>
            <a:r>
              <a:rPr lang="fr-FR" sz="2400" i="0" baseline="0" dirty="0" err="1">
                <a:solidFill>
                  <a:srgbClr val="0033CC"/>
                </a:solidFill>
              </a:rPr>
              <a:t>through</a:t>
            </a:r>
            <a:endParaRPr lang="fr-FR" sz="2400" i="0" baseline="0" dirty="0">
              <a:solidFill>
                <a:srgbClr val="0033CC"/>
              </a:solidFill>
            </a:endParaRPr>
          </a:p>
          <a:p>
            <a:pPr>
              <a:buClr>
                <a:schemeClr val="tx1"/>
              </a:buClr>
              <a:buSzPct val="117000"/>
              <a:buFont typeface="Wingdings" pitchFamily="1" charset="2"/>
              <a:buChar char="§"/>
            </a:pPr>
            <a:r>
              <a:rPr lang="fr-FR" sz="2400" i="0" baseline="0" dirty="0">
                <a:solidFill>
                  <a:srgbClr val="0033CC"/>
                </a:solidFill>
              </a:rPr>
              <a:t> </a:t>
            </a:r>
            <a:r>
              <a:rPr lang="en-US" sz="2400" i="0" baseline="0" dirty="0">
                <a:solidFill>
                  <a:srgbClr val="0033CC"/>
                </a:solidFill>
              </a:rPr>
              <a:t>Latency (Delay) - delay incurred by a bit from start to finish</a:t>
            </a:r>
          </a:p>
          <a:p>
            <a:pPr>
              <a:buClr>
                <a:schemeClr val="tx1"/>
              </a:buClr>
              <a:buSzPct val="117000"/>
              <a:buFont typeface="Wingdings" pitchFamily="1" charset="2"/>
              <a:buChar char="§"/>
            </a:pPr>
            <a:r>
              <a:rPr lang="en-US" sz="2400" i="0" baseline="0" dirty="0">
                <a:solidFill>
                  <a:srgbClr val="0033CC"/>
                </a:solidFill>
              </a:rPr>
              <a:t> Bandwidth-Delay Product</a:t>
            </a:r>
          </a:p>
        </p:txBody>
      </p:sp>
    </p:spTree>
    <p:extLst>
      <p:ext uri="{BB962C8B-B14F-4D97-AF65-F5344CB8AC3E}">
        <p14:creationId xmlns:p14="http://schemas.microsoft.com/office/powerpoint/2010/main" val="27918855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71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717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71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71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717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71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971785" name="Line 9"/>
          <p:cNvSpPr>
            <a:spLocks noChangeShapeType="1"/>
          </p:cNvSpPr>
          <p:nvPr/>
        </p:nvSpPr>
        <p:spPr bwMode="auto">
          <a:xfrm>
            <a:off x="457200" y="1676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1786" name="Line 10"/>
          <p:cNvSpPr>
            <a:spLocks noChangeShapeType="1"/>
          </p:cNvSpPr>
          <p:nvPr/>
        </p:nvSpPr>
        <p:spPr bwMode="auto">
          <a:xfrm>
            <a:off x="458788" y="6248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Rectangle 1"/>
          <p:cNvSpPr/>
          <p:nvPr/>
        </p:nvSpPr>
        <p:spPr>
          <a:xfrm>
            <a:off x="490538" y="2068513"/>
            <a:ext cx="8377559" cy="2185214"/>
          </a:xfrm>
          <a:prstGeom prst="rect">
            <a:avLst/>
          </a:prstGeom>
        </p:spPr>
        <p:txBody>
          <a:bodyPr wrap="square">
            <a:spAutoFit/>
          </a:bodyPr>
          <a:lstStyle/>
          <a:p>
            <a:pPr algn="ctr"/>
            <a:r>
              <a:rPr lang="en-US" sz="3200" dirty="0">
                <a:solidFill>
                  <a:schemeClr val="folHlink"/>
                </a:solidFill>
                <a:latin typeface="Arial" charset="0"/>
              </a:rPr>
              <a:t>In networking, we use the term bandwidth in two contexts.</a:t>
            </a:r>
          </a:p>
          <a:p>
            <a:pPr algn="just">
              <a:buFont typeface="Wingdings" pitchFamily="1" charset="2"/>
              <a:buChar char="§"/>
            </a:pPr>
            <a:r>
              <a:rPr lang="en-US" dirty="0">
                <a:latin typeface="Arial" charset="0"/>
              </a:rPr>
              <a:t> The first, bandwidth in hertz, refers to the range of frequencies in a composite signal or the range of frequencies that a channel can pass</a:t>
            </a:r>
            <a:r>
              <a:rPr lang="en-US" dirty="0" smtClean="0">
                <a:latin typeface="Arial" charset="0"/>
              </a:rPr>
              <a:t>.(analog devices)</a:t>
            </a:r>
            <a:endParaRPr lang="en-US" dirty="0">
              <a:latin typeface="Arial" charset="0"/>
            </a:endParaRPr>
          </a:p>
          <a:p>
            <a:pPr algn="just">
              <a:buFont typeface="Wingdings" pitchFamily="1" charset="2"/>
              <a:buChar char="§"/>
            </a:pPr>
            <a:r>
              <a:rPr lang="en-US" dirty="0">
                <a:latin typeface="Arial" charset="0"/>
              </a:rPr>
              <a:t> The second, bandwidth in bits per second, refers to the speed of bit transmission in a channel or link. Often referred to as Capacity. </a:t>
            </a:r>
            <a:r>
              <a:rPr lang="en-US" dirty="0" smtClean="0">
                <a:latin typeface="Arial" charset="0"/>
              </a:rPr>
              <a:t>(digital devices) </a:t>
            </a:r>
            <a:endParaRPr lang="en-US" dirty="0">
              <a:latin typeface="Arial" charset="0"/>
            </a:endParaRPr>
          </a:p>
        </p:txBody>
      </p:sp>
      <p:sp>
        <p:nvSpPr>
          <p:cNvPr id="17" name="Rectangle 11"/>
          <p:cNvSpPr>
            <a:spLocks noChangeArrowheads="1"/>
          </p:cNvSpPr>
          <p:nvPr/>
        </p:nvSpPr>
        <p:spPr bwMode="auto">
          <a:xfrm>
            <a:off x="415962" y="4675484"/>
            <a:ext cx="8534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The bandwidth of a subscriber line is 4 kHz for voice or data. The bandwidth of this line for data </a:t>
            </a:r>
            <a:r>
              <a:rPr lang="en-US" baseline="0" dirty="0" smtClean="0"/>
              <a:t>transmission can </a:t>
            </a:r>
            <a:r>
              <a:rPr lang="en-US" baseline="0" dirty="0"/>
              <a:t>be up to 56,000 bps using a sophisticated modem to change the digital signal to analog.</a:t>
            </a:r>
          </a:p>
        </p:txBody>
      </p:sp>
    </p:spTree>
    <p:extLst>
      <p:ext uri="{BB962C8B-B14F-4D97-AF65-F5344CB8AC3E}">
        <p14:creationId xmlns:p14="http://schemas.microsoft.com/office/powerpoint/2010/main" val="27746616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787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nvGrpSpPr>
          <p:cNvPr id="847876" name="Group 4"/>
          <p:cNvGrpSpPr>
            <a:grpSpLocks/>
          </p:cNvGrpSpPr>
          <p:nvPr/>
        </p:nvGrpSpPr>
        <p:grpSpPr bwMode="auto">
          <a:xfrm>
            <a:off x="490538" y="773113"/>
            <a:ext cx="738187" cy="474662"/>
            <a:chOff x="309" y="487"/>
            <a:chExt cx="465" cy="299"/>
          </a:xfrm>
        </p:grpSpPr>
        <p:sp>
          <p:nvSpPr>
            <p:cNvPr id="84787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787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sp>
        <p:nvSpPr>
          <p:cNvPr id="84787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7880"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788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7882"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7883" name="Rectangle 11"/>
          <p:cNvSpPr>
            <a:spLocks noChangeArrowheads="1"/>
          </p:cNvSpPr>
          <p:nvPr/>
        </p:nvSpPr>
        <p:spPr bwMode="auto">
          <a:xfrm>
            <a:off x="228600" y="1295400"/>
            <a:ext cx="8534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buFont typeface="Arial" panose="020B0604020202020204" pitchFamily="34" charset="0"/>
              <a:buChar char="•"/>
            </a:pPr>
            <a:r>
              <a:rPr lang="en-US" dirty="0"/>
              <a:t>Throughput is the number of messages successfully transmitted per unit time. </a:t>
            </a:r>
          </a:p>
          <a:p>
            <a:pPr marL="285750" indent="-285750" algn="just">
              <a:buFont typeface="Arial" panose="020B0604020202020204" pitchFamily="34" charset="0"/>
              <a:buChar char="•"/>
            </a:pPr>
            <a:r>
              <a:rPr lang="en-US" dirty="0"/>
              <a:t>C</a:t>
            </a:r>
            <a:r>
              <a:rPr lang="en-US" dirty="0" smtClean="0"/>
              <a:t>ontrolled </a:t>
            </a:r>
            <a:r>
              <a:rPr lang="en-US" dirty="0"/>
              <a:t>by available bandwidth, the available signal-to-noise ratio and hardware limitations</a:t>
            </a:r>
            <a:r>
              <a:rPr lang="en-US" dirty="0" smtClean="0"/>
              <a:t>.</a:t>
            </a:r>
            <a:endParaRPr lang="en-US" baseline="0" dirty="0" smtClean="0"/>
          </a:p>
          <a:p>
            <a:pPr algn="just"/>
            <a:endParaRPr lang="en-US" dirty="0"/>
          </a:p>
          <a:p>
            <a:pPr algn="just"/>
            <a:endParaRPr lang="en-US" baseline="0" dirty="0" smtClean="0"/>
          </a:p>
          <a:p>
            <a:pPr algn="just"/>
            <a:endParaRPr lang="en-US" dirty="0"/>
          </a:p>
          <a:p>
            <a:pPr algn="just"/>
            <a:r>
              <a:rPr lang="en-US" baseline="0" dirty="0" smtClean="0"/>
              <a:t>A </a:t>
            </a:r>
            <a:r>
              <a:rPr lang="en-US" baseline="0" dirty="0"/>
              <a:t>network with bandwidth of 10 Mbps can pass only an average of 12,000 frames per minute with each frame carrying an average of 10,000 bits. What is the throughput of this network?</a:t>
            </a:r>
          </a:p>
          <a:p>
            <a:pPr algn="just"/>
            <a:endParaRPr lang="en-US" baseline="0" dirty="0"/>
          </a:p>
        </p:txBody>
      </p:sp>
      <p:sp>
        <p:nvSpPr>
          <p:cNvPr id="847884" name="Text Box 12"/>
          <p:cNvSpPr txBox="1">
            <a:spLocks noChangeArrowheads="1"/>
          </p:cNvSpPr>
          <p:nvPr/>
        </p:nvSpPr>
        <p:spPr bwMode="auto">
          <a:xfrm>
            <a:off x="1149350" y="266846"/>
            <a:ext cx="3031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baseline="0" dirty="0" smtClean="0">
                <a:solidFill>
                  <a:schemeClr val="bg1"/>
                </a:solidFill>
              </a:rPr>
              <a:t>THROUGHPUT</a:t>
            </a:r>
            <a:endParaRPr lang="en-US" sz="3600" b="1" baseline="0" dirty="0">
              <a:solidFill>
                <a:schemeClr val="bg1"/>
              </a:solidFill>
            </a:endParaRPr>
          </a:p>
        </p:txBody>
      </p:sp>
      <p:pic>
        <p:nvPicPr>
          <p:cNvPr id="84788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729" y="4087047"/>
            <a:ext cx="4778375" cy="6207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7887" name="Rectangle 15"/>
          <p:cNvSpPr>
            <a:spLocks noChangeArrowheads="1"/>
          </p:cNvSpPr>
          <p:nvPr/>
        </p:nvSpPr>
        <p:spPr bwMode="auto">
          <a:xfrm>
            <a:off x="228600" y="5334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a:t>The throughput is almost one-fifth of the bandwidth in this case.</a:t>
            </a:r>
          </a:p>
        </p:txBody>
      </p:sp>
    </p:spTree>
    <p:extLst>
      <p:ext uri="{BB962C8B-B14F-4D97-AF65-F5344CB8AC3E}">
        <p14:creationId xmlns:p14="http://schemas.microsoft.com/office/powerpoint/2010/main" val="2164380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Periodic vs Non- Periodic Signals</a:t>
            </a:r>
            <a:endParaRPr lang="en-IN" dirty="0"/>
          </a:p>
        </p:txBody>
      </p:sp>
      <p:pic>
        <p:nvPicPr>
          <p:cNvPr id="3074" name="Picture 2" descr="Periodic vs. aperiodic sig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30" y="1424582"/>
            <a:ext cx="7214939" cy="54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47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6264696" cy="646331"/>
          </a:xfrm>
          <a:prstGeom prst="rect">
            <a:avLst/>
          </a:prstGeom>
          <a:noFill/>
        </p:spPr>
        <p:txBody>
          <a:bodyPr wrap="square" rtlCol="0">
            <a:spAutoFit/>
          </a:bodyPr>
          <a:lstStyle/>
          <a:p>
            <a:r>
              <a:rPr lang="en-US" sz="3600" b="1" dirty="0" smtClean="0">
                <a:solidFill>
                  <a:schemeClr val="bg1"/>
                </a:solidFill>
              </a:rPr>
              <a:t>LATENCY (DELAY) </a:t>
            </a:r>
            <a:endParaRPr lang="en-IN" sz="3600" b="1" dirty="0">
              <a:solidFill>
                <a:schemeClr val="bg1"/>
              </a:solidFill>
            </a:endParaRPr>
          </a:p>
        </p:txBody>
      </p:sp>
      <p:sp>
        <p:nvSpPr>
          <p:cNvPr id="3" name="TextBox 2"/>
          <p:cNvSpPr txBox="1"/>
          <p:nvPr/>
        </p:nvSpPr>
        <p:spPr>
          <a:xfrm>
            <a:off x="251520" y="1340768"/>
            <a:ext cx="8352928"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total </a:t>
            </a:r>
            <a:r>
              <a:rPr lang="en-US" dirty="0"/>
              <a:t>time taken for a complete message to arrive at the destination, starting with the time when the first bit of the message is sent out from the source and ending with the time when the last bit of the message is delivered at the destination</a:t>
            </a:r>
            <a:r>
              <a:rPr lang="en-US" dirty="0" smtClean="0"/>
              <a:t>.</a:t>
            </a:r>
          </a:p>
          <a:p>
            <a:pPr marL="285750" indent="-285750">
              <a:lnSpc>
                <a:spcPct val="150000"/>
              </a:lnSpc>
              <a:buFont typeface="Arial" panose="020B0604020202020204" pitchFamily="34" charset="0"/>
              <a:buChar char="•"/>
            </a:pPr>
            <a:r>
              <a:rPr lang="en-US" dirty="0"/>
              <a:t>latency may be defined as the time required to successfully send a packet across a network</a:t>
            </a:r>
            <a:r>
              <a:rPr lang="en-US" dirty="0" smtClean="0"/>
              <a:t>.</a:t>
            </a:r>
          </a:p>
          <a:p>
            <a:pPr marL="285750" indent="-285750">
              <a:lnSpc>
                <a:spcPct val="150000"/>
              </a:lnSpc>
              <a:buFont typeface="Arial" panose="020B0604020202020204" pitchFamily="34" charset="0"/>
              <a:buChar char="•"/>
            </a:pPr>
            <a:endParaRPr lang="en-IN" dirty="0"/>
          </a:p>
        </p:txBody>
      </p:sp>
      <p:sp>
        <p:nvSpPr>
          <p:cNvPr id="6" name="Rectangle 3"/>
          <p:cNvSpPr>
            <a:spLocks noChangeArrowheads="1"/>
          </p:cNvSpPr>
          <p:nvPr/>
        </p:nvSpPr>
        <p:spPr bwMode="auto">
          <a:xfrm>
            <a:off x="755576" y="4124183"/>
            <a:ext cx="7848872" cy="138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Latency = Propagation Time + Transmission Time + Queuing Time + Processing Delay</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79694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bwMode="auto">
          <a:xfrm>
            <a:off x="685800" y="457200"/>
            <a:ext cx="7772400" cy="1447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3600"/>
              <a:t>Propagation &amp; Transmission delay</a:t>
            </a:r>
            <a:endParaRPr lang="en-US"/>
          </a:p>
        </p:txBody>
      </p:sp>
      <p:sp>
        <p:nvSpPr>
          <p:cNvPr id="1007619" name="Rectangle 3"/>
          <p:cNvSpPr>
            <a:spLocks noGrp="1" noChangeArrowheads="1"/>
          </p:cNvSpPr>
          <p:nvPr>
            <p:ph type="body" idx="1"/>
          </p:nvPr>
        </p:nvSpPr>
        <p:spPr bwMode="auto">
          <a:xfrm>
            <a:off x="251520" y="1772816"/>
            <a:ext cx="8698842"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t>Propagation speed - speed at which a bit travels though the medium from source to destination</a:t>
            </a:r>
            <a:r>
              <a:rPr lang="en-US" dirty="0" smtClean="0"/>
              <a:t>.</a:t>
            </a:r>
          </a:p>
          <a:p>
            <a:endParaRPr lang="en-US" dirty="0"/>
          </a:p>
          <a:p>
            <a:r>
              <a:rPr lang="en-US" dirty="0"/>
              <a:t>Transmission speed - the speed at which all the bits in a message arrive at the destination. (difference in arrival time of first and last bit)</a:t>
            </a:r>
          </a:p>
        </p:txBody>
      </p:sp>
      <p:sp>
        <p:nvSpPr>
          <p:cNvPr id="2" name="Rectangle 1"/>
          <p:cNvSpPr>
            <a:spLocks noChangeArrowheads="1"/>
          </p:cNvSpPr>
          <p:nvPr/>
        </p:nvSpPr>
        <p:spPr bwMode="auto">
          <a:xfrm>
            <a:off x="1115616" y="2623045"/>
            <a:ext cx="6912768" cy="64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Propagation time = Distance / Propagation speed</a:t>
            </a:r>
            <a:r>
              <a:rPr kumimoji="0" lang="en-US" altLang="en-US" b="0" i="0" u="none" strike="noStrike" cap="none" normalizeH="0" baseline="0" dirty="0" smtClean="0">
                <a:ln>
                  <a:noFill/>
                </a:ln>
                <a:solidFill>
                  <a:schemeClr val="tx1"/>
                </a:solidFill>
                <a:effectLst/>
              </a:rPr>
              <a:t/>
            </a:r>
            <a:br>
              <a:rPr kumimoji="0" lang="en-US" altLang="en-US" b="0" i="0" u="none" strike="noStrike" cap="none" normalizeH="0" baseline="0" dirty="0" smtClean="0">
                <a:ln>
                  <a:noFill/>
                </a:ln>
                <a:solidFill>
                  <a:schemeClr val="tx1"/>
                </a:solidFill>
                <a:effectLst/>
              </a:rPr>
            </a:b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331640" y="4260530"/>
            <a:ext cx="5572038" cy="64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Transmission time = Message size / Bandwidth</a:t>
            </a:r>
            <a:r>
              <a:rPr kumimoji="0" lang="en-US" altLang="en-US" b="0" i="0" u="none" strike="noStrike" cap="none" normalizeH="0" baseline="0" dirty="0" smtClean="0">
                <a:ln>
                  <a:noFill/>
                </a:ln>
                <a:solidFill>
                  <a:schemeClr val="tx1"/>
                </a:solidFill>
                <a:effectLst/>
              </a:rPr>
              <a:t/>
            </a:r>
            <a:br>
              <a:rPr kumimoji="0" lang="en-US" altLang="en-US" b="0" i="0" u="none" strike="noStrike" cap="none" normalizeH="0" baseline="0" dirty="0" smtClean="0">
                <a:ln>
                  <a:noFill/>
                </a:ln>
                <a:solidFill>
                  <a:schemeClr val="tx1"/>
                </a:solidFill>
                <a:effectLst/>
              </a:rPr>
            </a:b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15871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992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nvGrpSpPr>
          <p:cNvPr id="849924" name="Group 4"/>
          <p:cNvGrpSpPr>
            <a:grpSpLocks/>
          </p:cNvGrpSpPr>
          <p:nvPr/>
        </p:nvGrpSpPr>
        <p:grpSpPr bwMode="auto">
          <a:xfrm>
            <a:off x="490538" y="773113"/>
            <a:ext cx="738187" cy="474662"/>
            <a:chOff x="309" y="487"/>
            <a:chExt cx="465" cy="299"/>
          </a:xfrm>
        </p:grpSpPr>
        <p:sp>
          <p:nvSpPr>
            <p:cNvPr id="84992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992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grpSp>
      <p:sp>
        <p:nvSpPr>
          <p:cNvPr id="84992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9928"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992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1" charset="0"/>
            </a:endParaRPr>
          </a:p>
        </p:txBody>
      </p:sp>
      <p:sp>
        <p:nvSpPr>
          <p:cNvPr id="849930"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9931" name="Rectangle 11"/>
          <p:cNvSpPr>
            <a:spLocks noChangeArrowheads="1"/>
          </p:cNvSpPr>
          <p:nvPr/>
        </p:nvSpPr>
        <p:spPr bwMode="auto">
          <a:xfrm>
            <a:off x="228600" y="1295400"/>
            <a:ext cx="8534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What are the propagation time and the transmission time for a 2.5-kbyte message (an e-mail) if the bandwidth of the network is 1 </a:t>
            </a:r>
            <a:r>
              <a:rPr lang="en-US" baseline="0" dirty="0" err="1"/>
              <a:t>Gbps</a:t>
            </a:r>
            <a:r>
              <a:rPr lang="en-US" baseline="0" dirty="0"/>
              <a:t>? Assume that the distance between the sender and the receiver is 12,000 km and that light travels at 2.4 × 108 m/s.</a:t>
            </a:r>
          </a:p>
          <a:p>
            <a:pPr algn="just"/>
            <a:endParaRPr lang="en-US" baseline="0" dirty="0"/>
          </a:p>
          <a:p>
            <a:pPr algn="just"/>
            <a:r>
              <a:rPr lang="en-US" baseline="0" dirty="0" smtClean="0">
                <a:solidFill>
                  <a:schemeClr val="hlink"/>
                </a:solidFill>
              </a:rPr>
              <a:t>Solution:</a:t>
            </a:r>
          </a:p>
          <a:p>
            <a:pPr algn="just"/>
            <a:endParaRPr lang="en-US" baseline="0" dirty="0">
              <a:solidFill>
                <a:schemeClr val="hlink"/>
              </a:solidFill>
            </a:endParaRPr>
          </a:p>
        </p:txBody>
      </p:sp>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506" y="2852936"/>
            <a:ext cx="5462587" cy="16462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7826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24744"/>
            <a:ext cx="8568952" cy="3416320"/>
          </a:xfrm>
          <a:prstGeom prst="rect">
            <a:avLst/>
          </a:prstGeom>
        </p:spPr>
        <p:txBody>
          <a:bodyPr wrap="square">
            <a:spAutoFit/>
          </a:bodyPr>
          <a:lstStyle/>
          <a:p>
            <a:r>
              <a:rPr lang="en-US" b="1" dirty="0">
                <a:solidFill>
                  <a:srgbClr val="273239"/>
                </a:solidFill>
                <a:latin typeface="urw-din"/>
              </a:rPr>
              <a:t>Queuing Time:</a:t>
            </a:r>
            <a:r>
              <a:rPr lang="en-US" dirty="0">
                <a:solidFill>
                  <a:srgbClr val="273239"/>
                </a:solidFill>
                <a:latin typeface="urw-din"/>
              </a:rPr>
              <a:t> Queuing time is a time based on how long the packet has to sit around in the router</a:t>
            </a:r>
            <a:r>
              <a:rPr lang="en-US" dirty="0" smtClean="0">
                <a:solidFill>
                  <a:srgbClr val="273239"/>
                </a:solidFill>
                <a:latin typeface="urw-din"/>
              </a:rPr>
              <a:t>.</a:t>
            </a:r>
          </a:p>
          <a:p>
            <a:endParaRPr lang="en-US" b="1" dirty="0">
              <a:solidFill>
                <a:srgbClr val="273239"/>
              </a:solidFill>
              <a:latin typeface="urw-din"/>
            </a:endParaRPr>
          </a:p>
          <a:p>
            <a:r>
              <a:rPr lang="en-US" b="1" dirty="0" smtClean="0"/>
              <a:t>Processing </a:t>
            </a:r>
            <a:r>
              <a:rPr lang="en-US" b="1" dirty="0"/>
              <a:t>Delay:</a:t>
            </a:r>
            <a:r>
              <a:rPr lang="en-US" dirty="0"/>
              <a:t> Processing delay is the delay based on how long it takes the router to figure out where to send the </a:t>
            </a:r>
            <a:r>
              <a:rPr lang="en-US" dirty="0" smtClean="0"/>
              <a:t>packet</a:t>
            </a:r>
          </a:p>
          <a:p>
            <a:endParaRPr lang="en-US" b="1" dirty="0"/>
          </a:p>
          <a:p>
            <a:r>
              <a:rPr lang="en-US" b="1" dirty="0" smtClean="0"/>
              <a:t>BANDWIDTH </a:t>
            </a:r>
            <a:r>
              <a:rPr lang="en-US" b="1" dirty="0"/>
              <a:t>– DELAY PRODUCT</a:t>
            </a:r>
            <a:r>
              <a:rPr lang="en-US" dirty="0"/>
              <a:t> </a:t>
            </a:r>
            <a:br>
              <a:rPr lang="en-US" dirty="0"/>
            </a:br>
            <a:r>
              <a:rPr lang="en-US" dirty="0"/>
              <a:t>Bandwidth and delay are two performance measurements of a link. </a:t>
            </a:r>
            <a:endParaRPr lang="en-US" dirty="0" smtClean="0"/>
          </a:p>
          <a:p>
            <a:endParaRPr lang="en-US" dirty="0"/>
          </a:p>
          <a:p>
            <a:endParaRPr lang="en-US" dirty="0" smtClean="0"/>
          </a:p>
          <a:p>
            <a:r>
              <a:rPr lang="en-US" dirty="0"/>
              <a:t> </a:t>
            </a:r>
            <a:r>
              <a:rPr lang="en-US" dirty="0" smtClean="0">
                <a:latin typeface="Arial" charset="0"/>
              </a:rPr>
              <a:t>The </a:t>
            </a:r>
            <a:r>
              <a:rPr lang="en-US" dirty="0">
                <a:latin typeface="Arial" charset="0"/>
              </a:rPr>
              <a:t>bandwidth-delay product defines the number of bits that can fill the link.</a:t>
            </a:r>
          </a:p>
          <a:p>
            <a:endParaRPr lang="en-IN" dirty="0"/>
          </a:p>
        </p:txBody>
      </p:sp>
    </p:spTree>
    <p:extLst>
      <p:ext uri="{BB962C8B-B14F-4D97-AF65-F5344CB8AC3E}">
        <p14:creationId xmlns:p14="http://schemas.microsoft.com/office/powerpoint/2010/main" val="5255411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1683"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16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116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070100"/>
            <a:ext cx="74041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91672" y="420469"/>
            <a:ext cx="7637928" cy="646331"/>
          </a:xfrm>
          <a:prstGeom prst="rect">
            <a:avLst/>
          </a:prstGeom>
        </p:spPr>
        <p:txBody>
          <a:bodyPr wrap="square">
            <a:spAutoFit/>
          </a:bodyPr>
          <a:lstStyle/>
          <a:p>
            <a:r>
              <a:rPr lang="en-US" b="1" dirty="0">
                <a:solidFill>
                  <a:srgbClr val="273239"/>
                </a:solidFill>
                <a:latin typeface="urw-din"/>
              </a:rPr>
              <a:t>Case 1:</a:t>
            </a:r>
            <a:r>
              <a:rPr lang="en-US" dirty="0">
                <a:solidFill>
                  <a:srgbClr val="273239"/>
                </a:solidFill>
                <a:latin typeface="urw-din"/>
              </a:rPr>
              <a:t> Assume a link is of bandwidth 1bps and the delay of the link is 5s.</a:t>
            </a:r>
            <a:endParaRPr lang="en-IN" dirty="0"/>
          </a:p>
        </p:txBody>
      </p:sp>
    </p:spTree>
    <p:extLst>
      <p:ext uri="{BB962C8B-B14F-4D97-AF65-F5344CB8AC3E}">
        <p14:creationId xmlns:p14="http://schemas.microsoft.com/office/powerpoint/2010/main" val="24605230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27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2708" name="Text Box 4"/>
          <p:cNvSpPr txBox="1">
            <a:spLocks noChangeArrowheads="1"/>
          </p:cNvSpPr>
          <p:nvPr/>
        </p:nvSpPr>
        <p:spPr bwMode="auto">
          <a:xfrm>
            <a:off x="304800" y="381000"/>
            <a:ext cx="43011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Case 2:</a:t>
            </a:r>
            <a:r>
              <a:rPr lang="en-US" dirty="0"/>
              <a:t> Assume a link is of </a:t>
            </a:r>
            <a:r>
              <a:rPr lang="en-US" dirty="0" smtClean="0"/>
              <a:t>bandwidth 5bps</a:t>
            </a:r>
            <a:endParaRPr lang="en-US" sz="2000" baseline="0" dirty="0"/>
          </a:p>
        </p:txBody>
      </p:sp>
      <p:sp>
        <p:nvSpPr>
          <p:cNvPr id="7127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 name="Picture 1"/>
          <p:cNvPicPr>
            <a:picLocks noChangeAspect="1"/>
          </p:cNvPicPr>
          <p:nvPr/>
        </p:nvPicPr>
        <p:blipFill>
          <a:blip r:embed="rId3"/>
          <a:stretch>
            <a:fillRect/>
          </a:stretch>
        </p:blipFill>
        <p:spPr>
          <a:xfrm>
            <a:off x="833437" y="1132594"/>
            <a:ext cx="7400925" cy="4972050"/>
          </a:xfrm>
          <a:prstGeom prst="rect">
            <a:avLst/>
          </a:prstGeom>
        </p:spPr>
      </p:pic>
    </p:spTree>
    <p:extLst>
      <p:ext uri="{BB962C8B-B14F-4D97-AF65-F5344CB8AC3E}">
        <p14:creationId xmlns:p14="http://schemas.microsoft.com/office/powerpoint/2010/main" val="38126931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268760"/>
            <a:ext cx="8280920" cy="2308324"/>
          </a:xfrm>
          <a:prstGeom prst="rect">
            <a:avLst/>
          </a:prstGeom>
        </p:spPr>
        <p:txBody>
          <a:bodyPr wrap="square">
            <a:spAutoFit/>
          </a:bodyPr>
          <a:lstStyle/>
          <a:p>
            <a:r>
              <a:rPr lang="en-US" b="1" dirty="0">
                <a:solidFill>
                  <a:srgbClr val="273239"/>
                </a:solidFill>
                <a:latin typeface="urw-din"/>
              </a:rPr>
              <a:t>JITTER</a:t>
            </a:r>
            <a:r>
              <a:rPr lang="en-US" dirty="0">
                <a:solidFill>
                  <a:srgbClr val="273239"/>
                </a:solidFill>
                <a:latin typeface="urw-din"/>
              </a:rPr>
              <a:t> </a:t>
            </a:r>
            <a:endParaRPr lang="en-US" dirty="0" smtClean="0">
              <a:solidFill>
                <a:srgbClr val="273239"/>
              </a:solidFill>
              <a:latin typeface="urw-din"/>
            </a:endParaRPr>
          </a:p>
          <a:p>
            <a:pPr marL="285750" indent="-285750">
              <a:buFont typeface="Arial" panose="020B0604020202020204" pitchFamily="34" charset="0"/>
              <a:buChar char="•"/>
            </a:pPr>
            <a:r>
              <a:rPr lang="en-US" dirty="0" smtClean="0">
                <a:solidFill>
                  <a:srgbClr val="273239"/>
                </a:solidFill>
                <a:latin typeface="urw-din"/>
              </a:rPr>
              <a:t>Jitter is </a:t>
            </a:r>
            <a:r>
              <a:rPr lang="en-US" dirty="0">
                <a:solidFill>
                  <a:srgbClr val="273239"/>
                </a:solidFill>
                <a:latin typeface="urw-din"/>
              </a:rPr>
              <a:t>a “packet delay variance”. </a:t>
            </a:r>
            <a:endParaRPr lang="en-US" dirty="0" smtClean="0">
              <a:solidFill>
                <a:srgbClr val="273239"/>
              </a:solidFill>
              <a:latin typeface="urw-din"/>
            </a:endParaRPr>
          </a:p>
          <a:p>
            <a:pPr marL="285750" indent="-285750">
              <a:buFont typeface="Arial" panose="020B0604020202020204" pitchFamily="34" charset="0"/>
              <a:buChar char="•"/>
            </a:pPr>
            <a:r>
              <a:rPr lang="en-US" dirty="0" smtClean="0">
                <a:solidFill>
                  <a:srgbClr val="273239"/>
                </a:solidFill>
                <a:latin typeface="urw-din"/>
              </a:rPr>
              <a:t>It </a:t>
            </a:r>
            <a:r>
              <a:rPr lang="en-US" dirty="0">
                <a:solidFill>
                  <a:srgbClr val="273239"/>
                </a:solidFill>
                <a:latin typeface="urw-din"/>
              </a:rPr>
              <a:t>can simply mean that jitter is considered as a problem when different packets of data face different delays in a network and the data at the receiver application is time-sensitive, i.e. audio or video data. </a:t>
            </a:r>
            <a:endParaRPr lang="en-US" dirty="0" smtClean="0">
              <a:solidFill>
                <a:srgbClr val="273239"/>
              </a:solidFill>
              <a:latin typeface="urw-din"/>
            </a:endParaRPr>
          </a:p>
          <a:p>
            <a:pPr marL="285750" indent="-285750">
              <a:buFont typeface="Arial" panose="020B0604020202020204" pitchFamily="34" charset="0"/>
              <a:buChar char="•"/>
            </a:pPr>
            <a:r>
              <a:rPr lang="en-US" dirty="0"/>
              <a:t>Jitter is measured in milliseconds(</a:t>
            </a:r>
            <a:r>
              <a:rPr lang="en-US" dirty="0" err="1"/>
              <a:t>ms</a:t>
            </a:r>
            <a:r>
              <a:rPr lang="en-US" dirty="0" smtClean="0"/>
              <a:t>)</a:t>
            </a:r>
          </a:p>
          <a:p>
            <a:pPr marL="285750" indent="-285750">
              <a:buFont typeface="Arial" panose="020B0604020202020204" pitchFamily="34" charset="0"/>
              <a:buChar char="•"/>
            </a:pPr>
            <a:r>
              <a:rPr lang="en-US"/>
              <a:t>The major causes of jitter are electromagnetic interference(EMI) and crosstalk between signals.</a:t>
            </a:r>
            <a:endParaRPr lang="en-IN" dirty="0"/>
          </a:p>
        </p:txBody>
      </p:sp>
      <p:pic>
        <p:nvPicPr>
          <p:cNvPr id="3" name="Picture 2"/>
          <p:cNvPicPr>
            <a:picLocks noChangeAspect="1"/>
          </p:cNvPicPr>
          <p:nvPr/>
        </p:nvPicPr>
        <p:blipFill>
          <a:blip r:embed="rId2"/>
          <a:stretch>
            <a:fillRect/>
          </a:stretch>
        </p:blipFill>
        <p:spPr>
          <a:xfrm>
            <a:off x="1907704" y="3611008"/>
            <a:ext cx="5334000" cy="3000375"/>
          </a:xfrm>
          <a:prstGeom prst="rect">
            <a:avLst/>
          </a:prstGeom>
        </p:spPr>
      </p:pic>
    </p:spTree>
    <p:extLst>
      <p:ext uri="{BB962C8B-B14F-4D97-AF65-F5344CB8AC3E}">
        <p14:creationId xmlns:p14="http://schemas.microsoft.com/office/powerpoint/2010/main" val="204420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7" name="Text Box 3"/>
          <p:cNvSpPr txBox="1">
            <a:spLocks noChangeArrowheads="1"/>
          </p:cNvSpPr>
          <p:nvPr/>
        </p:nvSpPr>
        <p:spPr bwMode="auto">
          <a:xfrm>
            <a:off x="239447" y="879554"/>
            <a:ext cx="5722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0" baseline="0" dirty="0" smtClean="0">
                <a:effectLst>
                  <a:outerShdw blurRad="38100" dist="38100" dir="2700000" algn="tl">
                    <a:srgbClr val="C0C0C0"/>
                  </a:outerShdw>
                </a:effectLst>
                <a:latin typeface="Times" charset="0"/>
              </a:rPr>
              <a:t>PERIODIC </a:t>
            </a:r>
            <a:r>
              <a:rPr lang="en-US" sz="3200" i="0" baseline="0" dirty="0">
                <a:effectLst>
                  <a:outerShdw blurRad="38100" dist="38100" dir="2700000" algn="tl">
                    <a:srgbClr val="C0C0C0"/>
                  </a:outerShdw>
                </a:effectLst>
                <a:latin typeface="Times" charset="0"/>
              </a:rPr>
              <a:t>ANALOG SIGNALS</a:t>
            </a:r>
          </a:p>
        </p:txBody>
      </p:sp>
      <p:sp>
        <p:nvSpPr>
          <p:cNvPr id="922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charset="0"/>
              </a:defRPr>
            </a:lvl1pPr>
            <a:lvl2pPr marL="742950" indent="-285750">
              <a:defRPr sz="2800" b="1" i="1" baseline="-18000">
                <a:solidFill>
                  <a:schemeClr val="tx1"/>
                </a:solidFill>
                <a:latin typeface="Times New Roman" charset="0"/>
              </a:defRPr>
            </a:lvl2pPr>
            <a:lvl3pPr marL="1143000" indent="-228600">
              <a:defRPr sz="2800" b="1" i="1" baseline="-18000">
                <a:solidFill>
                  <a:schemeClr val="tx1"/>
                </a:solidFill>
                <a:latin typeface="Times New Roman" charset="0"/>
              </a:defRPr>
            </a:lvl3pPr>
            <a:lvl4pPr marL="1600200" indent="-228600">
              <a:defRPr sz="2800" b="1" i="1" baseline="-18000">
                <a:solidFill>
                  <a:schemeClr val="tx1"/>
                </a:solidFill>
                <a:latin typeface="Times New Roman" charset="0"/>
              </a:defRPr>
            </a:lvl4pPr>
            <a:lvl5pPr marL="2057400" indent="-228600">
              <a:defRPr sz="2800" b="1" i="1" baseline="-18000">
                <a:solidFill>
                  <a:schemeClr val="tx1"/>
                </a:solidFill>
                <a:latin typeface="Times New Roman" charset="0"/>
              </a:defRPr>
            </a:lvl5pPr>
            <a:lvl6pPr marL="2514600" indent="-228600" eaLnBrk="0" fontAlgn="base" hangingPunct="0">
              <a:spcBef>
                <a:spcPct val="0"/>
              </a:spcBef>
              <a:spcAft>
                <a:spcPct val="0"/>
              </a:spcAft>
              <a:defRPr sz="2800" b="1" i="1" baseline="-18000">
                <a:solidFill>
                  <a:schemeClr val="tx1"/>
                </a:solidFill>
                <a:latin typeface="Times New Roman" charset="0"/>
              </a:defRPr>
            </a:lvl6pPr>
            <a:lvl7pPr marL="2971800" indent="-228600" eaLnBrk="0" fontAlgn="base" hangingPunct="0">
              <a:spcBef>
                <a:spcPct val="0"/>
              </a:spcBef>
              <a:spcAft>
                <a:spcPct val="0"/>
              </a:spcAft>
              <a:defRPr sz="2800" b="1" i="1" baseline="-18000">
                <a:solidFill>
                  <a:schemeClr val="tx1"/>
                </a:solidFill>
                <a:latin typeface="Times New Roman" charset="0"/>
              </a:defRPr>
            </a:lvl7pPr>
            <a:lvl8pPr marL="3429000" indent="-228600" eaLnBrk="0" fontAlgn="base" hangingPunct="0">
              <a:spcBef>
                <a:spcPct val="0"/>
              </a:spcBef>
              <a:spcAft>
                <a:spcPct val="0"/>
              </a:spcAft>
              <a:defRPr sz="2800" b="1" i="1" baseline="-18000">
                <a:solidFill>
                  <a:schemeClr val="tx1"/>
                </a:solidFill>
                <a:latin typeface="Times New Roman" charset="0"/>
              </a:defRPr>
            </a:lvl8pPr>
            <a:lvl9pPr marL="3886200" indent="-228600" eaLnBrk="0" fontAlgn="base" hangingPunct="0">
              <a:spcBef>
                <a:spcPct val="0"/>
              </a:spcBef>
              <a:spcAft>
                <a:spcPct val="0"/>
              </a:spcAft>
              <a:defRPr sz="2800" b="1" i="1" baseline="-18000">
                <a:solidFill>
                  <a:schemeClr val="tx1"/>
                </a:solidFill>
                <a:latin typeface="Times New Roman" charset="0"/>
              </a:defRPr>
            </a:lvl9pPr>
          </a:lstStyle>
          <a:p>
            <a:endParaRPr lang="en-US" sz="1800" i="0" baseline="0"/>
          </a:p>
        </p:txBody>
      </p:sp>
      <p:sp>
        <p:nvSpPr>
          <p:cNvPr id="799749" name="Rectangle 5"/>
          <p:cNvSpPr>
            <a:spLocks noChangeArrowheads="1"/>
          </p:cNvSpPr>
          <p:nvPr/>
        </p:nvSpPr>
        <p:spPr bwMode="auto">
          <a:xfrm>
            <a:off x="239447" y="1597728"/>
            <a:ext cx="836550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285750" indent="-285750" algn="just" eaLnBrk="1" hangingPunct="1">
              <a:buFont typeface="Arial" pitchFamily="34" charset="0"/>
              <a:buChar char="•"/>
              <a:defRPr/>
            </a:pPr>
            <a:r>
              <a:rPr lang="en-US" baseline="0" dirty="0"/>
              <a:t>In data communications, we commonly use periodic analog signals and </a:t>
            </a:r>
            <a:r>
              <a:rPr lang="en-US" baseline="0" dirty="0" smtClean="0"/>
              <a:t>non-periodic </a:t>
            </a:r>
            <a:r>
              <a:rPr lang="en-US" baseline="0" dirty="0"/>
              <a:t>digital signals.</a:t>
            </a:r>
            <a:endParaRPr lang="en-US" baseline="0" dirty="0">
              <a:effectLst>
                <a:outerShdw blurRad="38100" dist="38100" dir="2700000" algn="tl">
                  <a:srgbClr val="C0C0C0"/>
                </a:outerShdw>
              </a:effectLst>
            </a:endParaRPr>
          </a:p>
          <a:p>
            <a:pPr marL="285750" indent="-285750" algn="just" eaLnBrk="1" hangingPunct="1">
              <a:buFont typeface="Arial" pitchFamily="34" charset="0"/>
              <a:buChar char="•"/>
              <a:defRPr/>
            </a:pPr>
            <a:r>
              <a:rPr lang="en-US" baseline="0" dirty="0">
                <a:effectLst>
                  <a:outerShdw blurRad="38100" dist="38100" dir="2700000" algn="tl">
                    <a:srgbClr val="C0C0C0"/>
                  </a:outerShdw>
                </a:effectLst>
              </a:rPr>
              <a:t>Periodic analog signals can be classified as </a:t>
            </a:r>
            <a:r>
              <a:rPr lang="en-US" baseline="0" dirty="0">
                <a:solidFill>
                  <a:schemeClr val="hlink"/>
                </a:solidFill>
                <a:effectLst>
                  <a:outerShdw blurRad="38100" dist="38100" dir="2700000" algn="tl">
                    <a:srgbClr val="C0C0C0"/>
                  </a:outerShdw>
                </a:effectLst>
              </a:rPr>
              <a:t>simple</a:t>
            </a:r>
            <a:r>
              <a:rPr lang="en-US" baseline="0" dirty="0">
                <a:effectLst>
                  <a:outerShdw blurRad="38100" dist="38100" dir="2700000" algn="tl">
                    <a:srgbClr val="C0C0C0"/>
                  </a:outerShdw>
                </a:effectLst>
              </a:rPr>
              <a:t> or </a:t>
            </a:r>
            <a:r>
              <a:rPr lang="en-US" baseline="0" dirty="0">
                <a:solidFill>
                  <a:schemeClr val="hlink"/>
                </a:solidFill>
                <a:effectLst>
                  <a:outerShdw blurRad="38100" dist="38100" dir="2700000" algn="tl">
                    <a:srgbClr val="C0C0C0"/>
                  </a:outerShdw>
                </a:effectLst>
              </a:rPr>
              <a:t>composite</a:t>
            </a:r>
            <a:r>
              <a:rPr lang="en-US" baseline="0" dirty="0">
                <a:effectLst>
                  <a:outerShdw blurRad="38100" dist="38100" dir="2700000" algn="tl">
                    <a:srgbClr val="C0C0C0"/>
                  </a:outerShdw>
                </a:effectLst>
              </a:rPr>
              <a:t>. </a:t>
            </a:r>
            <a:endParaRPr lang="en-US" baseline="0" dirty="0" smtClean="0">
              <a:effectLst>
                <a:outerShdw blurRad="38100" dist="38100" dir="2700000" algn="tl">
                  <a:srgbClr val="C0C0C0"/>
                </a:outerShdw>
              </a:effectLst>
            </a:endParaRPr>
          </a:p>
          <a:p>
            <a:pPr marL="285750" indent="-285750" algn="just" eaLnBrk="1" hangingPunct="1">
              <a:buFont typeface="Arial" pitchFamily="34" charset="0"/>
              <a:buChar char="•"/>
              <a:defRPr/>
            </a:pPr>
            <a:r>
              <a:rPr lang="en-US" baseline="0" dirty="0" smtClean="0">
                <a:effectLst>
                  <a:outerShdw blurRad="38100" dist="38100" dir="2700000" algn="tl">
                    <a:srgbClr val="C0C0C0"/>
                  </a:outerShdw>
                </a:effectLst>
              </a:rPr>
              <a:t>A </a:t>
            </a:r>
            <a:r>
              <a:rPr lang="en-US" baseline="0" dirty="0">
                <a:effectLst>
                  <a:outerShdw blurRad="38100" dist="38100" dir="2700000" algn="tl">
                    <a:srgbClr val="C0C0C0"/>
                  </a:outerShdw>
                </a:effectLst>
              </a:rPr>
              <a:t>simple periodic analog signal, a </a:t>
            </a:r>
            <a:r>
              <a:rPr lang="en-US" baseline="0" dirty="0">
                <a:solidFill>
                  <a:schemeClr val="hlink"/>
                </a:solidFill>
                <a:effectLst>
                  <a:outerShdw blurRad="38100" dist="38100" dir="2700000" algn="tl">
                    <a:srgbClr val="C0C0C0"/>
                  </a:outerShdw>
                </a:effectLst>
              </a:rPr>
              <a:t>sine wave</a:t>
            </a:r>
            <a:r>
              <a:rPr lang="en-US" baseline="0" dirty="0">
                <a:effectLst>
                  <a:outerShdw blurRad="38100" dist="38100" dir="2700000" algn="tl">
                    <a:srgbClr val="C0C0C0"/>
                  </a:outerShdw>
                </a:effectLst>
              </a:rPr>
              <a:t>, cannot be decomposed into simpler signals. </a:t>
            </a:r>
            <a:endParaRPr lang="en-US" baseline="0" dirty="0" smtClean="0">
              <a:effectLst>
                <a:outerShdw blurRad="38100" dist="38100" dir="2700000" algn="tl">
                  <a:srgbClr val="C0C0C0"/>
                </a:outerShdw>
              </a:effectLst>
            </a:endParaRPr>
          </a:p>
          <a:p>
            <a:pPr marL="285750" indent="-285750" algn="just" eaLnBrk="1" hangingPunct="1">
              <a:buFont typeface="Arial" pitchFamily="34" charset="0"/>
              <a:buChar char="•"/>
              <a:defRPr/>
            </a:pPr>
            <a:r>
              <a:rPr lang="en-US" baseline="0" dirty="0" smtClean="0">
                <a:effectLst>
                  <a:outerShdw blurRad="38100" dist="38100" dir="2700000" algn="tl">
                    <a:srgbClr val="C0C0C0"/>
                  </a:outerShdw>
                </a:effectLst>
              </a:rPr>
              <a:t>A composite periodic </a:t>
            </a:r>
            <a:r>
              <a:rPr lang="en-US" baseline="0" dirty="0">
                <a:effectLst>
                  <a:outerShdw blurRad="38100" dist="38100" dir="2700000" algn="tl">
                    <a:srgbClr val="C0C0C0"/>
                  </a:outerShdw>
                </a:effectLst>
              </a:rPr>
              <a:t>analog signal is composed of multiple sine waves</a:t>
            </a:r>
            <a:r>
              <a:rPr lang="en-US" baseline="0" dirty="0" smtClean="0">
                <a:effectLst>
                  <a:outerShdw blurRad="38100" dist="38100" dir="2700000" algn="tl">
                    <a:srgbClr val="C0C0C0"/>
                  </a:outerShdw>
                </a:effectLst>
              </a:rPr>
              <a:t>.</a:t>
            </a:r>
          </a:p>
          <a:p>
            <a:pPr marL="285750" indent="-285750" algn="just" eaLnBrk="1" hangingPunct="1">
              <a:buFont typeface="Arial" pitchFamily="34" charset="0"/>
              <a:buChar char="•"/>
              <a:defRPr/>
            </a:pPr>
            <a:endParaRPr lang="en-US" baseline="0" dirty="0" smtClean="0">
              <a:effectLst>
                <a:outerShdw blurRad="38100" dist="38100" dir="2700000" algn="tl">
                  <a:srgbClr val="C0C0C0"/>
                </a:outerShdw>
              </a:effectLst>
            </a:endParaRPr>
          </a:p>
          <a:p>
            <a:pPr marL="285750" indent="-285750" algn="just" eaLnBrk="1" hangingPunct="1">
              <a:buFont typeface="Arial" pitchFamily="34" charset="0"/>
              <a:buChar char="•"/>
              <a:defRPr/>
            </a:pPr>
            <a:endParaRPr lang="en-US" dirty="0">
              <a:effectLst>
                <a:outerShdw blurRad="38100" dist="38100" dir="2700000" algn="tl">
                  <a:srgbClr val="C0C0C0"/>
                </a:outerShdw>
              </a:effectLst>
            </a:endParaRPr>
          </a:p>
          <a:p>
            <a:pPr marL="285750" indent="-285750" algn="just" eaLnBrk="1" hangingPunct="1">
              <a:buFont typeface="Arial" pitchFamily="34" charset="0"/>
              <a:buChar char="•"/>
              <a:defRPr/>
            </a:pPr>
            <a:endParaRPr lang="en-US" baseline="0" dirty="0" smtClean="0">
              <a:effectLst>
                <a:outerShdw blurRad="38100" dist="38100" dir="2700000" algn="tl">
                  <a:srgbClr val="C0C0C0"/>
                </a:outerShdw>
              </a:effectLst>
            </a:endParaRPr>
          </a:p>
          <a:p>
            <a:pPr marL="285750" indent="-285750" algn="just">
              <a:buFont typeface="Arial" pitchFamily="34" charset="0"/>
              <a:buChar char="•"/>
              <a:defRPr/>
            </a:pPr>
            <a:r>
              <a:rPr lang="en-US" dirty="0">
                <a:effectLst>
                  <a:outerShdw blurRad="38100" dist="38100" dir="2700000" algn="tl">
                    <a:srgbClr val="C0C0C0"/>
                  </a:outerShdw>
                </a:effectLst>
              </a:rPr>
              <a:t>In addition to being represented by an analog signal, information can also be represented by a </a:t>
            </a:r>
            <a:r>
              <a:rPr lang="en-US" dirty="0">
                <a:solidFill>
                  <a:schemeClr val="hlink"/>
                </a:solidFill>
                <a:effectLst>
                  <a:outerShdw blurRad="38100" dist="38100" dir="2700000" algn="tl">
                    <a:srgbClr val="C0C0C0"/>
                  </a:outerShdw>
                </a:effectLst>
              </a:rPr>
              <a:t>digital signal</a:t>
            </a:r>
            <a:r>
              <a:rPr lang="en-US" dirty="0">
                <a:effectLst>
                  <a:outerShdw blurRad="38100" dist="38100" dir="2700000" algn="tl">
                    <a:srgbClr val="C0C0C0"/>
                  </a:outerShdw>
                </a:effectLst>
              </a:rPr>
              <a:t>. </a:t>
            </a:r>
            <a:endParaRPr lang="en-US" dirty="0" smtClean="0">
              <a:effectLst>
                <a:outerShdw blurRad="38100" dist="38100" dir="2700000" algn="tl">
                  <a:srgbClr val="C0C0C0"/>
                </a:outerShdw>
              </a:effectLst>
            </a:endParaRPr>
          </a:p>
          <a:p>
            <a:pPr marL="285750" indent="-285750" algn="just">
              <a:buFont typeface="Arial" pitchFamily="34" charset="0"/>
              <a:buChar char="•"/>
              <a:defRPr/>
            </a:pPr>
            <a:r>
              <a:rPr lang="en-US" dirty="0" smtClean="0">
                <a:effectLst>
                  <a:outerShdw blurRad="38100" dist="38100" dir="2700000" algn="tl">
                    <a:srgbClr val="C0C0C0"/>
                  </a:outerShdw>
                </a:effectLst>
              </a:rPr>
              <a:t>For </a:t>
            </a:r>
            <a:r>
              <a:rPr lang="en-US" dirty="0">
                <a:effectLst>
                  <a:outerShdw blurRad="38100" dist="38100" dir="2700000" algn="tl">
                    <a:srgbClr val="C0C0C0"/>
                  </a:outerShdw>
                </a:effectLst>
              </a:rPr>
              <a:t>example, a 1 can be encoded as a positive voltage and a 0 as zero voltage. </a:t>
            </a:r>
            <a:endParaRPr lang="en-US" dirty="0" smtClean="0">
              <a:effectLst>
                <a:outerShdw blurRad="38100" dist="38100" dir="2700000" algn="tl">
                  <a:srgbClr val="C0C0C0"/>
                </a:outerShdw>
              </a:effectLst>
            </a:endParaRPr>
          </a:p>
          <a:p>
            <a:pPr marL="285750" indent="-285750" algn="just">
              <a:buFont typeface="Arial" pitchFamily="34" charset="0"/>
              <a:buChar char="•"/>
              <a:defRPr/>
            </a:pPr>
            <a:r>
              <a:rPr lang="en-US" dirty="0" smtClean="0">
                <a:effectLst>
                  <a:outerShdw blurRad="38100" dist="38100" dir="2700000" algn="tl">
                    <a:srgbClr val="C0C0C0"/>
                  </a:outerShdw>
                </a:effectLst>
              </a:rPr>
              <a:t>A </a:t>
            </a:r>
            <a:r>
              <a:rPr lang="en-US" dirty="0">
                <a:effectLst>
                  <a:outerShdw blurRad="38100" dist="38100" dir="2700000" algn="tl">
                    <a:srgbClr val="C0C0C0"/>
                  </a:outerShdw>
                </a:effectLst>
              </a:rPr>
              <a:t>digital signal can have more than two levels. </a:t>
            </a:r>
            <a:endParaRPr lang="en-US" dirty="0" smtClean="0">
              <a:effectLst>
                <a:outerShdw blurRad="38100" dist="38100" dir="2700000" algn="tl">
                  <a:srgbClr val="C0C0C0"/>
                </a:outerShdw>
              </a:effectLst>
            </a:endParaRPr>
          </a:p>
          <a:p>
            <a:pPr marL="285750" indent="-285750" algn="just">
              <a:buFont typeface="Arial" pitchFamily="34" charset="0"/>
              <a:buChar char="•"/>
              <a:defRPr/>
            </a:pPr>
            <a:r>
              <a:rPr lang="en-US" dirty="0" smtClean="0">
                <a:effectLst>
                  <a:outerShdw blurRad="38100" dist="38100" dir="2700000" algn="tl">
                    <a:srgbClr val="C0C0C0"/>
                  </a:outerShdw>
                </a:effectLst>
              </a:rPr>
              <a:t>In </a:t>
            </a:r>
            <a:r>
              <a:rPr lang="en-US" dirty="0">
                <a:effectLst>
                  <a:outerShdw blurRad="38100" dist="38100" dir="2700000" algn="tl">
                    <a:srgbClr val="C0C0C0"/>
                  </a:outerShdw>
                </a:effectLst>
              </a:rPr>
              <a:t>this case, we can send more than 1 bit for each level.</a:t>
            </a:r>
          </a:p>
          <a:p>
            <a:pPr marL="285750" indent="-285750" algn="just" eaLnBrk="1" hangingPunct="1">
              <a:buFont typeface="Arial" pitchFamily="34" charset="0"/>
              <a:buChar char="•"/>
              <a:defRPr/>
            </a:pPr>
            <a:endParaRPr lang="en-US" baseline="0" dirty="0">
              <a:effectLst>
                <a:outerShdw blurRad="38100" dist="38100" dir="2700000" algn="tl">
                  <a:srgbClr val="C0C0C0"/>
                </a:outerShdw>
              </a:effectLst>
            </a:endParaRPr>
          </a:p>
        </p:txBody>
      </p:sp>
      <p:sp>
        <p:nvSpPr>
          <p:cNvPr id="5" name="Text Box 3"/>
          <p:cNvSpPr txBox="1">
            <a:spLocks noChangeArrowheads="1"/>
          </p:cNvSpPr>
          <p:nvPr/>
        </p:nvSpPr>
        <p:spPr bwMode="auto">
          <a:xfrm>
            <a:off x="239447" y="3429000"/>
            <a:ext cx="36326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0" baseline="0" dirty="0" smtClean="0">
                <a:effectLst>
                  <a:outerShdw blurRad="38100" dist="38100" dir="2700000" algn="tl">
                    <a:srgbClr val="C0C0C0"/>
                  </a:outerShdw>
                </a:effectLst>
                <a:latin typeface="Times" charset="0"/>
              </a:rPr>
              <a:t>DIGITAL </a:t>
            </a:r>
            <a:r>
              <a:rPr lang="en-US" sz="3200" i="0" baseline="0" dirty="0">
                <a:effectLst>
                  <a:outerShdw blurRad="38100" dist="38100" dir="2700000" algn="tl">
                    <a:srgbClr val="C0C0C0"/>
                  </a:outerShdw>
                </a:effectLst>
                <a:latin typeface="Times" charset="0"/>
              </a:rPr>
              <a:t>SIGNALS</a:t>
            </a:r>
          </a:p>
        </p:txBody>
      </p:sp>
    </p:spTree>
    <p:extLst>
      <p:ext uri="{BB962C8B-B14F-4D97-AF65-F5344CB8AC3E}">
        <p14:creationId xmlns:p14="http://schemas.microsoft.com/office/powerpoint/2010/main" val="29122454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812</TotalTime>
  <Words>3448</Words>
  <Application>Microsoft Office PowerPoint</Application>
  <PresentationFormat>On-screen Show (4:3)</PresentationFormat>
  <Paragraphs>367</Paragraphs>
  <Slides>86</Slides>
  <Notes>68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100" baseType="lpstr">
      <vt:lpstr>Arial</vt:lpstr>
      <vt:lpstr>Arial</vt:lpstr>
      <vt:lpstr>Bahnschrift SemiBold</vt:lpstr>
      <vt:lpstr>Calibri</vt:lpstr>
      <vt:lpstr>Candara</vt:lpstr>
      <vt:lpstr>Consolas</vt:lpstr>
      <vt:lpstr>Symbol</vt:lpstr>
      <vt:lpstr>Tahoma</vt:lpstr>
      <vt:lpstr>Times</vt:lpstr>
      <vt:lpstr>Times New Roman</vt:lpstr>
      <vt:lpstr>urw-din</vt:lpstr>
      <vt:lpstr>Wingdings</vt:lpstr>
      <vt:lpstr>Waveform</vt:lpstr>
      <vt:lpstr>Chart</vt:lpstr>
      <vt:lpstr>PowerPoint Presentation</vt:lpstr>
      <vt:lpstr>PowerPoint Presentation</vt:lpstr>
      <vt:lpstr>PowerPoint Presentation</vt:lpstr>
      <vt:lpstr>PowerPoint Presentation</vt:lpstr>
      <vt:lpstr>PowerPoint Presentation</vt:lpstr>
      <vt:lpstr>PowerPoint Presentation</vt:lpstr>
      <vt:lpstr>Analog and Digital Signals</vt:lpstr>
      <vt:lpstr>Periodic vs Non- Periodic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Frequency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Signals and Communication</vt:lpstr>
      <vt:lpstr>Composite Signals and Periodicity</vt:lpstr>
      <vt:lpstr>PowerPoint Presentation</vt:lpstr>
      <vt:lpstr>PowerPoint Presentation</vt:lpstr>
      <vt:lpstr>PowerPoint Presentation</vt:lpstr>
      <vt:lpstr>Bandwidth and Signal Frequency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Fourier Analysis</vt:lpstr>
      <vt:lpstr>Fourier Series</vt:lpstr>
      <vt:lpstr>Fourier Transform</vt:lpstr>
      <vt:lpstr>PowerPoint Presentation</vt:lpstr>
      <vt:lpstr>Attenuation</vt:lpstr>
      <vt:lpstr>PowerPoint Presentation</vt:lpstr>
      <vt:lpstr>PowerPoint Presentation</vt:lpstr>
      <vt:lpstr>PowerPoint Presentation</vt:lpstr>
      <vt:lpstr>Distortion</vt:lpstr>
      <vt:lpstr>PowerPoint Presentation</vt:lpstr>
      <vt:lpstr>Noise</vt:lpstr>
      <vt:lpstr>Signal to Noise Ratio (SNR)</vt:lpstr>
      <vt:lpstr>PowerPoint Presentation</vt:lpstr>
      <vt:lpstr>PowerPoint Presentation</vt:lpstr>
      <vt:lpstr>PowerPoint Presentation</vt:lpstr>
      <vt:lpstr>Capacity of a System</vt:lpstr>
      <vt:lpstr>Nyquist Theorem (Noisless Channel) </vt:lpstr>
      <vt:lpstr>PowerPoint Presentation</vt:lpstr>
      <vt:lpstr>Shannon’s Theorem(Noisy Channel)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Propagation &amp; Transmission delay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51</cp:revision>
  <dcterms:created xsi:type="dcterms:W3CDTF">2021-09-07T17:16:55Z</dcterms:created>
  <dcterms:modified xsi:type="dcterms:W3CDTF">2021-10-06T05:29:48Z</dcterms:modified>
</cp:coreProperties>
</file>